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79" r:id="rId3"/>
    <p:sldId id="260" r:id="rId4"/>
    <p:sldId id="261" r:id="rId5"/>
    <p:sldId id="262" r:id="rId6"/>
    <p:sldId id="263" r:id="rId7"/>
    <p:sldId id="264" r:id="rId8"/>
    <p:sldId id="265" r:id="rId9"/>
    <p:sldId id="267" r:id="rId10"/>
    <p:sldId id="266" r:id="rId11"/>
    <p:sldId id="268" r:id="rId12"/>
    <p:sldId id="270"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1" d="100"/>
          <a:sy n="61" d="100"/>
        </p:scale>
        <p:origin x="88" y="15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1D32E-458E-47AE-A714-0C01C443098D}" type="datetimeFigureOut">
              <a:rPr lang="en-GB" smtClean="0"/>
              <a:t>25/03/2021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39C6B-A9BC-44BE-916D-C9898F850A17}" type="slidenum">
              <a:rPr lang="en-GB" smtClean="0"/>
              <a:t>‹#›</a:t>
            </a:fld>
            <a:endParaRPr lang="en-GB"/>
          </a:p>
        </p:txBody>
      </p:sp>
    </p:spTree>
    <p:extLst>
      <p:ext uri="{BB962C8B-B14F-4D97-AF65-F5344CB8AC3E}">
        <p14:creationId xmlns:p14="http://schemas.microsoft.com/office/powerpoint/2010/main" val="2064176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1" dirty="0" smtClean="0"/>
              <a:t>Hello and welcome to this short presentation on Pre-Clinical Optical </a:t>
            </a:r>
            <a:r>
              <a:rPr lang="en-US" b="1" dirty="0" err="1" smtClean="0"/>
              <a:t>invivo</a:t>
            </a:r>
            <a:r>
              <a:rPr lang="en-US" b="1" dirty="0" smtClean="0"/>
              <a:t> imaging </a:t>
            </a:r>
            <a:endParaRPr lang="en-US" b="1" baseline="0" dirty="0" smtClean="0"/>
          </a:p>
        </p:txBody>
      </p:sp>
      <p:sp>
        <p:nvSpPr>
          <p:cNvPr id="16387" name="Footer Placeholder 3"/>
          <p:cNvSpPr>
            <a:spLocks noGrp="1"/>
          </p:cNvSpPr>
          <p:nvPr>
            <p:ph type="ftr" sz="quarter" idx="4"/>
          </p:nvPr>
        </p:nvSpPr>
        <p:spPr bwMode="auto">
          <a:noFill/>
          <a:ln>
            <a:miter lim="800000"/>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ＭＳ Ｐゴシック" charset="-128"/>
                <a:cs typeface="ＭＳ Ｐゴシック" charset="-128"/>
              </a:rPr>
              <a:t>© The University of Edinburgh</a:t>
            </a:r>
          </a:p>
        </p:txBody>
      </p:sp>
    </p:spTree>
    <p:extLst>
      <p:ext uri="{BB962C8B-B14F-4D97-AF65-F5344CB8AC3E}">
        <p14:creationId xmlns:p14="http://schemas.microsoft.com/office/powerpoint/2010/main" val="161872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0E32BF-F34F-461D-BD25-8DF1544B2163}" type="datetimeFigureOut">
              <a:rPr lang="en-GB" smtClean="0"/>
              <a:t>25/03/2021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311538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0E32BF-F34F-461D-BD25-8DF1544B2163}" type="datetimeFigureOut">
              <a:rPr lang="en-GB" smtClean="0"/>
              <a:t>25/03/2021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587180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0E32BF-F34F-461D-BD25-8DF1544B2163}" type="datetimeFigureOut">
              <a:rPr lang="en-GB" smtClean="0"/>
              <a:t>25/03/2021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4075844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lvl1pPr algn="ctr">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lvl1pPr>
              <a:defRPr>
                <a:ea typeface="Arial" charset="0"/>
                <a:cs typeface="Arial" charset="0"/>
              </a:defRPr>
            </a:lvl1pPr>
          </a:lstStyle>
          <a:p>
            <a:pPr>
              <a:defRPr/>
            </a:pPr>
            <a:fld id="{0CB8E272-12AC-45C6-A415-703DC2C31B91}" type="datetime1">
              <a:rPr lang="en-US"/>
              <a:pPr>
                <a:defRPr/>
              </a:pPr>
              <a:t>3/25/2021</a:t>
            </a:fld>
            <a:endParaRPr lang="en-US"/>
          </a:p>
        </p:txBody>
      </p:sp>
      <p:sp>
        <p:nvSpPr>
          <p:cNvPr id="5" name="Footer Placeholder 4"/>
          <p:cNvSpPr>
            <a:spLocks noGrp="1"/>
          </p:cNvSpPr>
          <p:nvPr>
            <p:ph type="ftr" sz="quarter" idx="11"/>
          </p:nvPr>
        </p:nvSpPr>
        <p:spPr/>
        <p:txBody>
          <a:bodyPr/>
          <a:lstStyle>
            <a:lvl1pPr>
              <a:defRPr>
                <a:latin typeface="Arial"/>
                <a:cs typeface="Arial"/>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EBF3F9-B5A4-4F58-80B0-0DC9DB21250A}" type="slidenum">
              <a:rPr lang="en-US"/>
              <a:pPr>
                <a:defRPr/>
              </a:pPr>
              <a:t>‹#›</a:t>
            </a:fld>
            <a:endParaRPr lang="en-US"/>
          </a:p>
        </p:txBody>
      </p:sp>
    </p:spTree>
    <p:extLst>
      <p:ext uri="{BB962C8B-B14F-4D97-AF65-F5344CB8AC3E}">
        <p14:creationId xmlns:p14="http://schemas.microsoft.com/office/powerpoint/2010/main" val="3392023448"/>
      </p:ext>
    </p:extLst>
  </p:cSld>
  <p:clrMapOvr>
    <a:masterClrMapping/>
  </p:clrMapOvr>
  <p:transition spd="med">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lIns="86400" rIns="86400"/>
          <a:lstStyle>
            <a:lvl1pPr marL="0" indent="0" algn="l">
              <a:defRPr/>
            </a:lvl1pPr>
          </a:lstStyle>
          <a:p>
            <a:r>
              <a:rPr lang="en-GB" dirty="0" smtClean="0"/>
              <a:t>Click to edit Master title style</a:t>
            </a:r>
            <a:endParaRPr lang="en-US" dirty="0"/>
          </a:p>
        </p:txBody>
      </p:sp>
      <p:sp>
        <p:nvSpPr>
          <p:cNvPr id="3" name="Content Placeholder 2"/>
          <p:cNvSpPr>
            <a:spLocks noGrp="1"/>
          </p:cNvSpPr>
          <p:nvPr>
            <p:ph idx="1"/>
          </p:nvPr>
        </p:nvSpPr>
        <p:spPr>
          <a:noFill/>
        </p:spPr>
        <p:txBody>
          <a:bodyPr lIns="100800" rIns="100800"/>
          <a:lstStyle>
            <a:lvl1pPr>
              <a:defRPr sz="2000"/>
            </a:lvl1pPr>
            <a:lvl2pPr marL="742950" indent="-285750">
              <a:buSzPct val="75000"/>
              <a:buFont typeface="Courier New" pitchFamily="49" charset="0"/>
              <a:buChar char="o"/>
              <a:defRPr sz="1800"/>
            </a:lvl2pPr>
            <a:lvl3pPr>
              <a:defRPr sz="1600"/>
            </a:lvl3pPr>
            <a:lvl4pPr>
              <a:defRPr sz="1400"/>
            </a:lvl4pPr>
            <a:lvl5pPr>
              <a:defRPr sz="14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8F5BA56-AC3D-45E0-A613-D86C853D251F}" type="datetime1">
              <a:rPr lang="en-US"/>
              <a:pPr>
                <a:defRPr/>
              </a:pPr>
              <a:t>3/25/2021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F91B4F-A45B-40DF-BCA2-8FD256C0800C}" type="slidenum">
              <a:rPr lang="en-US"/>
              <a:pPr>
                <a:defRPr/>
              </a:pPr>
              <a:t>‹#›</a:t>
            </a:fld>
            <a:endParaRPr lang="en-US"/>
          </a:p>
        </p:txBody>
      </p:sp>
    </p:spTree>
    <p:extLst>
      <p:ext uri="{BB962C8B-B14F-4D97-AF65-F5344CB8AC3E}">
        <p14:creationId xmlns:p14="http://schemas.microsoft.com/office/powerpoint/2010/main" val="833647067"/>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87340FD-2E39-4328-A0BC-455D901D37DA}" type="datetime1">
              <a:rPr lang="en-US"/>
              <a:pPr>
                <a:defRPr/>
              </a:pPr>
              <a:t>3/25/2021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BCFEA2-555A-43CC-9F48-AEA8E534F345}" type="slidenum">
              <a:rPr lang="en-US"/>
              <a:pPr>
                <a:defRPr/>
              </a:pPr>
              <a:t>‹#›</a:t>
            </a:fld>
            <a:endParaRPr lang="en-US"/>
          </a:p>
        </p:txBody>
      </p:sp>
    </p:spTree>
    <p:extLst>
      <p:ext uri="{BB962C8B-B14F-4D97-AF65-F5344CB8AC3E}">
        <p14:creationId xmlns:p14="http://schemas.microsoft.com/office/powerpoint/2010/main" val="2179601935"/>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9050B19-E5CF-435F-AC8B-974C62008A22}" type="datetime1">
              <a:rPr lang="en-US"/>
              <a:pPr>
                <a:defRPr/>
              </a:pPr>
              <a:t>3/25/2021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120DD0-939F-4F2B-A4F0-17AB651CDD24}" type="slidenum">
              <a:rPr lang="en-US"/>
              <a:pPr>
                <a:defRPr/>
              </a:pPr>
              <a:t>‹#›</a:t>
            </a:fld>
            <a:endParaRPr lang="en-US"/>
          </a:p>
        </p:txBody>
      </p:sp>
    </p:spTree>
    <p:extLst>
      <p:ext uri="{BB962C8B-B14F-4D97-AF65-F5344CB8AC3E}">
        <p14:creationId xmlns:p14="http://schemas.microsoft.com/office/powerpoint/2010/main" val="2713315501"/>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smtClean="0"/>
              <a:t>Click to edit Master title style</a:t>
            </a:r>
            <a:endParaRPr lang="en-US" dirty="0"/>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CFE6306-69FF-4FD5-87C3-27C591F78884}" type="datetime1">
              <a:rPr lang="en-US"/>
              <a:pPr>
                <a:defRPr/>
              </a:pPr>
              <a:t>3/25/2021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8A76ACC-F015-4ED9-AD03-FDEEBA32CCA3}" type="slidenum">
              <a:rPr lang="en-US"/>
              <a:pPr>
                <a:defRPr/>
              </a:pPr>
              <a:t>‹#›</a:t>
            </a:fld>
            <a:endParaRPr lang="en-US"/>
          </a:p>
        </p:txBody>
      </p:sp>
    </p:spTree>
    <p:extLst>
      <p:ext uri="{BB962C8B-B14F-4D97-AF65-F5344CB8AC3E}">
        <p14:creationId xmlns:p14="http://schemas.microsoft.com/office/powerpoint/2010/main" val="2736782802"/>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20CF1369-F19F-470F-BC22-DE72DF03E455}" type="datetime1">
              <a:rPr lang="en-US"/>
              <a:pPr>
                <a:defRPr/>
              </a:pPr>
              <a:t>3/25/2021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36EAE1D-029E-44A2-83DD-6133D7767074}" type="slidenum">
              <a:rPr lang="en-US"/>
              <a:pPr>
                <a:defRPr/>
              </a:pPr>
              <a:t>‹#›</a:t>
            </a:fld>
            <a:endParaRPr lang="en-US"/>
          </a:p>
        </p:txBody>
      </p:sp>
    </p:spTree>
    <p:extLst>
      <p:ext uri="{BB962C8B-B14F-4D97-AF65-F5344CB8AC3E}">
        <p14:creationId xmlns:p14="http://schemas.microsoft.com/office/powerpoint/2010/main" val="687009714"/>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B09CA24-496C-4663-9488-6D0B446D3CA2}" type="datetime1">
              <a:rPr lang="en-US"/>
              <a:pPr>
                <a:defRPr/>
              </a:pPr>
              <a:t>3/25/2021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1E8D4A-9F4F-4535-AFFA-C41BCD34EF5E}" type="slidenum">
              <a:rPr lang="en-US"/>
              <a:pPr>
                <a:defRPr/>
              </a:pPr>
              <a:t>‹#›</a:t>
            </a:fld>
            <a:endParaRPr lang="en-US"/>
          </a:p>
        </p:txBody>
      </p:sp>
    </p:spTree>
    <p:extLst>
      <p:ext uri="{BB962C8B-B14F-4D97-AF65-F5344CB8AC3E}">
        <p14:creationId xmlns:p14="http://schemas.microsoft.com/office/powerpoint/2010/main" val="1556612773"/>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C10763B-075B-4518-A78D-F6FC7B9EA891}" type="datetime1">
              <a:rPr lang="en-US"/>
              <a:pPr>
                <a:defRPr/>
              </a:pPr>
              <a:t>3/25/2021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DD00B4-9B21-4A2C-B7D6-885CCCEC82BC}" type="slidenum">
              <a:rPr lang="en-US"/>
              <a:pPr>
                <a:defRPr/>
              </a:pPr>
              <a:t>‹#›</a:t>
            </a:fld>
            <a:endParaRPr lang="en-US"/>
          </a:p>
        </p:txBody>
      </p:sp>
    </p:spTree>
    <p:extLst>
      <p:ext uri="{BB962C8B-B14F-4D97-AF65-F5344CB8AC3E}">
        <p14:creationId xmlns:p14="http://schemas.microsoft.com/office/powerpoint/2010/main" val="160036831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0E32BF-F34F-461D-BD25-8DF1544B2163}" type="datetimeFigureOut">
              <a:rPr lang="en-GB" smtClean="0"/>
              <a:t>25/03/2021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2155934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smtClean="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87B2F5-ACF5-4C68-AB80-51BD0D646814}" type="datetime1">
              <a:rPr lang="en-US"/>
              <a:pPr>
                <a:defRPr/>
              </a:pPr>
              <a:t>3/25/2021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5B9104-CFA4-4ED6-8847-D83BEF749242}" type="slidenum">
              <a:rPr lang="en-US"/>
              <a:pPr>
                <a:defRPr/>
              </a:pPr>
              <a:t>‹#›</a:t>
            </a:fld>
            <a:endParaRPr lang="en-US"/>
          </a:p>
        </p:txBody>
      </p:sp>
    </p:spTree>
    <p:extLst>
      <p:ext uri="{BB962C8B-B14F-4D97-AF65-F5344CB8AC3E}">
        <p14:creationId xmlns:p14="http://schemas.microsoft.com/office/powerpoint/2010/main" val="1339384682"/>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312728-D6FF-4F0B-959E-676EB48C8CFA}" type="datetime1">
              <a:rPr lang="en-US"/>
              <a:pPr>
                <a:defRPr/>
              </a:pPr>
              <a:t>3/25/2021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CD9E1B-8B31-409B-8B59-CEE10164B312}" type="slidenum">
              <a:rPr lang="en-US"/>
              <a:pPr>
                <a:defRPr/>
              </a:pPr>
              <a:t>‹#›</a:t>
            </a:fld>
            <a:endParaRPr lang="en-US"/>
          </a:p>
        </p:txBody>
      </p:sp>
    </p:spTree>
    <p:extLst>
      <p:ext uri="{BB962C8B-B14F-4D97-AF65-F5344CB8AC3E}">
        <p14:creationId xmlns:p14="http://schemas.microsoft.com/office/powerpoint/2010/main" val="3441120692"/>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lvl1pPr algn="l">
              <a:defRPr/>
            </a:lvl1pPr>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207EC7-2CC4-4071-93EB-8A55CE58A7D4}" type="datetime1">
              <a:rPr lang="en-US"/>
              <a:pPr>
                <a:defRPr/>
              </a:pPr>
              <a:t>3/25/2021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31DE86-A5E1-424B-B19A-69D635F9AF93}" type="slidenum">
              <a:rPr lang="en-US"/>
              <a:pPr>
                <a:defRPr/>
              </a:pPr>
              <a:t>‹#›</a:t>
            </a:fld>
            <a:endParaRPr lang="en-US"/>
          </a:p>
        </p:txBody>
      </p:sp>
    </p:spTree>
    <p:extLst>
      <p:ext uri="{BB962C8B-B14F-4D97-AF65-F5344CB8AC3E}">
        <p14:creationId xmlns:p14="http://schemas.microsoft.com/office/powerpoint/2010/main" val="16524181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0E32BF-F34F-461D-BD25-8DF1544B2163}" type="datetimeFigureOut">
              <a:rPr lang="en-GB" smtClean="0"/>
              <a:t>25/03/2021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236528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0E32BF-F34F-461D-BD25-8DF1544B2163}" type="datetimeFigureOut">
              <a:rPr lang="en-GB" smtClean="0"/>
              <a:t>25/03/2021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219221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0E32BF-F34F-461D-BD25-8DF1544B2163}" type="datetimeFigureOut">
              <a:rPr lang="en-GB" smtClean="0"/>
              <a:t>25/03/2021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112763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0E32BF-F34F-461D-BD25-8DF1544B2163}" type="datetimeFigureOut">
              <a:rPr lang="en-GB" smtClean="0"/>
              <a:t>25/03/2021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87088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E32BF-F34F-461D-BD25-8DF1544B2163}" type="datetimeFigureOut">
              <a:rPr lang="en-GB" smtClean="0"/>
              <a:t>25/03/2021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423220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0E32BF-F34F-461D-BD25-8DF1544B2163}" type="datetimeFigureOut">
              <a:rPr lang="en-GB" smtClean="0"/>
              <a:t>25/03/2021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177124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0E32BF-F34F-461D-BD25-8DF1544B2163}" type="datetimeFigureOut">
              <a:rPr lang="en-GB" smtClean="0"/>
              <a:t>25/03/2021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C4ADA-22E5-4EBF-ACB2-A63CF593B4CB}" type="slidenum">
              <a:rPr lang="en-GB" smtClean="0"/>
              <a:t>‹#›</a:t>
            </a:fld>
            <a:endParaRPr lang="en-GB"/>
          </a:p>
        </p:txBody>
      </p:sp>
    </p:spTree>
    <p:extLst>
      <p:ext uri="{BB962C8B-B14F-4D97-AF65-F5344CB8AC3E}">
        <p14:creationId xmlns:p14="http://schemas.microsoft.com/office/powerpoint/2010/main" val="2745225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E32BF-F34F-461D-BD25-8DF1544B2163}" type="datetimeFigureOut">
              <a:rPr lang="en-GB" smtClean="0"/>
              <a:t>25/03/2021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C4ADA-22E5-4EBF-ACB2-A63CF593B4CB}" type="slidenum">
              <a:rPr lang="en-GB" smtClean="0"/>
              <a:t>‹#›</a:t>
            </a:fld>
            <a:endParaRPr lang="en-GB"/>
          </a:p>
        </p:txBody>
      </p:sp>
    </p:spTree>
    <p:extLst>
      <p:ext uri="{BB962C8B-B14F-4D97-AF65-F5344CB8AC3E}">
        <p14:creationId xmlns:p14="http://schemas.microsoft.com/office/powerpoint/2010/main" val="3518201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723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609600" y="1177925"/>
            <a:ext cx="10972800" cy="4948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Arial" charset="0"/>
                <a:ea typeface="ＭＳ Ｐゴシック" charset="-128"/>
                <a:cs typeface="+mn-cs"/>
              </a:defRPr>
            </a:lvl1pPr>
          </a:lstStyle>
          <a:p>
            <a:pPr>
              <a:defRPr/>
            </a:pPr>
            <a:fld id="{B9FDA8B2-7B6B-47AC-86FD-672DE91E6AE8}" type="datetime1">
              <a:rPr lang="en-US"/>
              <a:pPr>
                <a:defRPr/>
              </a:pPr>
              <a:t>3/25/2021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charset="-128"/>
                <a:cs typeface="+mn-cs"/>
              </a:defRPr>
            </a:lvl1pPr>
          </a:lstStyle>
          <a:p>
            <a:pPr>
              <a:defRPr/>
            </a:pPr>
            <a:fld id="{6365A27E-411B-4312-938F-34C81BB6A01F}" type="slidenum">
              <a:rPr lang="en-US"/>
              <a:pPr>
                <a:defRPr/>
              </a:pPr>
              <a:t>‹#›</a:t>
            </a:fld>
            <a:endParaRPr lang="en-US"/>
          </a:p>
        </p:txBody>
      </p:sp>
    </p:spTree>
    <p:extLst>
      <p:ext uri="{BB962C8B-B14F-4D97-AF65-F5344CB8AC3E}">
        <p14:creationId xmlns:p14="http://schemas.microsoft.com/office/powerpoint/2010/main" val="2094221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600" kern="1200">
          <a:solidFill>
            <a:schemeClr val="tx1"/>
          </a:solidFill>
          <a:latin typeface="+mj-lt"/>
          <a:ea typeface="ＭＳ Ｐゴシック" charset="-128"/>
          <a:cs typeface="ＭＳ Ｐゴシック" charset="-128"/>
        </a:defRPr>
      </a:lvl1pPr>
      <a:lvl2pPr algn="l" defTabSz="457200" rtl="0" eaLnBrk="0" fontAlgn="base" hangingPunct="0">
        <a:spcBef>
          <a:spcPct val="0"/>
        </a:spcBef>
        <a:spcAft>
          <a:spcPct val="0"/>
        </a:spcAft>
        <a:defRPr sz="3600">
          <a:solidFill>
            <a:schemeClr val="tx1"/>
          </a:solidFill>
          <a:latin typeface="Arial" charset="0"/>
          <a:ea typeface="ＭＳ Ｐゴシック" charset="-128"/>
          <a:cs typeface="ＭＳ Ｐゴシック" charset="-128"/>
        </a:defRPr>
      </a:lvl2pPr>
      <a:lvl3pPr algn="l" defTabSz="457200" rtl="0" eaLnBrk="0" fontAlgn="base" hangingPunct="0">
        <a:spcBef>
          <a:spcPct val="0"/>
        </a:spcBef>
        <a:spcAft>
          <a:spcPct val="0"/>
        </a:spcAft>
        <a:defRPr sz="3600">
          <a:solidFill>
            <a:schemeClr val="tx1"/>
          </a:solidFill>
          <a:latin typeface="Arial" charset="0"/>
          <a:ea typeface="ＭＳ Ｐゴシック" charset="-128"/>
          <a:cs typeface="ＭＳ Ｐゴシック" charset="-128"/>
        </a:defRPr>
      </a:lvl3pPr>
      <a:lvl4pPr algn="l" defTabSz="457200" rtl="0" eaLnBrk="0" fontAlgn="base" hangingPunct="0">
        <a:spcBef>
          <a:spcPct val="0"/>
        </a:spcBef>
        <a:spcAft>
          <a:spcPct val="0"/>
        </a:spcAft>
        <a:defRPr sz="3600">
          <a:solidFill>
            <a:schemeClr val="tx1"/>
          </a:solidFill>
          <a:latin typeface="Arial" charset="0"/>
          <a:ea typeface="ＭＳ Ｐゴシック" charset="-128"/>
          <a:cs typeface="ＭＳ Ｐゴシック" charset="-128"/>
        </a:defRPr>
      </a:lvl4pPr>
      <a:lvl5pPr algn="l" defTabSz="457200" rtl="0" eaLnBrk="0" fontAlgn="base" hangingPunct="0">
        <a:spcBef>
          <a:spcPct val="0"/>
        </a:spcBef>
        <a:spcAft>
          <a:spcPct val="0"/>
        </a:spcAft>
        <a:defRPr sz="3600">
          <a:solidFill>
            <a:schemeClr val="tx1"/>
          </a:solidFill>
          <a:latin typeface="Arial"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Arial Bold"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Arial Bold"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Arial Bold"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Arial Bold" charset="0"/>
          <a:ea typeface="ＭＳ Ｐゴシック" charset="-128"/>
        </a:defRPr>
      </a:lvl9pPr>
    </p:titleStyle>
    <p:bodyStyle>
      <a:lvl1pPr marL="266700" indent="-2667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128"/>
          <a:cs typeface="ＭＳ Ｐゴシック" charset="-128"/>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charset="-128"/>
          <a:cs typeface="ＭＳ Ｐゴシック" charset="-128"/>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ＭＳ Ｐゴシック" charset="-128"/>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ＭＳ Ｐゴシック"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hyperlink" Target="https://www.jmmc-online.com/article/S0022-2828(17)30330-9/fulltext"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aC4dNaDh9og" TargetMode="External"/><Relationship Id="rId2" Type="http://schemas.openxmlformats.org/officeDocument/2006/relationships/hyperlink" Target="http://folk.ntnu.no/stoylen/strainrate/Basic_concepts.html" TargetMode="External"/><Relationship Id="rId1" Type="http://schemas.openxmlformats.org/officeDocument/2006/relationships/slideLayout" Target="../slideLayouts/slideLayout7.xml"/><Relationship Id="rId4" Type="http://schemas.openxmlformats.org/officeDocument/2006/relationships/hyperlink" Target="https://www.youtube.com/watch?v=qdr9Z0itTdo&amp;t=2670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folk.ntnu.no/stoylen/strainrate/Basic_concept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3"/>
          <a:srcRect/>
          <a:stretch>
            <a:fillRect/>
          </a:stretch>
        </p:blipFill>
        <p:spPr bwMode="auto">
          <a:xfrm>
            <a:off x="288758" y="0"/>
            <a:ext cx="4514350" cy="1184778"/>
          </a:xfrm>
          <a:prstGeom prst="rect">
            <a:avLst/>
          </a:prstGeom>
          <a:noFill/>
          <a:ln w="9525">
            <a:noFill/>
            <a:miter lim="800000"/>
            <a:headEnd/>
            <a:tailEnd/>
          </a:ln>
        </p:spPr>
      </p:pic>
      <p:sp>
        <p:nvSpPr>
          <p:cNvPr id="2" name="Rectangle 1"/>
          <p:cNvSpPr/>
          <p:nvPr/>
        </p:nvSpPr>
        <p:spPr>
          <a:xfrm>
            <a:off x="-478055" y="1848132"/>
            <a:ext cx="13148109" cy="1692771"/>
          </a:xfrm>
          <a:prstGeom prst="rect">
            <a:avLst/>
          </a:prstGeom>
        </p:spPr>
        <p:txBody>
          <a:bodyPr wrap="square">
            <a:spAutoFit/>
          </a:bodyPr>
          <a:lstStyle/>
          <a:p>
            <a:pPr lvl="0" algn="ctr"/>
            <a:r>
              <a:rPr lang="en-GB" sz="3600" u="sng" dirty="0" smtClean="0"/>
              <a:t>Basic Introduction to Speckle </a:t>
            </a:r>
            <a:r>
              <a:rPr lang="en-GB" sz="3600" u="sng" dirty="0"/>
              <a:t>Tracking Echocardiography</a:t>
            </a:r>
            <a:endParaRPr kumimoji="0" lang="en-GB" sz="3600" b="0" i="0" u="sng" strike="noStrike" kern="1200" cap="none" spc="0" normalizeH="0" baseline="0" noProof="0" dirty="0">
              <a:ln>
                <a:noFill/>
              </a:ln>
              <a:solidFill>
                <a:srgbClr val="FFFFFF"/>
              </a:solidFill>
              <a:effectLst/>
              <a:uLnTx/>
              <a:uFillTx/>
              <a:latin typeface="Arial" pitchFamily="84" charset="0"/>
              <a:ea typeface="ＭＳ Ｐゴシック" pitchFamily="84" charset="-128"/>
              <a:cs typeface="ＭＳ Ｐゴシック" pitchFamily="8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000" b="0" i="0" u="none" strike="noStrike" kern="1200" cap="none" spc="0" normalizeH="0" baseline="0" noProof="0" dirty="0" smtClean="0">
              <a:ln>
                <a:noFill/>
              </a:ln>
              <a:solidFill>
                <a:srgbClr val="FFFFFF"/>
              </a:solidFill>
              <a:effectLst/>
              <a:uLnTx/>
              <a:uFillTx/>
              <a:latin typeface="Arial" pitchFamily="84" charset="0"/>
              <a:ea typeface="ＭＳ Ｐゴシック" pitchFamily="84" charset="-128"/>
              <a:cs typeface="ＭＳ Ｐゴシック" pitchFamily="8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smtClean="0">
                <a:ln>
                  <a:noFill/>
                </a:ln>
                <a:solidFill>
                  <a:srgbClr val="FFFFFF"/>
                </a:solidFill>
                <a:effectLst/>
                <a:uLnTx/>
                <a:uFillTx/>
                <a:latin typeface="Arial" pitchFamily="84" charset="0"/>
                <a:ea typeface="ＭＳ Ｐゴシック" pitchFamily="84" charset="-128"/>
                <a:cs typeface="ＭＳ Ｐゴシック" pitchFamily="84" charset="-128"/>
              </a:rPr>
              <a:t>Mr Adrian Thomson</a:t>
            </a:r>
            <a:endParaRPr kumimoji="0" lang="en-GB" sz="2800" b="0" i="0" u="none" strike="noStrike" kern="1200" cap="none" spc="0" normalizeH="0" baseline="0" noProof="0" dirty="0">
              <a:ln>
                <a:noFill/>
              </a:ln>
              <a:solidFill>
                <a:prstClr val="white"/>
              </a:solidFill>
              <a:effectLst/>
              <a:uLnTx/>
              <a:uFillTx/>
              <a:latin typeface="Arial"/>
            </a:endParaRPr>
          </a:p>
        </p:txBody>
      </p:sp>
    </p:spTree>
    <p:extLst>
      <p:ext uri="{BB962C8B-B14F-4D97-AF65-F5344CB8AC3E}">
        <p14:creationId xmlns:p14="http://schemas.microsoft.com/office/powerpoint/2010/main" val="293448106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30195" y="2575154"/>
            <a:ext cx="10305535" cy="3919548"/>
          </a:xfrm>
          <a:prstGeom prst="rect">
            <a:avLst/>
          </a:prstGeom>
        </p:spPr>
      </p:pic>
      <p:sp>
        <p:nvSpPr>
          <p:cNvPr id="3" name="Rectangle 2"/>
          <p:cNvSpPr/>
          <p:nvPr/>
        </p:nvSpPr>
        <p:spPr>
          <a:xfrm>
            <a:off x="630195" y="790200"/>
            <a:ext cx="10639167" cy="3108543"/>
          </a:xfrm>
          <a:prstGeom prst="rect">
            <a:avLst/>
          </a:prstGeom>
        </p:spPr>
        <p:txBody>
          <a:bodyPr wrap="square">
            <a:spAutoFit/>
          </a:bodyPr>
          <a:lstStyle/>
          <a:p>
            <a:pPr algn="ctr"/>
            <a:r>
              <a:rPr lang="en-GB" sz="2200" b="1" dirty="0"/>
              <a:t> </a:t>
            </a:r>
            <a:r>
              <a:rPr lang="en-GB" sz="2200" b="1" u="sng" dirty="0"/>
              <a:t>Diastolic Assessment </a:t>
            </a:r>
            <a:endParaRPr lang="en-GB" sz="2200" b="1" dirty="0" smtClean="0"/>
          </a:p>
          <a:p>
            <a:r>
              <a:rPr lang="en-GB" sz="2200" dirty="0" smtClean="0"/>
              <a:t>In </a:t>
            </a:r>
            <a:r>
              <a:rPr lang="en-GB" sz="2200" dirty="0"/>
              <a:t>the paper  “Echocardiographic evaluation of diastolic function in mouse models of heart “ by Moritz </a:t>
            </a:r>
            <a:r>
              <a:rPr lang="en-GB" sz="2200" dirty="0" err="1" smtClean="0"/>
              <a:t>Schnellea</a:t>
            </a:r>
            <a:r>
              <a:rPr lang="en-GB" sz="2200" dirty="0"/>
              <a:t> </a:t>
            </a:r>
            <a:r>
              <a:rPr lang="en-GB" sz="2200" dirty="0" smtClean="0"/>
              <a:t>, </a:t>
            </a:r>
            <a:r>
              <a:rPr lang="en-GB" sz="2200" dirty="0"/>
              <a:t>Norman </a:t>
            </a:r>
            <a:r>
              <a:rPr lang="en-GB" sz="2200" dirty="0" err="1" smtClean="0"/>
              <a:t>Catiboga</a:t>
            </a:r>
            <a:r>
              <a:rPr lang="en-GB" sz="2200" dirty="0" smtClean="0"/>
              <a:t> and Ajay M Shah et al</a:t>
            </a:r>
            <a:r>
              <a:rPr lang="en-GB" sz="2200" dirty="0"/>
              <a:t>. </a:t>
            </a:r>
            <a:r>
              <a:rPr lang="en-GB" sz="2200" dirty="0" smtClean="0"/>
              <a:t>, the </a:t>
            </a:r>
            <a:r>
              <a:rPr lang="en-GB" sz="2200" dirty="0"/>
              <a:t>algorithm below utilising  </a:t>
            </a:r>
            <a:r>
              <a:rPr lang="en-GB" sz="2200" dirty="0" err="1"/>
              <a:t>rLSR</a:t>
            </a:r>
            <a:r>
              <a:rPr lang="en-GB" sz="2200" dirty="0"/>
              <a:t> in conjunction with left atrial size </a:t>
            </a:r>
            <a:r>
              <a:rPr lang="en-GB" sz="2200" dirty="0" smtClean="0"/>
              <a:t>was proposed for </a:t>
            </a:r>
            <a:r>
              <a:rPr lang="en-GB" sz="2200" dirty="0"/>
              <a:t>assessment of LV diastolic dysfunction in mice can </a:t>
            </a:r>
            <a:r>
              <a:rPr lang="en-GB" sz="2200" dirty="0" smtClean="0"/>
              <a:t>be applied  </a:t>
            </a:r>
            <a:r>
              <a:rPr lang="en-GB" sz="2200" dirty="0"/>
              <a:t>to differentiate between </a:t>
            </a:r>
            <a:r>
              <a:rPr lang="en-GB" sz="2200" dirty="0" smtClean="0"/>
              <a:t>chronic and restrictive diastolic </a:t>
            </a:r>
            <a:r>
              <a:rPr lang="en-GB" sz="2200" dirty="0"/>
              <a:t>dysfunction.</a:t>
            </a:r>
          </a:p>
          <a:p>
            <a:endParaRPr lang="en-GB" sz="2000" dirty="0"/>
          </a:p>
          <a:p>
            <a:r>
              <a:rPr lang="en-GB" sz="2000" dirty="0" smtClean="0"/>
              <a:t> </a:t>
            </a:r>
            <a:endParaRPr lang="en-GB" sz="2000" dirty="0"/>
          </a:p>
          <a:p>
            <a:endParaRPr lang="en-GB" sz="2400" dirty="0"/>
          </a:p>
        </p:txBody>
      </p:sp>
      <p:sp>
        <p:nvSpPr>
          <p:cNvPr id="8" name="TextBox 7"/>
          <p:cNvSpPr txBox="1"/>
          <p:nvPr/>
        </p:nvSpPr>
        <p:spPr>
          <a:xfrm>
            <a:off x="7054667" y="4300150"/>
            <a:ext cx="3584500" cy="1323439"/>
          </a:xfrm>
          <a:prstGeom prst="rect">
            <a:avLst/>
          </a:prstGeom>
          <a:noFill/>
        </p:spPr>
        <p:txBody>
          <a:bodyPr wrap="square" rtlCol="0">
            <a:spAutoFit/>
          </a:bodyPr>
          <a:lstStyle/>
          <a:p>
            <a:r>
              <a:rPr lang="en-GB" sz="2000" dirty="0" smtClean="0"/>
              <a:t>An </a:t>
            </a:r>
            <a:r>
              <a:rPr lang="en-GB" sz="2000" dirty="0"/>
              <a:t>increase in LV filling pressure </a:t>
            </a:r>
            <a:r>
              <a:rPr lang="en-GB" sz="2000" dirty="0" smtClean="0"/>
              <a:t>restricts </a:t>
            </a:r>
            <a:r>
              <a:rPr lang="en-GB" sz="2000" dirty="0"/>
              <a:t>left atrial ventricular blood filling and can cause left atrial enlargement</a:t>
            </a:r>
          </a:p>
        </p:txBody>
      </p:sp>
      <p:sp>
        <p:nvSpPr>
          <p:cNvPr id="10" name="Title 1"/>
          <p:cNvSpPr txBox="1">
            <a:spLocks/>
          </p:cNvSpPr>
          <p:nvPr/>
        </p:nvSpPr>
        <p:spPr>
          <a:xfrm>
            <a:off x="753762" y="127419"/>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smtClean="0"/>
              <a:t>Assessing Cardiac Physiology</a:t>
            </a:r>
            <a:endParaRPr lang="en-GB" dirty="0"/>
          </a:p>
        </p:txBody>
      </p:sp>
      <p:sp>
        <p:nvSpPr>
          <p:cNvPr id="2" name="Rectangle 1"/>
          <p:cNvSpPr/>
          <p:nvPr/>
        </p:nvSpPr>
        <p:spPr>
          <a:xfrm>
            <a:off x="6233962" y="6060791"/>
            <a:ext cx="6096000" cy="369332"/>
          </a:xfrm>
          <a:prstGeom prst="rect">
            <a:avLst/>
          </a:prstGeom>
        </p:spPr>
        <p:txBody>
          <a:bodyPr>
            <a:spAutoFit/>
          </a:bodyPr>
          <a:lstStyle/>
          <a:p>
            <a:r>
              <a:rPr lang="en-GB" dirty="0">
                <a:hlinkClick r:id="rId3"/>
              </a:rPr>
              <a:t>https://</a:t>
            </a:r>
            <a:r>
              <a:rPr lang="en-GB" sz="1200" dirty="0">
                <a:hlinkClick r:id="rId3"/>
              </a:rPr>
              <a:t>www.jmmc-online.com/article/S0022-2828(17)30330-9/fulltext</a:t>
            </a:r>
            <a:endParaRPr lang="en-GB" sz="1200" dirty="0"/>
          </a:p>
        </p:txBody>
      </p:sp>
    </p:spTree>
    <p:extLst>
      <p:ext uri="{BB962C8B-B14F-4D97-AF65-F5344CB8AC3E}">
        <p14:creationId xmlns:p14="http://schemas.microsoft.com/office/powerpoint/2010/main" val="2706942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119"/>
            <a:ext cx="10515600" cy="558900"/>
          </a:xfrm>
        </p:spPr>
        <p:txBody>
          <a:bodyPr>
            <a:normAutofit fontScale="90000"/>
          </a:bodyPr>
          <a:lstStyle/>
          <a:p>
            <a:pPr algn="ctr"/>
            <a:r>
              <a:rPr lang="en-GB" dirty="0"/>
              <a:t>Assessing Cardiac </a:t>
            </a:r>
            <a:r>
              <a:rPr lang="en-GB" dirty="0" smtClean="0"/>
              <a:t>Physiology</a:t>
            </a:r>
            <a:endParaRPr lang="en-GB" dirty="0"/>
          </a:p>
        </p:txBody>
      </p:sp>
      <p:sp>
        <p:nvSpPr>
          <p:cNvPr id="3" name="Content Placeholder 2"/>
          <p:cNvSpPr>
            <a:spLocks noGrp="1"/>
          </p:cNvSpPr>
          <p:nvPr>
            <p:ph idx="1"/>
          </p:nvPr>
        </p:nvSpPr>
        <p:spPr>
          <a:xfrm>
            <a:off x="838200" y="904775"/>
            <a:ext cx="10515600" cy="5272188"/>
          </a:xfrm>
        </p:spPr>
        <p:txBody>
          <a:bodyPr/>
          <a:lstStyle/>
          <a:p>
            <a:pPr marL="0" indent="0" algn="ctr">
              <a:buNone/>
            </a:pPr>
            <a:r>
              <a:rPr lang="en-GB" b="1" u="sng" dirty="0"/>
              <a:t>Myocardial infarction (MI)/ischemia-reperfusion (IR</a:t>
            </a:r>
            <a:r>
              <a:rPr lang="en-GB" b="1" u="sng" dirty="0" smtClean="0"/>
              <a:t>) Assessment</a:t>
            </a:r>
          </a:p>
          <a:p>
            <a:pPr marL="0" indent="0" algn="ctr">
              <a:buNone/>
            </a:pPr>
            <a:r>
              <a:rPr lang="en-GB" b="1" u="sng" dirty="0" smtClean="0"/>
              <a:t> </a:t>
            </a:r>
          </a:p>
          <a:p>
            <a:r>
              <a:rPr lang="en-GB" dirty="0"/>
              <a:t>S</a:t>
            </a:r>
            <a:r>
              <a:rPr lang="en-GB" dirty="0" smtClean="0"/>
              <a:t>ubtle </a:t>
            </a:r>
            <a:r>
              <a:rPr lang="en-GB" dirty="0"/>
              <a:t>systolic </a:t>
            </a:r>
            <a:r>
              <a:rPr lang="en-GB" dirty="0" smtClean="0"/>
              <a:t>changes in deformation (strain), or strain rate (rate of deformation) can </a:t>
            </a:r>
            <a:r>
              <a:rPr lang="en-GB" dirty="0"/>
              <a:t>be analysed </a:t>
            </a:r>
            <a:r>
              <a:rPr lang="en-GB" dirty="0" smtClean="0"/>
              <a:t>in regional segments to determine the level and degree of  </a:t>
            </a:r>
            <a:r>
              <a:rPr lang="en-GB" dirty="0"/>
              <a:t>infarcted </a:t>
            </a:r>
            <a:r>
              <a:rPr lang="en-GB" dirty="0" smtClean="0"/>
              <a:t>tissue or globally with GLS . </a:t>
            </a:r>
          </a:p>
          <a:p>
            <a:pPr marL="0" indent="0">
              <a:buNone/>
            </a:pPr>
            <a:endParaRPr lang="en-GB" dirty="0"/>
          </a:p>
          <a:p>
            <a:r>
              <a:rPr lang="en-GB" dirty="0" smtClean="0"/>
              <a:t>The </a:t>
            </a:r>
            <a:r>
              <a:rPr lang="en-GB" dirty="0"/>
              <a:t>standard deviation of time to peak longitudinal </a:t>
            </a:r>
            <a:r>
              <a:rPr lang="en-GB" dirty="0" smtClean="0"/>
              <a:t>strain </a:t>
            </a:r>
            <a:r>
              <a:rPr lang="en-GB" dirty="0"/>
              <a:t>(</a:t>
            </a:r>
            <a:r>
              <a:rPr lang="en-GB" dirty="0" smtClean="0"/>
              <a:t>T2P expressed in “</a:t>
            </a:r>
            <a:r>
              <a:rPr lang="en-GB" dirty="0" err="1" smtClean="0"/>
              <a:t>ms</a:t>
            </a:r>
            <a:r>
              <a:rPr lang="en-GB" dirty="0" smtClean="0"/>
              <a:t>”) across the 6 segment’s can be used to analyse dyssynchrony / </a:t>
            </a:r>
            <a:r>
              <a:rPr lang="en-GB" dirty="0"/>
              <a:t>mechanical </a:t>
            </a:r>
            <a:r>
              <a:rPr lang="en-GB" dirty="0" smtClean="0"/>
              <a:t>dispersion , also maybe a useful </a:t>
            </a:r>
            <a:r>
              <a:rPr lang="en-GB" dirty="0"/>
              <a:t>measurement in dilated cardiomyopathy . </a:t>
            </a:r>
            <a:endParaRPr lang="en-GB" dirty="0" smtClean="0"/>
          </a:p>
          <a:p>
            <a:endParaRPr lang="en-GB" dirty="0"/>
          </a:p>
          <a:p>
            <a:pPr marL="0" indent="0">
              <a:buNone/>
            </a:pPr>
            <a:endParaRPr lang="en-GB" b="1" u="sng" dirty="0"/>
          </a:p>
        </p:txBody>
      </p:sp>
    </p:spTree>
    <p:extLst>
      <p:ext uri="{BB962C8B-B14F-4D97-AF65-F5344CB8AC3E}">
        <p14:creationId xmlns:p14="http://schemas.microsoft.com/office/powerpoint/2010/main" val="186721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8907" y="1751814"/>
            <a:ext cx="10794187" cy="954107"/>
          </a:xfrm>
          <a:prstGeom prst="rect">
            <a:avLst/>
          </a:prstGeom>
        </p:spPr>
        <p:txBody>
          <a:bodyPr wrap="square">
            <a:spAutoFit/>
          </a:bodyPr>
          <a:lstStyle/>
          <a:p>
            <a:r>
              <a:rPr lang="en-GB" sz="2800" dirty="0"/>
              <a:t>Further reading </a:t>
            </a:r>
            <a:r>
              <a:rPr lang="en-GB" sz="2800" dirty="0">
                <a:hlinkClick r:id="rId2"/>
              </a:rPr>
              <a:t>http://folk.ntnu.no/stoylen/strainrate/Basic_concepts.html</a:t>
            </a:r>
            <a:endParaRPr lang="en-GB" sz="2800" dirty="0"/>
          </a:p>
        </p:txBody>
      </p:sp>
      <p:sp>
        <p:nvSpPr>
          <p:cNvPr id="6" name="Rectangle 5"/>
          <p:cNvSpPr/>
          <p:nvPr/>
        </p:nvSpPr>
        <p:spPr>
          <a:xfrm>
            <a:off x="1910080" y="114925"/>
            <a:ext cx="8371840" cy="769441"/>
          </a:xfrm>
          <a:prstGeom prst="rect">
            <a:avLst/>
          </a:prstGeom>
        </p:spPr>
        <p:txBody>
          <a:bodyPr wrap="square">
            <a:spAutoFit/>
          </a:bodyPr>
          <a:lstStyle/>
          <a:p>
            <a:r>
              <a:rPr lang="en-GB" sz="4400" b="1" u="sng" dirty="0">
                <a:solidFill>
                  <a:prstClr val="black"/>
                </a:solidFill>
                <a:latin typeface="Calibri Light" panose="020F0302020204030204"/>
                <a:ea typeface="+mj-ea"/>
                <a:cs typeface="+mj-cs"/>
              </a:rPr>
              <a:t>Speckle Tracking Echocardiography</a:t>
            </a:r>
            <a:endParaRPr lang="en-GB" dirty="0"/>
          </a:p>
        </p:txBody>
      </p:sp>
      <p:sp>
        <p:nvSpPr>
          <p:cNvPr id="10" name="Rectangle 9"/>
          <p:cNvSpPr/>
          <p:nvPr/>
        </p:nvSpPr>
        <p:spPr>
          <a:xfrm>
            <a:off x="1920240" y="3208276"/>
            <a:ext cx="8351520" cy="2800767"/>
          </a:xfrm>
          <a:prstGeom prst="rect">
            <a:avLst/>
          </a:prstGeom>
        </p:spPr>
        <p:txBody>
          <a:bodyPr wrap="square">
            <a:spAutoFit/>
          </a:bodyPr>
          <a:lstStyle/>
          <a:p>
            <a:pPr algn="ctr"/>
            <a:r>
              <a:rPr lang="en-GB" sz="2000" b="1" u="sng" dirty="0" err="1" smtClean="0"/>
              <a:t>Visualsonics</a:t>
            </a:r>
            <a:r>
              <a:rPr lang="en-GB" sz="2000" b="1" u="sng" dirty="0" smtClean="0"/>
              <a:t> Strain Tutorials </a:t>
            </a:r>
          </a:p>
          <a:p>
            <a:endParaRPr lang="en-GB" sz="2000" dirty="0" smtClean="0"/>
          </a:p>
          <a:p>
            <a:r>
              <a:rPr lang="en-GB" sz="2000" dirty="0" smtClean="0"/>
              <a:t>April 2015 Webinar - On Demand Tutorial: How to Measure Cardiac Wall Strain</a:t>
            </a:r>
          </a:p>
          <a:p>
            <a:r>
              <a:rPr lang="en-GB" sz="2000" dirty="0" smtClean="0">
                <a:hlinkClick r:id="rId3"/>
              </a:rPr>
              <a:t>https://www.youtube.com/watch?v=aC4dNaDh9og</a:t>
            </a:r>
            <a:endParaRPr lang="en-GB" sz="2000" dirty="0" smtClean="0"/>
          </a:p>
          <a:p>
            <a:endParaRPr lang="en-GB" sz="2000" dirty="0"/>
          </a:p>
          <a:p>
            <a:r>
              <a:rPr lang="en-GB" sz="2000" dirty="0" smtClean="0"/>
              <a:t>Oct </a:t>
            </a:r>
            <a:r>
              <a:rPr lang="en-GB" sz="2000" dirty="0"/>
              <a:t>2017 </a:t>
            </a:r>
            <a:r>
              <a:rPr lang="en-GB" sz="2000" dirty="0" err="1" smtClean="0"/>
              <a:t>VevoStrain</a:t>
            </a:r>
            <a:r>
              <a:rPr lang="en-GB" sz="2000" dirty="0" smtClean="0"/>
              <a:t> Webinar </a:t>
            </a:r>
            <a:r>
              <a:rPr lang="en-GB" sz="2000" dirty="0"/>
              <a:t>- Understanding Subtle Cardiac Changes</a:t>
            </a:r>
          </a:p>
          <a:p>
            <a:r>
              <a:rPr lang="en-GB" sz="2000" dirty="0" smtClean="0">
                <a:hlinkClick r:id="rId4"/>
              </a:rPr>
              <a:t>https</a:t>
            </a:r>
            <a:r>
              <a:rPr lang="en-GB" sz="2000" dirty="0">
                <a:hlinkClick r:id="rId4"/>
              </a:rPr>
              <a:t>://</a:t>
            </a:r>
            <a:r>
              <a:rPr lang="en-GB" sz="2000" dirty="0" smtClean="0">
                <a:hlinkClick r:id="rId4"/>
              </a:rPr>
              <a:t>www.youtube.com/watch?v=qdr9Z0itTdo&amp;t=2670s</a:t>
            </a:r>
            <a:endParaRPr lang="en-GB" sz="2000" dirty="0" smtClean="0"/>
          </a:p>
          <a:p>
            <a:endParaRPr lang="en-GB" dirty="0"/>
          </a:p>
          <a:p>
            <a:endParaRPr lang="en-GB" dirty="0" smtClean="0"/>
          </a:p>
        </p:txBody>
      </p:sp>
    </p:spTree>
    <p:extLst>
      <p:ext uri="{BB962C8B-B14F-4D97-AF65-F5344CB8AC3E}">
        <p14:creationId xmlns:p14="http://schemas.microsoft.com/office/powerpoint/2010/main" val="394326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t>Speckle T</a:t>
            </a:r>
            <a:r>
              <a:rPr lang="en-GB" b="1" u="sng" dirty="0" smtClean="0"/>
              <a:t>racking Echocardiography</a:t>
            </a:r>
            <a:endParaRPr lang="en-GB" b="1" u="sng" dirty="0"/>
          </a:p>
        </p:txBody>
      </p:sp>
      <p:sp>
        <p:nvSpPr>
          <p:cNvPr id="3" name="Content Placeholder 2"/>
          <p:cNvSpPr>
            <a:spLocks noGrp="1"/>
          </p:cNvSpPr>
          <p:nvPr>
            <p:ph idx="1"/>
          </p:nvPr>
        </p:nvSpPr>
        <p:spPr/>
        <p:txBody>
          <a:bodyPr>
            <a:normAutofit fontScale="92500" lnSpcReduction="10000"/>
          </a:bodyPr>
          <a:lstStyle/>
          <a:p>
            <a:r>
              <a:rPr lang="en-GB" dirty="0" smtClean="0"/>
              <a:t>Speckle tracking is a method whereby speckle artefacts (small areas of </a:t>
            </a:r>
            <a:r>
              <a:rPr lang="en-GB" dirty="0"/>
              <a:t>higher </a:t>
            </a:r>
            <a:r>
              <a:rPr lang="en-GB" dirty="0" smtClean="0"/>
              <a:t>echogenicity) within an ultrasound image are analysed. </a:t>
            </a:r>
          </a:p>
          <a:p>
            <a:r>
              <a:rPr lang="en-GB" dirty="0" smtClean="0"/>
              <a:t>By the tracking of speckles within the ventricle wall throughout the cardiac cycle information can be obtained on the motion vectors </a:t>
            </a:r>
            <a:r>
              <a:rPr lang="en-GB" dirty="0"/>
              <a:t>direction and velocity of displacement </a:t>
            </a:r>
            <a:r>
              <a:rPr lang="en-GB" dirty="0" smtClean="0"/>
              <a:t>.</a:t>
            </a:r>
          </a:p>
          <a:p>
            <a:r>
              <a:rPr lang="en-GB" dirty="0"/>
              <a:t>Comparing </a:t>
            </a:r>
            <a:r>
              <a:rPr lang="en-GB" dirty="0" smtClean="0"/>
              <a:t>this </a:t>
            </a:r>
            <a:r>
              <a:rPr lang="en-GB" dirty="0"/>
              <a:t>motion of individual speckles to each other allows </a:t>
            </a:r>
            <a:r>
              <a:rPr lang="en-GB" dirty="0" smtClean="0"/>
              <a:t>sensitive segmental or global deformation analysis of </a:t>
            </a:r>
            <a:r>
              <a:rPr lang="en-GB" dirty="0"/>
              <a:t>the </a:t>
            </a:r>
            <a:r>
              <a:rPr lang="en-GB" dirty="0" smtClean="0"/>
              <a:t>myocardium i.e. magnitude and timing of when the  myocardial expands </a:t>
            </a:r>
            <a:r>
              <a:rPr lang="en-GB" dirty="0"/>
              <a:t>(diastole) or </a:t>
            </a:r>
            <a:r>
              <a:rPr lang="en-GB" dirty="0" smtClean="0"/>
              <a:t>contracts (systole).</a:t>
            </a:r>
          </a:p>
          <a:p>
            <a:r>
              <a:rPr lang="en-GB" dirty="0" smtClean="0"/>
              <a:t>Basic parameters </a:t>
            </a:r>
            <a:r>
              <a:rPr lang="en-GB" b="1" u="sng" dirty="0" smtClean="0"/>
              <a:t>Motion</a:t>
            </a:r>
            <a:r>
              <a:rPr lang="en-GB" b="1" dirty="0" smtClean="0"/>
              <a:t> –Displacement / Velocity plus </a:t>
            </a:r>
            <a:r>
              <a:rPr lang="en-GB" b="1" u="sng" dirty="0" smtClean="0"/>
              <a:t>Deformation</a:t>
            </a:r>
            <a:r>
              <a:rPr lang="en-GB" b="1" dirty="0" smtClean="0"/>
              <a:t> –Strain / Stain rate                               </a:t>
            </a:r>
          </a:p>
          <a:p>
            <a:endParaRPr lang="en-GB" dirty="0"/>
          </a:p>
        </p:txBody>
      </p:sp>
    </p:spTree>
    <p:extLst>
      <p:ext uri="{BB962C8B-B14F-4D97-AF65-F5344CB8AC3E}">
        <p14:creationId xmlns:p14="http://schemas.microsoft.com/office/powerpoint/2010/main" val="3753766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2530"/>
          </a:xfrm>
        </p:spPr>
        <p:txBody>
          <a:bodyPr>
            <a:normAutofit/>
          </a:bodyPr>
          <a:lstStyle/>
          <a:p>
            <a:pPr algn="ctr"/>
            <a:r>
              <a:rPr lang="en-GB" sz="4000" b="1" u="sng" dirty="0"/>
              <a:t>Basic </a:t>
            </a:r>
            <a:r>
              <a:rPr lang="en-GB" sz="4000" b="1" u="sng" dirty="0" smtClean="0"/>
              <a:t>Parameters -Motion</a:t>
            </a:r>
            <a:endParaRPr lang="en-GB" sz="4000" b="1" u="sng" dirty="0"/>
          </a:p>
        </p:txBody>
      </p:sp>
      <p:sp>
        <p:nvSpPr>
          <p:cNvPr id="3" name="Content Placeholder 2"/>
          <p:cNvSpPr>
            <a:spLocks noGrp="1"/>
          </p:cNvSpPr>
          <p:nvPr>
            <p:ph idx="1"/>
          </p:nvPr>
        </p:nvSpPr>
        <p:spPr>
          <a:xfrm>
            <a:off x="566687" y="1222408"/>
            <a:ext cx="11058626" cy="5265019"/>
          </a:xfrm>
        </p:spPr>
        <p:txBody>
          <a:bodyPr>
            <a:normAutofit/>
          </a:bodyPr>
          <a:lstStyle/>
          <a:p>
            <a:pPr marL="0" indent="0" algn="ctr">
              <a:buNone/>
            </a:pPr>
            <a:r>
              <a:rPr lang="en-GB" sz="3600" b="1" u="sng" dirty="0" smtClean="0"/>
              <a:t>Displacement and Velocity are vectors of </a:t>
            </a:r>
            <a:r>
              <a:rPr lang="en-GB" sz="3600" b="1" i="1" u="sng" dirty="0" smtClean="0"/>
              <a:t>Motion</a:t>
            </a:r>
            <a:r>
              <a:rPr lang="en-GB" sz="3600" b="1" u="sng" dirty="0" smtClean="0"/>
              <a:t> </a:t>
            </a:r>
          </a:p>
          <a:p>
            <a:pPr marL="0" indent="0" algn="ctr">
              <a:buNone/>
            </a:pPr>
            <a:endParaRPr lang="en-GB" dirty="0" smtClean="0"/>
          </a:p>
          <a:p>
            <a:r>
              <a:rPr lang="en-GB" sz="3200" dirty="0" smtClean="0"/>
              <a:t>Displacement is the vector change of position of an object in distance and direction measured in units of length. This distance from the starting position is not the same as distance travelled . </a:t>
            </a:r>
          </a:p>
          <a:p>
            <a:pPr marL="0" indent="0">
              <a:buNone/>
            </a:pPr>
            <a:r>
              <a:rPr lang="en-GB" sz="3200" dirty="0" smtClean="0"/>
              <a:t>        </a:t>
            </a:r>
          </a:p>
          <a:p>
            <a:r>
              <a:rPr lang="en-GB" sz="3200" dirty="0"/>
              <a:t>V</a:t>
            </a:r>
            <a:r>
              <a:rPr lang="en-GB" sz="3200" dirty="0" smtClean="0"/>
              <a:t>elocity </a:t>
            </a:r>
            <a:r>
              <a:rPr lang="en-GB" sz="3200" dirty="0"/>
              <a:t>is </a:t>
            </a:r>
            <a:r>
              <a:rPr lang="en-GB" sz="3200" dirty="0" smtClean="0"/>
              <a:t>a measurement of this displacement measured in units of length per time.</a:t>
            </a:r>
            <a:r>
              <a:rPr lang="en-GB" sz="3200" dirty="0"/>
              <a:t> </a:t>
            </a:r>
            <a:r>
              <a:rPr lang="en-GB" sz="3200" dirty="0" smtClean="0"/>
              <a:t>A positive or negative sign specifies the direction</a:t>
            </a:r>
          </a:p>
          <a:p>
            <a:pPr marL="0" indent="0">
              <a:buNone/>
            </a:pPr>
            <a:endParaRPr lang="en-GB" sz="3200" dirty="0" smtClean="0"/>
          </a:p>
          <a:p>
            <a:pPr marL="0" indent="0">
              <a:buNone/>
            </a:pPr>
            <a:endParaRPr lang="en-GB" dirty="0"/>
          </a:p>
        </p:txBody>
      </p:sp>
    </p:spTree>
    <p:extLst>
      <p:ext uri="{BB962C8B-B14F-4D97-AF65-F5344CB8AC3E}">
        <p14:creationId xmlns:p14="http://schemas.microsoft.com/office/powerpoint/2010/main" val="1482089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pPr algn="ctr"/>
            <a:r>
              <a:rPr lang="en-GB" b="1" u="sng" dirty="0"/>
              <a:t>Basic Parameters </a:t>
            </a:r>
            <a:r>
              <a:rPr lang="en-GB" b="1" u="sng" dirty="0" smtClean="0"/>
              <a:t>-Deformation</a:t>
            </a:r>
            <a:endParaRPr lang="en-GB" b="1" u="sng" dirty="0"/>
          </a:p>
        </p:txBody>
      </p:sp>
      <p:sp>
        <p:nvSpPr>
          <p:cNvPr id="3" name="Content Placeholder 2"/>
          <p:cNvSpPr>
            <a:spLocks noGrp="1"/>
          </p:cNvSpPr>
          <p:nvPr>
            <p:ph idx="1"/>
          </p:nvPr>
        </p:nvSpPr>
        <p:spPr>
          <a:xfrm>
            <a:off x="587141" y="1025199"/>
            <a:ext cx="10766659" cy="5496025"/>
          </a:xfrm>
        </p:spPr>
        <p:txBody>
          <a:bodyPr>
            <a:normAutofit fontScale="92500" lnSpcReduction="10000"/>
          </a:bodyPr>
          <a:lstStyle/>
          <a:p>
            <a:pPr marL="0" indent="0" algn="ctr">
              <a:buNone/>
            </a:pPr>
            <a:r>
              <a:rPr lang="en-GB" sz="4400" b="1" u="sng" dirty="0" smtClean="0"/>
              <a:t>Strain </a:t>
            </a:r>
            <a:r>
              <a:rPr lang="en-GB" sz="2400" dirty="0" smtClean="0"/>
              <a:t>                                                  </a:t>
            </a:r>
          </a:p>
          <a:p>
            <a:r>
              <a:rPr lang="en-GB" sz="2400" dirty="0" smtClean="0"/>
              <a:t>Strain is the degree of deformation of </a:t>
            </a:r>
            <a:r>
              <a:rPr lang="en-GB" sz="2400" dirty="0"/>
              <a:t>an </a:t>
            </a:r>
            <a:r>
              <a:rPr lang="en-GB" sz="2400" dirty="0" smtClean="0"/>
              <a:t>object i.e. Stretching , </a:t>
            </a:r>
            <a:r>
              <a:rPr lang="en-GB" sz="2400" dirty="0"/>
              <a:t>relative to its original </a:t>
            </a:r>
            <a:r>
              <a:rPr lang="en-GB" sz="2400" dirty="0" smtClean="0"/>
              <a:t>length and is expressed in </a:t>
            </a:r>
            <a:r>
              <a:rPr lang="en-GB" sz="2400" dirty="0"/>
              <a:t>percent.</a:t>
            </a:r>
            <a:endParaRPr lang="en-GB" sz="2400" dirty="0" smtClean="0"/>
          </a:p>
          <a:p>
            <a:r>
              <a:rPr lang="en-GB" sz="2400" dirty="0" smtClean="0"/>
              <a:t>Strain can be Negative / shortening and positive  </a:t>
            </a:r>
            <a:r>
              <a:rPr lang="en-GB" sz="2400" dirty="0"/>
              <a:t>/</a:t>
            </a:r>
            <a:r>
              <a:rPr lang="en-GB" sz="2400" dirty="0" smtClean="0"/>
              <a:t> lengthening</a:t>
            </a:r>
          </a:p>
          <a:p>
            <a:pPr marL="0" indent="0">
              <a:buNone/>
            </a:pPr>
            <a:r>
              <a:rPr lang="en-GB" sz="2000" dirty="0" smtClean="0"/>
              <a:t>	 View               Longitudinal                          Radial                           Circumferential</a:t>
            </a:r>
          </a:p>
          <a:p>
            <a:pPr marL="0" indent="0">
              <a:buNone/>
            </a:pPr>
            <a:r>
              <a:rPr lang="en-GB" sz="2000" dirty="0" smtClean="0"/>
              <a:t>	Systolic          -</a:t>
            </a:r>
            <a:r>
              <a:rPr lang="en-GB" sz="2000" dirty="0"/>
              <a:t>S</a:t>
            </a:r>
            <a:r>
              <a:rPr lang="en-GB" sz="2000" dirty="0" smtClean="0"/>
              <a:t>hortening                        + Thickening                   - Shortening</a:t>
            </a:r>
          </a:p>
          <a:p>
            <a:pPr marL="0" indent="0">
              <a:buNone/>
            </a:pPr>
            <a:r>
              <a:rPr lang="en-GB" sz="2000" dirty="0" smtClean="0"/>
              <a:t>	Diastolic        +Lengthening                      - Thinning                       +Lengthening</a:t>
            </a:r>
            <a:endParaRPr lang="en-GB" sz="2000" dirty="0"/>
          </a:p>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smtClean="0"/>
          </a:p>
          <a:p>
            <a:r>
              <a:rPr lang="en-GB" sz="2400" dirty="0" smtClean="0"/>
              <a:t>The force behind strain is called "stress". The relationship between stress and strain is the </a:t>
            </a:r>
            <a:r>
              <a:rPr lang="en-GB" sz="2400" dirty="0"/>
              <a:t>Cardio compliance </a:t>
            </a:r>
            <a:r>
              <a:rPr lang="en-GB" sz="2400" dirty="0" smtClean="0"/>
              <a:t>(how </a:t>
            </a:r>
            <a:r>
              <a:rPr lang="en-GB" sz="2400" dirty="0"/>
              <a:t>easily a chamber of the heart </a:t>
            </a:r>
            <a:r>
              <a:rPr lang="en-GB" sz="2400" dirty="0" smtClean="0"/>
              <a:t>expands </a:t>
            </a:r>
            <a:r>
              <a:rPr lang="en-GB" sz="2400" dirty="0"/>
              <a:t>when it is filled with a volume of </a:t>
            </a:r>
            <a:r>
              <a:rPr lang="en-GB" sz="2400" dirty="0" smtClean="0"/>
              <a:t>blood).</a:t>
            </a:r>
          </a:p>
          <a:p>
            <a:endParaRPr lang="en-GB" dirty="0"/>
          </a:p>
          <a:p>
            <a:endParaRPr lang="en-GB" dirty="0" smtClean="0"/>
          </a:p>
          <a:p>
            <a:endParaRPr lang="en-GB" dirty="0"/>
          </a:p>
          <a:p>
            <a:endParaRPr lang="en-GB" dirty="0"/>
          </a:p>
        </p:txBody>
      </p:sp>
      <p:grpSp>
        <p:nvGrpSpPr>
          <p:cNvPr id="4" name="Group 3"/>
          <p:cNvGrpSpPr/>
          <p:nvPr/>
        </p:nvGrpSpPr>
        <p:grpSpPr>
          <a:xfrm>
            <a:off x="2690648" y="3764699"/>
            <a:ext cx="3279822" cy="1448431"/>
            <a:chOff x="1439918" y="2762891"/>
            <a:chExt cx="4677573" cy="1900823"/>
          </a:xfrm>
        </p:grpSpPr>
        <p:sp>
          <p:nvSpPr>
            <p:cNvPr id="5" name="Block Arc 4"/>
            <p:cNvSpPr/>
            <p:nvPr/>
          </p:nvSpPr>
          <p:spPr>
            <a:xfrm rot="16200000">
              <a:off x="2828293" y="1374516"/>
              <a:ext cx="1900823" cy="4677573"/>
            </a:xfrm>
            <a:prstGeom prst="blockArc">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6" name="Group 5"/>
            <p:cNvGrpSpPr/>
            <p:nvPr/>
          </p:nvGrpSpPr>
          <p:grpSpPr>
            <a:xfrm>
              <a:off x="2259724" y="2990192"/>
              <a:ext cx="1107786" cy="1433226"/>
              <a:chOff x="2259724" y="2990192"/>
              <a:chExt cx="1145628" cy="1433226"/>
            </a:xfrm>
          </p:grpSpPr>
          <p:cxnSp>
            <p:nvCxnSpPr>
              <p:cNvPr id="7" name="Straight Arrow Connector 6"/>
              <p:cNvCxnSpPr/>
              <p:nvPr/>
            </p:nvCxnSpPr>
            <p:spPr>
              <a:xfrm flipH="1">
                <a:off x="2259724" y="2990192"/>
                <a:ext cx="1145628" cy="268015"/>
              </a:xfrm>
              <a:prstGeom prst="straightConnector1">
                <a:avLst/>
              </a:prstGeom>
              <a:ln w="50800"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 name="Straight Arrow Connector 7"/>
              <p:cNvCxnSpPr/>
              <p:nvPr/>
            </p:nvCxnSpPr>
            <p:spPr>
              <a:xfrm flipH="1" flipV="1">
                <a:off x="2259724" y="4197391"/>
                <a:ext cx="1145628" cy="226027"/>
              </a:xfrm>
              <a:prstGeom prst="straightConnector1">
                <a:avLst/>
              </a:prstGeom>
              <a:ln w="50800"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grpSp>
      </p:grpSp>
      <p:grpSp>
        <p:nvGrpSpPr>
          <p:cNvPr id="22" name="Group 21"/>
          <p:cNvGrpSpPr/>
          <p:nvPr/>
        </p:nvGrpSpPr>
        <p:grpSpPr>
          <a:xfrm>
            <a:off x="5478078" y="3773212"/>
            <a:ext cx="1500791" cy="1524001"/>
            <a:chOff x="4779489" y="2427915"/>
            <a:chExt cx="2456212" cy="2471176"/>
          </a:xfrm>
        </p:grpSpPr>
        <p:sp>
          <p:nvSpPr>
            <p:cNvPr id="23" name="Donut 22"/>
            <p:cNvSpPr/>
            <p:nvPr/>
          </p:nvSpPr>
          <p:spPr>
            <a:xfrm>
              <a:off x="4804437" y="2459447"/>
              <a:ext cx="2406316" cy="2415941"/>
            </a:xfrm>
            <a:prstGeom prst="donut">
              <a:avLst/>
            </a:prstGeom>
            <a:solidFill>
              <a:srgbClr val="FF0000"/>
            </a:solidFill>
            <a:ln>
              <a:solidFill>
                <a:srgbClr val="FFC000"/>
              </a:solidFill>
              <a:headEnd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24" name="Straight Arrow Connector 23"/>
            <p:cNvCxnSpPr/>
            <p:nvPr/>
          </p:nvCxnSpPr>
          <p:spPr>
            <a:xfrm flipV="1">
              <a:off x="6007595" y="4244796"/>
              <a:ext cx="10510" cy="654295"/>
            </a:xfrm>
            <a:prstGeom prst="straightConnector1">
              <a:avLst/>
            </a:prstGeom>
            <a:ln w="34925" cap="flat" cmpd="sng" algn="ctr">
              <a:solidFill>
                <a:schemeClr val="dk1"/>
              </a:solidFill>
              <a:prstDash val="solid"/>
              <a:round/>
              <a:headEnd type="arrow" w="sm" len="sm"/>
              <a:tailEnd type="triangle" w="med" len="med"/>
            </a:ln>
          </p:spPr>
          <p:style>
            <a:lnRef idx="0">
              <a:scrgbClr r="0" g="0" b="0"/>
            </a:lnRef>
            <a:fillRef idx="0">
              <a:scrgbClr r="0" g="0" b="0"/>
            </a:fillRef>
            <a:effectRef idx="0">
              <a:scrgbClr r="0" g="0" b="0"/>
            </a:effectRef>
            <a:fontRef idx="minor">
              <a:schemeClr val="tx1"/>
            </a:fontRef>
          </p:style>
        </p:cxnSp>
        <p:cxnSp>
          <p:nvCxnSpPr>
            <p:cNvPr id="25" name="Straight Arrow Connector 24"/>
            <p:cNvCxnSpPr/>
            <p:nvPr/>
          </p:nvCxnSpPr>
          <p:spPr>
            <a:xfrm flipV="1">
              <a:off x="5997085" y="2427915"/>
              <a:ext cx="10510" cy="654295"/>
            </a:xfrm>
            <a:prstGeom prst="straightConnector1">
              <a:avLst/>
            </a:prstGeom>
            <a:ln w="34925" cap="flat" cmpd="sng" algn="ctr">
              <a:solidFill>
                <a:schemeClr val="dk1"/>
              </a:solidFill>
              <a:prstDash val="solid"/>
              <a:round/>
              <a:headEnd type="arrow" w="sm" len="sm"/>
              <a:tailEnd type="triangle" w="med" len="med"/>
            </a:ln>
          </p:spPr>
          <p:style>
            <a:lnRef idx="0">
              <a:scrgbClr r="0" g="0" b="0"/>
            </a:lnRef>
            <a:fillRef idx="0">
              <a:scrgbClr r="0" g="0" b="0"/>
            </a:fillRef>
            <a:effectRef idx="0">
              <a:scrgbClr r="0" g="0" b="0"/>
            </a:effectRef>
            <a:fontRef idx="minor">
              <a:schemeClr val="tx1"/>
            </a:fontRef>
          </p:style>
        </p:cxnSp>
        <p:cxnSp>
          <p:nvCxnSpPr>
            <p:cNvPr id="26" name="Straight Arrow Connector 25"/>
            <p:cNvCxnSpPr/>
            <p:nvPr/>
          </p:nvCxnSpPr>
          <p:spPr>
            <a:xfrm flipH="1">
              <a:off x="4779489" y="3637848"/>
              <a:ext cx="604068" cy="9183"/>
            </a:xfrm>
            <a:prstGeom prst="straightConnector1">
              <a:avLst/>
            </a:prstGeom>
            <a:ln w="34925" cap="flat" cmpd="sng" algn="ctr">
              <a:solidFill>
                <a:schemeClr val="dk1"/>
              </a:solidFill>
              <a:prstDash val="solid"/>
              <a:round/>
              <a:headEnd type="arrow" w="sm" len="sm"/>
              <a:tailEnd type="triangle" w="med" len="med"/>
            </a:ln>
          </p:spPr>
          <p:style>
            <a:lnRef idx="0">
              <a:scrgbClr r="0" g="0" b="0"/>
            </a:lnRef>
            <a:fillRef idx="0">
              <a:scrgbClr r="0" g="0" b="0"/>
            </a:fillRef>
            <a:effectRef idx="0">
              <a:scrgbClr r="0" g="0" b="0"/>
            </a:effectRef>
            <a:fontRef idx="minor">
              <a:schemeClr val="tx1"/>
            </a:fontRef>
          </p:style>
        </p:cxnSp>
        <p:cxnSp>
          <p:nvCxnSpPr>
            <p:cNvPr id="27" name="Straight Arrow Connector 26"/>
            <p:cNvCxnSpPr/>
            <p:nvPr/>
          </p:nvCxnSpPr>
          <p:spPr>
            <a:xfrm>
              <a:off x="6603641" y="3647031"/>
              <a:ext cx="632060" cy="1"/>
            </a:xfrm>
            <a:prstGeom prst="straightConnector1">
              <a:avLst/>
            </a:prstGeom>
            <a:ln w="34925" cap="flat" cmpd="sng" algn="ctr">
              <a:solidFill>
                <a:schemeClr val="dk1"/>
              </a:solidFill>
              <a:prstDash val="solid"/>
              <a:round/>
              <a:headEnd type="arrow" w="sm" len="sm"/>
              <a:tailEnd type="triangle" w="med" len="med"/>
            </a:ln>
          </p:spPr>
          <p:style>
            <a:lnRef idx="0">
              <a:scrgbClr r="0" g="0" b="0"/>
            </a:lnRef>
            <a:fillRef idx="0">
              <a:scrgbClr r="0" g="0" b="0"/>
            </a:fillRef>
            <a:effectRef idx="0">
              <a:scrgbClr r="0" g="0" b="0"/>
            </a:effectRef>
            <a:fontRef idx="minor">
              <a:schemeClr val="tx1"/>
            </a:fontRef>
          </p:style>
        </p:cxnSp>
      </p:grpSp>
      <p:grpSp>
        <p:nvGrpSpPr>
          <p:cNvPr id="28" name="Group 27"/>
          <p:cNvGrpSpPr/>
          <p:nvPr/>
        </p:nvGrpSpPr>
        <p:grpSpPr>
          <a:xfrm>
            <a:off x="7947773" y="3764699"/>
            <a:ext cx="1482775" cy="1509383"/>
            <a:chOff x="7714593" y="2647611"/>
            <a:chExt cx="2380704" cy="2415941"/>
          </a:xfrm>
        </p:grpSpPr>
        <p:sp>
          <p:nvSpPr>
            <p:cNvPr id="29" name="Donut 28"/>
            <p:cNvSpPr/>
            <p:nvPr/>
          </p:nvSpPr>
          <p:spPr>
            <a:xfrm>
              <a:off x="7714593" y="2647611"/>
              <a:ext cx="2380704" cy="2415941"/>
            </a:xfrm>
            <a:prstGeom prst="donut">
              <a:avLst/>
            </a:prstGeom>
            <a:solidFill>
              <a:srgbClr val="FF0000"/>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Arc 29"/>
            <p:cNvSpPr/>
            <p:nvPr/>
          </p:nvSpPr>
          <p:spPr>
            <a:xfrm flipV="1">
              <a:off x="8077590" y="2978314"/>
              <a:ext cx="1694705" cy="1788765"/>
            </a:xfrm>
            <a:prstGeom prst="arc">
              <a:avLst>
                <a:gd name="adj1" fmla="val 10845551"/>
                <a:gd name="adj2" fmla="val 21560992"/>
              </a:avLst>
            </a:prstGeom>
            <a:ln w="41275" cap="flat" cmpd="sng" algn="ctr">
              <a:solidFill>
                <a:schemeClr val="dk1"/>
              </a:solidFill>
              <a:prstDash val="solid"/>
              <a:round/>
              <a:headEnd type="triangle" w="med" len="med"/>
              <a:tailEnd type="triangl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GB"/>
            </a:p>
          </p:txBody>
        </p:sp>
        <p:sp>
          <p:nvSpPr>
            <p:cNvPr id="31" name="Arc 30"/>
            <p:cNvSpPr/>
            <p:nvPr/>
          </p:nvSpPr>
          <p:spPr>
            <a:xfrm rot="10800000" flipV="1">
              <a:off x="8107460" y="2977044"/>
              <a:ext cx="1634963" cy="1577051"/>
            </a:xfrm>
            <a:prstGeom prst="arc">
              <a:avLst>
                <a:gd name="adj1" fmla="val 10845551"/>
                <a:gd name="adj2" fmla="val 2059"/>
              </a:avLst>
            </a:prstGeom>
            <a:ln w="41275" cap="flat" cmpd="sng" algn="ctr">
              <a:solidFill>
                <a:schemeClr val="dk1"/>
              </a:solidFill>
              <a:prstDash val="solid"/>
              <a:round/>
              <a:headEnd type="triangle" w="med" len="med"/>
              <a:tailEnd type="triangl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2438928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9650"/>
          </a:xfrm>
        </p:spPr>
        <p:txBody>
          <a:bodyPr>
            <a:normAutofit fontScale="90000"/>
          </a:bodyPr>
          <a:lstStyle/>
          <a:p>
            <a:pPr algn="ctr"/>
            <a:r>
              <a:rPr lang="en-GB" b="1" u="sng" dirty="0"/>
              <a:t>Basic Parameters -Deformation</a:t>
            </a:r>
            <a:endParaRPr lang="en-GB" dirty="0"/>
          </a:p>
        </p:txBody>
      </p:sp>
      <p:sp>
        <p:nvSpPr>
          <p:cNvPr id="3" name="Content Placeholder 2"/>
          <p:cNvSpPr>
            <a:spLocks noGrp="1"/>
          </p:cNvSpPr>
          <p:nvPr>
            <p:ph idx="1"/>
          </p:nvPr>
        </p:nvSpPr>
        <p:spPr>
          <a:xfrm>
            <a:off x="838200" y="1180733"/>
            <a:ext cx="10515600" cy="2553869"/>
          </a:xfrm>
        </p:spPr>
        <p:txBody>
          <a:bodyPr>
            <a:normAutofit/>
          </a:bodyPr>
          <a:lstStyle/>
          <a:p>
            <a:pPr marL="0" indent="0" algn="ctr">
              <a:buNone/>
            </a:pPr>
            <a:r>
              <a:rPr lang="en-GB" sz="4000" b="1" u="sng" dirty="0" smtClean="0"/>
              <a:t>Strain Rate</a:t>
            </a:r>
          </a:p>
          <a:p>
            <a:pPr marL="0" indent="0" algn="ctr">
              <a:buNone/>
            </a:pPr>
            <a:endParaRPr lang="en-GB" sz="1200" b="1" u="sng" dirty="0" smtClean="0"/>
          </a:p>
          <a:p>
            <a:r>
              <a:rPr lang="en-GB" dirty="0" smtClean="0"/>
              <a:t>Strain </a:t>
            </a:r>
            <a:r>
              <a:rPr lang="en-GB" dirty="0"/>
              <a:t>Rate </a:t>
            </a:r>
            <a:r>
              <a:rPr lang="en-GB" dirty="0" smtClean="0"/>
              <a:t>is </a:t>
            </a:r>
            <a:r>
              <a:rPr lang="en-GB" dirty="0"/>
              <a:t>the rate of </a:t>
            </a:r>
            <a:r>
              <a:rPr lang="en-GB" dirty="0" smtClean="0"/>
              <a:t>strain/deformation i.e. change </a:t>
            </a:r>
            <a:r>
              <a:rPr lang="en-GB" dirty="0"/>
              <a:t>in strain</a:t>
            </a:r>
            <a:r>
              <a:rPr lang="en-GB" dirty="0" smtClean="0"/>
              <a:t> per time unit </a:t>
            </a:r>
            <a:r>
              <a:rPr lang="en-GB" dirty="0"/>
              <a:t>/s, or s</a:t>
            </a:r>
            <a:r>
              <a:rPr lang="en-GB" baseline="30000" dirty="0"/>
              <a:t>-1</a:t>
            </a:r>
            <a:endParaRPr lang="en-GB" dirty="0" smtClean="0"/>
          </a:p>
          <a:p>
            <a:r>
              <a:rPr lang="en-GB" dirty="0" smtClean="0"/>
              <a:t>An object can have the same strain, but different strain rate’s</a:t>
            </a:r>
          </a:p>
          <a:p>
            <a:endParaRPr lang="en-GB" dirty="0" smtClean="0"/>
          </a:p>
          <a:p>
            <a:endParaRPr lang="en-GB" dirty="0" smtClean="0"/>
          </a:p>
          <a:p>
            <a:pPr marL="0" indent="0">
              <a:buNone/>
            </a:pPr>
            <a:endParaRPr lang="en-GB" dirty="0"/>
          </a:p>
        </p:txBody>
      </p:sp>
      <p:sp>
        <p:nvSpPr>
          <p:cNvPr id="5" name="Rectangle 4"/>
          <p:cNvSpPr/>
          <p:nvPr/>
        </p:nvSpPr>
        <p:spPr>
          <a:xfrm>
            <a:off x="7341665" y="4073120"/>
            <a:ext cx="589551" cy="15961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a:t>
            </a:r>
          </a:p>
        </p:txBody>
      </p:sp>
      <p:sp>
        <p:nvSpPr>
          <p:cNvPr id="8" name="Rectangle 7"/>
          <p:cNvSpPr/>
          <p:nvPr/>
        </p:nvSpPr>
        <p:spPr>
          <a:xfrm>
            <a:off x="9490507" y="4073121"/>
            <a:ext cx="616019" cy="15961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a:t>
            </a:r>
            <a:endParaRPr lang="en-GB" dirty="0"/>
          </a:p>
        </p:txBody>
      </p:sp>
      <p:sp>
        <p:nvSpPr>
          <p:cNvPr id="6" name="TextBox 5"/>
          <p:cNvSpPr txBox="1"/>
          <p:nvPr/>
        </p:nvSpPr>
        <p:spPr>
          <a:xfrm>
            <a:off x="838200" y="4142062"/>
            <a:ext cx="5650030" cy="830997"/>
          </a:xfrm>
          <a:prstGeom prst="rect">
            <a:avLst/>
          </a:prstGeom>
          <a:noFill/>
        </p:spPr>
        <p:txBody>
          <a:bodyPr wrap="square" rtlCol="0">
            <a:spAutoFit/>
          </a:bodyPr>
          <a:lstStyle/>
          <a:p>
            <a:r>
              <a:rPr lang="en-GB" sz="2400" dirty="0" smtClean="0"/>
              <a:t>A and B have the same positive strain.  </a:t>
            </a:r>
            <a:endParaRPr lang="en-GB" sz="2400" dirty="0"/>
          </a:p>
          <a:p>
            <a:r>
              <a:rPr lang="en-GB" sz="2400" dirty="0" smtClean="0"/>
              <a:t>The Strain rate of object A is higher than B </a:t>
            </a:r>
            <a:endParaRPr lang="en-GB" sz="2400" dirty="0"/>
          </a:p>
        </p:txBody>
      </p:sp>
    </p:spTree>
    <p:extLst>
      <p:ext uri="{BB962C8B-B14F-4D97-AF65-F5344CB8AC3E}">
        <p14:creationId xmlns:p14="http://schemas.microsoft.com/office/powerpoint/2010/main" val="368997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25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1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083"/>
            <a:ext cx="10515600" cy="1325563"/>
          </a:xfrm>
        </p:spPr>
        <p:txBody>
          <a:bodyPr/>
          <a:lstStyle/>
          <a:p>
            <a:pPr algn="ctr"/>
            <a:r>
              <a:rPr lang="en-GB" b="1" u="sng" dirty="0"/>
              <a:t>Basic Parameters </a:t>
            </a:r>
            <a:r>
              <a:rPr lang="en-GB" b="1" u="sng" dirty="0" smtClean="0"/>
              <a:t>- Motion and Deformation</a:t>
            </a:r>
            <a:endParaRPr lang="en-GB" b="1" u="sng" dirty="0"/>
          </a:p>
        </p:txBody>
      </p:sp>
      <p:sp>
        <p:nvSpPr>
          <p:cNvPr id="4" name="Rectangle 3"/>
          <p:cNvSpPr/>
          <p:nvPr/>
        </p:nvSpPr>
        <p:spPr>
          <a:xfrm>
            <a:off x="7565460" y="3951712"/>
            <a:ext cx="1270538" cy="474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a:t>
            </a:r>
            <a:endParaRPr lang="en-GB" dirty="0"/>
          </a:p>
        </p:txBody>
      </p:sp>
      <p:sp>
        <p:nvSpPr>
          <p:cNvPr id="5" name="Rectangle 4"/>
          <p:cNvSpPr/>
          <p:nvPr/>
        </p:nvSpPr>
        <p:spPr>
          <a:xfrm>
            <a:off x="7565460" y="4846555"/>
            <a:ext cx="3051207" cy="4740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a:t>
            </a:r>
            <a:endParaRPr lang="en-GB" dirty="0"/>
          </a:p>
        </p:txBody>
      </p:sp>
      <p:sp>
        <p:nvSpPr>
          <p:cNvPr id="7" name="TextBox 6"/>
          <p:cNvSpPr txBox="1"/>
          <p:nvPr/>
        </p:nvSpPr>
        <p:spPr>
          <a:xfrm>
            <a:off x="3157086" y="5024387"/>
            <a:ext cx="45719" cy="369332"/>
          </a:xfrm>
          <a:prstGeom prst="rect">
            <a:avLst/>
          </a:prstGeom>
          <a:noFill/>
        </p:spPr>
        <p:txBody>
          <a:bodyPr wrap="square" rtlCol="0">
            <a:spAutoFit/>
          </a:bodyPr>
          <a:lstStyle/>
          <a:p>
            <a:endParaRPr lang="en-GB" dirty="0"/>
          </a:p>
        </p:txBody>
      </p:sp>
      <p:sp>
        <p:nvSpPr>
          <p:cNvPr id="8" name="Rectangle 7"/>
          <p:cNvSpPr/>
          <p:nvPr/>
        </p:nvSpPr>
        <p:spPr>
          <a:xfrm>
            <a:off x="636872" y="1350645"/>
            <a:ext cx="11052620" cy="2308324"/>
          </a:xfrm>
          <a:prstGeom prst="rect">
            <a:avLst/>
          </a:prstGeom>
        </p:spPr>
        <p:txBody>
          <a:bodyPr wrap="square">
            <a:spAutoFit/>
          </a:bodyPr>
          <a:lstStyle/>
          <a:p>
            <a:r>
              <a:rPr lang="en-GB" sz="2400" dirty="0"/>
              <a:t>A moving object does not undergo deformation if every part of the object moves with the same velocity e.g. a stiff (fibrotic) section of myocardium can still have motion due to tethering to surrounding healthy muscle , but not deformation.</a:t>
            </a:r>
          </a:p>
          <a:p>
            <a:endParaRPr lang="en-GB" sz="2400" dirty="0"/>
          </a:p>
          <a:p>
            <a:r>
              <a:rPr lang="en-GB" sz="2400" dirty="0"/>
              <a:t>If different parts of an object have different velocities, the object </a:t>
            </a:r>
            <a:r>
              <a:rPr lang="en-GB" sz="2400" dirty="0" smtClean="0"/>
              <a:t>deforms i.e. </a:t>
            </a:r>
            <a:r>
              <a:rPr lang="en-GB" sz="2400" dirty="0"/>
              <a:t>changes shape </a:t>
            </a:r>
          </a:p>
        </p:txBody>
      </p:sp>
      <p:sp>
        <p:nvSpPr>
          <p:cNvPr id="3" name="TextBox 2"/>
          <p:cNvSpPr txBox="1"/>
          <p:nvPr/>
        </p:nvSpPr>
        <p:spPr>
          <a:xfrm>
            <a:off x="626920" y="3803891"/>
            <a:ext cx="6061083" cy="1631216"/>
          </a:xfrm>
          <a:prstGeom prst="rect">
            <a:avLst/>
          </a:prstGeom>
          <a:noFill/>
        </p:spPr>
        <p:txBody>
          <a:bodyPr wrap="none" rtlCol="0">
            <a:spAutoFit/>
          </a:bodyPr>
          <a:lstStyle/>
          <a:p>
            <a:r>
              <a:rPr lang="en-GB" sz="2000" dirty="0" smtClean="0"/>
              <a:t>A-Object is moving with all parts at same velocity </a:t>
            </a:r>
          </a:p>
          <a:p>
            <a:r>
              <a:rPr lang="en-GB" sz="2000" dirty="0" smtClean="0"/>
              <a:t>-motion but no deformation</a:t>
            </a:r>
          </a:p>
          <a:p>
            <a:endParaRPr lang="en-GB" sz="2000" dirty="0"/>
          </a:p>
          <a:p>
            <a:r>
              <a:rPr lang="en-GB" sz="2000" dirty="0" smtClean="0"/>
              <a:t>B- Object is moving with different parts having </a:t>
            </a:r>
          </a:p>
          <a:p>
            <a:r>
              <a:rPr lang="en-GB" sz="2000" dirty="0" smtClean="0"/>
              <a:t>different velocity's –differential motion and deformation</a:t>
            </a:r>
            <a:endParaRPr lang="en-GB" sz="2000" dirty="0"/>
          </a:p>
        </p:txBody>
      </p:sp>
      <p:sp>
        <p:nvSpPr>
          <p:cNvPr id="6" name="Rectangle 5"/>
          <p:cNvSpPr/>
          <p:nvPr/>
        </p:nvSpPr>
        <p:spPr>
          <a:xfrm>
            <a:off x="559613" y="6201894"/>
            <a:ext cx="10794187" cy="369332"/>
          </a:xfrm>
          <a:prstGeom prst="rect">
            <a:avLst/>
          </a:prstGeom>
        </p:spPr>
        <p:txBody>
          <a:bodyPr wrap="square">
            <a:spAutoFit/>
          </a:bodyPr>
          <a:lstStyle/>
          <a:p>
            <a:r>
              <a:rPr lang="en-GB" dirty="0"/>
              <a:t>Further reading </a:t>
            </a:r>
            <a:r>
              <a:rPr lang="en-GB" dirty="0">
                <a:hlinkClick r:id="rId2"/>
              </a:rPr>
              <a:t>http://folk.ntnu.no/stoylen/strainrate/Basic_concepts.html</a:t>
            </a:r>
            <a:endParaRPr lang="en-GB" dirty="0"/>
          </a:p>
        </p:txBody>
      </p:sp>
    </p:spTree>
    <p:extLst>
      <p:ext uri="{BB962C8B-B14F-4D97-AF65-F5344CB8AC3E}">
        <p14:creationId xmlns:p14="http://schemas.microsoft.com/office/powerpoint/2010/main" val="3113311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00638 1.85185E-6 L 0.20221 -0.00162 " pathEditMode="relative" rAng="0" ptsTypes="AA">
                                      <p:cBhvr>
                                        <p:cTn id="6" dur="2000" fill="hold"/>
                                        <p:tgtEl>
                                          <p:spTgt spid="4"/>
                                        </p:tgtEl>
                                        <p:attrNameLst>
                                          <p:attrName>ppt_x</p:attrName>
                                          <p:attrName>ppt_y</p:attrName>
                                        </p:attrNameLst>
                                      </p:cBhvr>
                                      <p:rCtr x="9792" y="-93"/>
                                    </p:animMotion>
                                  </p:childTnLst>
                                </p:cTn>
                              </p:par>
                              <p:par>
                                <p:cTn id="7" presetID="6" presetClass="emph" presetSubtype="0" decel="64000" fill="hold" grpId="0" nodeType="withEffect">
                                  <p:stCondLst>
                                    <p:cond delay="0"/>
                                  </p:stCondLst>
                                  <p:childTnLst>
                                    <p:animScale>
                                      <p:cBhvr>
                                        <p:cTn id="8" dur="2000" fill="hold"/>
                                        <p:tgtEl>
                                          <p:spTgt spid="5"/>
                                        </p:tgtEl>
                                      </p:cBhvr>
                                      <p:by x="15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12269"/>
          </a:xfrm>
        </p:spPr>
        <p:txBody>
          <a:bodyPr>
            <a:normAutofit/>
          </a:bodyPr>
          <a:lstStyle/>
          <a:p>
            <a:pPr algn="ctr"/>
            <a:r>
              <a:rPr lang="en-GB" b="1" u="sng" dirty="0" smtClean="0"/>
              <a:t>Assessing </a:t>
            </a:r>
            <a:r>
              <a:rPr lang="en-GB" b="1" u="sng" dirty="0"/>
              <a:t>C</a:t>
            </a:r>
            <a:r>
              <a:rPr lang="en-GB" b="1" u="sng" dirty="0" smtClean="0"/>
              <a:t>ardiac </a:t>
            </a:r>
            <a:r>
              <a:rPr lang="en-GB" b="1" u="sng" dirty="0"/>
              <a:t>P</a:t>
            </a:r>
            <a:r>
              <a:rPr lang="en-GB" b="1" u="sng" dirty="0" smtClean="0"/>
              <a:t>hysiology</a:t>
            </a:r>
            <a:endParaRPr lang="en-GB" b="1" u="sng"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1381" y="906230"/>
                <a:ext cx="11819823" cy="5715951"/>
              </a:xfrm>
            </p:spPr>
            <p:txBody>
              <a:bodyPr>
                <a:normAutofit fontScale="70000" lnSpcReduction="20000"/>
              </a:bodyPr>
              <a:lstStyle/>
              <a:p>
                <a:r>
                  <a:rPr lang="en-GB" dirty="0" smtClean="0"/>
                  <a:t>Speckle </a:t>
                </a:r>
                <a:r>
                  <a:rPr lang="en-GB" dirty="0"/>
                  <a:t>tracking echocardiography </a:t>
                </a:r>
                <a:r>
                  <a:rPr lang="en-GB" dirty="0" smtClean="0"/>
                  <a:t>is a sensitive </a:t>
                </a:r>
                <a:r>
                  <a:rPr lang="en-GB" dirty="0"/>
                  <a:t>tool for assessing </a:t>
                </a:r>
                <a:r>
                  <a:rPr lang="en-GB" dirty="0" smtClean="0"/>
                  <a:t>ventricular function, even subclinical </a:t>
                </a:r>
                <a:r>
                  <a:rPr lang="en-GB" dirty="0"/>
                  <a:t>myocardial alterations </a:t>
                </a:r>
                <a:r>
                  <a:rPr lang="en-GB" dirty="0" smtClean="0"/>
                  <a:t>that traditional </a:t>
                </a:r>
                <a:r>
                  <a:rPr lang="en-GB" dirty="0"/>
                  <a:t>imaging techniques are not able to </a:t>
                </a:r>
                <a:r>
                  <a:rPr lang="en-GB" dirty="0" smtClean="0"/>
                  <a:t>detect.</a:t>
                </a:r>
              </a:p>
              <a:p>
                <a:endParaRPr lang="en-GB" dirty="0" smtClean="0"/>
              </a:p>
              <a:p>
                <a:r>
                  <a:rPr lang="en-GB" dirty="0" smtClean="0"/>
                  <a:t>Sub endocardial </a:t>
                </a:r>
                <a:r>
                  <a:rPr lang="en-GB" dirty="0"/>
                  <a:t>function </a:t>
                </a:r>
                <a:r>
                  <a:rPr lang="en-GB" dirty="0" smtClean="0"/>
                  <a:t>is powered mostly by  longitudinal contraction, it is impaired earlier than circumferential </a:t>
                </a:r>
                <a:r>
                  <a:rPr lang="en-GB" dirty="0"/>
                  <a:t>or radial </a:t>
                </a:r>
                <a:r>
                  <a:rPr lang="en-GB" dirty="0" smtClean="0"/>
                  <a:t>component’s. Therefore, Longitudinal </a:t>
                </a:r>
                <a:r>
                  <a:rPr lang="en-GB" dirty="0"/>
                  <a:t>function </a:t>
                </a:r>
                <a:r>
                  <a:rPr lang="en-GB" dirty="0" smtClean="0"/>
                  <a:t>is in most cases the best early </a:t>
                </a:r>
                <a:r>
                  <a:rPr lang="en-GB" dirty="0"/>
                  <a:t>marker of left ventricular </a:t>
                </a:r>
                <a:r>
                  <a:rPr lang="en-GB" dirty="0" smtClean="0"/>
                  <a:t>dysfunction.</a:t>
                </a:r>
              </a:p>
              <a:p>
                <a:endParaRPr lang="en-GB" dirty="0" smtClean="0"/>
              </a:p>
              <a:p>
                <a:r>
                  <a:rPr lang="en-GB" dirty="0"/>
                  <a:t>C</a:t>
                </a:r>
                <a:r>
                  <a:rPr lang="en-GB" dirty="0" smtClean="0"/>
                  <a:t>omprehensive data of Velocity, Displacement, Strain and Strain rate </a:t>
                </a:r>
                <a:r>
                  <a:rPr lang="en-GB" dirty="0"/>
                  <a:t>can be analysed /</a:t>
                </a:r>
                <a:r>
                  <a:rPr lang="en-GB" dirty="0" smtClean="0"/>
                  <a:t>exported individually across 49 points of the myocardium associated with the frame/time and pixel coordinates, but the amount of data this produces can be very difficult to process for a routine study.</a:t>
                </a:r>
              </a:p>
              <a:p>
                <a:endParaRPr lang="en-GB" dirty="0"/>
              </a:p>
              <a:p>
                <a:r>
                  <a:rPr lang="en-GB" dirty="0" smtClean="0"/>
                  <a:t>Recommended to use Global Longitudinal Strain ,</a:t>
                </a:r>
                <a14:m>
                  <m:oMath xmlns:m="http://schemas.openxmlformats.org/officeDocument/2006/math">
                    <m:r>
                      <a:rPr lang="en-GB" b="0" i="0" smtClean="0">
                        <a:latin typeface="Cambria Math" panose="02040503050406030204" pitchFamily="18" charset="0"/>
                      </a:rPr>
                      <m:t> </m:t>
                    </m:r>
                    <m:r>
                      <a:rPr lang="en-GB" b="0" i="1" smtClean="0">
                        <a:latin typeface="Cambria Math" panose="02040503050406030204" pitchFamily="18" charset="0"/>
                      </a:rPr>
                      <m:t>𝐺𝐿𝑆</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m:rPr>
                            <m:sty m:val="p"/>
                          </m:rPr>
                          <a:rPr lang="en-GB" b="0" i="0" smtClean="0">
                            <a:latin typeface="Cambria Math" panose="02040503050406030204" pitchFamily="18" charset="0"/>
                          </a:rPr>
                          <m:t>L</m:t>
                        </m:r>
                        <m:r>
                          <a:rPr lang="en-GB" b="0" i="1" smtClean="0">
                            <a:latin typeface="Cambria Math" panose="02040503050406030204" pitchFamily="18" charset="0"/>
                          </a:rPr>
                          <m:t>𝐸𝑆</m:t>
                        </m:r>
                        <m:r>
                          <a:rPr lang="en-GB" b="0" i="1" smtClean="0">
                            <a:latin typeface="Cambria Math" panose="02040503050406030204" pitchFamily="18" charset="0"/>
                          </a:rPr>
                          <m:t>−</m:t>
                        </m:r>
                        <m:r>
                          <a:rPr lang="en-GB" b="0" i="1" smtClean="0">
                            <a:latin typeface="Cambria Math" panose="02040503050406030204" pitchFamily="18" charset="0"/>
                          </a:rPr>
                          <m:t>𝐿𝐸𝐷</m:t>
                        </m:r>
                      </m:num>
                      <m:den>
                        <m:r>
                          <m:rPr>
                            <m:sty m:val="p"/>
                          </m:rPr>
                          <a:rPr lang="en-GB" b="0" i="0" smtClean="0">
                            <a:latin typeface="Cambria Math" panose="02040503050406030204" pitchFamily="18" charset="0"/>
                          </a:rPr>
                          <m:t>LED</m:t>
                        </m:r>
                      </m:den>
                    </m:f>
                  </m:oMath>
                </a14:m>
                <a:r>
                  <a:rPr lang="en-GB" dirty="0"/>
                  <a:t> </a:t>
                </a:r>
                <a:r>
                  <a:rPr lang="en-GB" dirty="0" smtClean="0"/>
                  <a:t>   </a:t>
                </a:r>
                <a:endParaRPr lang="en-GB" dirty="0"/>
              </a:p>
              <a:p>
                <a:pPr marL="0" indent="0">
                  <a:buNone/>
                </a:pPr>
                <a:r>
                  <a:rPr lang="en-GB" dirty="0" smtClean="0"/>
                  <a:t>    </a:t>
                </a:r>
                <a:r>
                  <a:rPr lang="en-GB" sz="2600" i="1" dirty="0" smtClean="0"/>
                  <a:t>LED represents </a:t>
                </a:r>
                <a:r>
                  <a:rPr lang="en-GB" sz="2600" i="1" dirty="0"/>
                  <a:t>the original length of the LV contour (at the R-Wave in  diastole) and LES </a:t>
                </a:r>
                <a:r>
                  <a:rPr lang="en-GB" sz="2600" i="1" dirty="0" smtClean="0"/>
                  <a:t>represents </a:t>
                </a:r>
                <a:r>
                  <a:rPr lang="en-GB" sz="2600" i="1" dirty="0"/>
                  <a:t>the </a:t>
                </a:r>
                <a:endParaRPr lang="en-GB" sz="2600" i="1" dirty="0" smtClean="0"/>
              </a:p>
              <a:p>
                <a:pPr marL="0" indent="0">
                  <a:buNone/>
                </a:pPr>
                <a:r>
                  <a:rPr lang="en-GB" sz="2600" i="1" dirty="0" smtClean="0"/>
                  <a:t>    length  </a:t>
                </a:r>
                <a:r>
                  <a:rPr lang="en-GB" sz="2600" i="1" dirty="0"/>
                  <a:t>of the LV contour in </a:t>
                </a:r>
                <a:r>
                  <a:rPr lang="en-GB" sz="2600" i="1" dirty="0" smtClean="0"/>
                  <a:t>systole</a:t>
                </a:r>
                <a:endParaRPr lang="en-GB" i="1" dirty="0" smtClean="0"/>
              </a:p>
              <a:p>
                <a:pPr marL="0" indent="0">
                  <a:buNone/>
                </a:pPr>
                <a:r>
                  <a:rPr lang="en-GB" dirty="0" smtClean="0"/>
                  <a:t>                       </a:t>
                </a:r>
              </a:p>
              <a:p>
                <a:r>
                  <a:rPr lang="en-GB" dirty="0" smtClean="0"/>
                  <a:t>And  Time </a:t>
                </a:r>
                <a:r>
                  <a:rPr lang="en-GB" dirty="0"/>
                  <a:t>T</a:t>
                </a:r>
                <a:r>
                  <a:rPr lang="en-GB" dirty="0" smtClean="0"/>
                  <a:t>o Peak </a:t>
                </a:r>
                <a:r>
                  <a:rPr lang="en-GB" dirty="0"/>
                  <a:t>a</a:t>
                </a:r>
                <a:r>
                  <a:rPr lang="en-GB" dirty="0" smtClean="0"/>
                  <a:t>nalysis either segmental across 6 regions of the Myocardium in the  Longitudinal view - Posterior Baseline Post</a:t>
                </a:r>
                <a:r>
                  <a:rPr lang="en-GB" dirty="0"/>
                  <a:t>, Posterior </a:t>
                </a:r>
                <a:r>
                  <a:rPr lang="en-GB" dirty="0" smtClean="0"/>
                  <a:t>Midpoint, Posterior Apex , Anterior Baseline, Anterior Midpoint and Anterior Apex, or an average of the 6 segments for Global.</a:t>
                </a:r>
              </a:p>
              <a:p>
                <a:pPr marL="0" indent="0">
                  <a:buNone/>
                </a:pPr>
                <a:endParaRPr lang="en-GB"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1381" y="906230"/>
                <a:ext cx="11819823" cy="5715951"/>
              </a:xfrm>
              <a:blipFill>
                <a:blip r:embed="rId2"/>
                <a:stretch>
                  <a:fillRect l="-464" t="-2028" r="-670"/>
                </a:stretch>
              </a:blipFill>
            </p:spPr>
            <p:txBody>
              <a:bodyPr/>
              <a:lstStyle/>
              <a:p>
                <a:r>
                  <a:rPr lang="en-GB">
                    <a:noFill/>
                  </a:rPr>
                  <a:t> </a:t>
                </a:r>
              </a:p>
            </p:txBody>
          </p:sp>
        </mc:Fallback>
      </mc:AlternateContent>
    </p:spTree>
    <p:extLst>
      <p:ext uri="{BB962C8B-B14F-4D97-AF65-F5344CB8AC3E}">
        <p14:creationId xmlns:p14="http://schemas.microsoft.com/office/powerpoint/2010/main" val="1880062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767"/>
          </a:xfrm>
        </p:spPr>
        <p:txBody>
          <a:bodyPr/>
          <a:lstStyle/>
          <a:p>
            <a:pPr algn="ctr"/>
            <a:r>
              <a:rPr lang="en-GB" dirty="0"/>
              <a:t>Assessing Cardiac Physiology</a:t>
            </a:r>
          </a:p>
        </p:txBody>
      </p:sp>
      <p:sp>
        <p:nvSpPr>
          <p:cNvPr id="3" name="Content Placeholder 2"/>
          <p:cNvSpPr>
            <a:spLocks noGrp="1"/>
          </p:cNvSpPr>
          <p:nvPr>
            <p:ph idx="1"/>
          </p:nvPr>
        </p:nvSpPr>
        <p:spPr>
          <a:xfrm>
            <a:off x="838200" y="1253330"/>
            <a:ext cx="10515600" cy="5330349"/>
          </a:xfrm>
        </p:spPr>
        <p:txBody>
          <a:bodyPr>
            <a:normAutofit fontScale="77500" lnSpcReduction="20000"/>
          </a:bodyPr>
          <a:lstStyle/>
          <a:p>
            <a:pPr marL="0" indent="0" algn="ctr">
              <a:buNone/>
            </a:pPr>
            <a:r>
              <a:rPr lang="en-GB" sz="4200" b="1" u="sng" dirty="0" smtClean="0"/>
              <a:t>Systolic Assessment </a:t>
            </a:r>
          </a:p>
          <a:p>
            <a:pPr marL="0" indent="0" algn="ctr">
              <a:buNone/>
            </a:pPr>
            <a:endParaRPr lang="en-GB" b="1" u="sng" dirty="0" smtClean="0"/>
          </a:p>
          <a:p>
            <a:r>
              <a:rPr lang="en-GB" dirty="0"/>
              <a:t>Global Longitudinal Strain (GLS) , similar to EF as a functional measurement </a:t>
            </a:r>
            <a:r>
              <a:rPr lang="en-GB" dirty="0" smtClean="0"/>
              <a:t>, </a:t>
            </a:r>
            <a:r>
              <a:rPr lang="en-GB" dirty="0"/>
              <a:t>but more </a:t>
            </a:r>
            <a:r>
              <a:rPr lang="en-GB" dirty="0" smtClean="0"/>
              <a:t>reproducible and detects  subclinical myocardial dysfunction before LVEF</a:t>
            </a:r>
            <a:endParaRPr lang="en-GB" dirty="0"/>
          </a:p>
          <a:p>
            <a:pPr marL="0" indent="0">
              <a:buNone/>
            </a:pPr>
            <a:endParaRPr lang="en-GB" dirty="0" smtClean="0"/>
          </a:p>
          <a:p>
            <a:pPr marL="0" indent="0">
              <a:buNone/>
            </a:pPr>
            <a:endParaRPr lang="en-GB" dirty="0"/>
          </a:p>
          <a:p>
            <a:r>
              <a:rPr lang="en-GB" dirty="0" smtClean="0"/>
              <a:t>Time to peak , segmental </a:t>
            </a:r>
            <a:r>
              <a:rPr lang="en-GB" dirty="0"/>
              <a:t>or the </a:t>
            </a:r>
            <a:r>
              <a:rPr lang="en-GB" dirty="0" smtClean="0"/>
              <a:t>averaged </a:t>
            </a:r>
            <a:r>
              <a:rPr lang="en-GB" dirty="0"/>
              <a:t>global </a:t>
            </a:r>
            <a:r>
              <a:rPr lang="en-GB" dirty="0" smtClean="0"/>
              <a:t>“longitudinal (peak systolic ) </a:t>
            </a:r>
            <a:r>
              <a:rPr lang="en-GB" b="1" dirty="0"/>
              <a:t>strain </a:t>
            </a:r>
            <a:r>
              <a:rPr lang="en-GB" b="1" dirty="0" smtClean="0"/>
              <a:t>rate </a:t>
            </a:r>
            <a:r>
              <a:rPr lang="en-GB" dirty="0" smtClean="0"/>
              <a:t>(LSR)” </a:t>
            </a:r>
            <a:r>
              <a:rPr lang="en-GB" dirty="0"/>
              <a:t>expressed </a:t>
            </a:r>
            <a:r>
              <a:rPr lang="en-GB" dirty="0" smtClean="0"/>
              <a:t>in </a:t>
            </a:r>
            <a:r>
              <a:rPr lang="en-GB" dirty="0" err="1" smtClean="0"/>
              <a:t>Pk</a:t>
            </a:r>
            <a:r>
              <a:rPr lang="en-GB" dirty="0" smtClean="0"/>
              <a:t> 1/s </a:t>
            </a:r>
            <a:r>
              <a:rPr lang="en-GB" dirty="0"/>
              <a:t>, plus peak longitudinal </a:t>
            </a:r>
            <a:r>
              <a:rPr lang="en-GB" b="1" dirty="0"/>
              <a:t>strain</a:t>
            </a:r>
            <a:r>
              <a:rPr lang="en-GB" dirty="0"/>
              <a:t> </a:t>
            </a:r>
            <a:r>
              <a:rPr lang="en-GB" dirty="0" smtClean="0"/>
              <a:t>expressed in “T2P </a:t>
            </a:r>
            <a:r>
              <a:rPr lang="en-GB" dirty="0" err="1" smtClean="0"/>
              <a:t>ms</a:t>
            </a:r>
            <a:r>
              <a:rPr lang="en-GB" dirty="0" smtClean="0"/>
              <a:t>” can both be used to assess subtle </a:t>
            </a:r>
            <a:r>
              <a:rPr lang="en-GB" dirty="0"/>
              <a:t>systolic </a:t>
            </a:r>
            <a:r>
              <a:rPr lang="en-GB" dirty="0" smtClean="0"/>
              <a:t>changes that are not measurable with traditional volume cavity-based </a:t>
            </a:r>
            <a:r>
              <a:rPr lang="en-GB" dirty="0"/>
              <a:t>echocardiographic </a:t>
            </a:r>
            <a:r>
              <a:rPr lang="en-GB" dirty="0" smtClean="0"/>
              <a:t>parameters e.g. ejection fraction (EF).</a:t>
            </a:r>
          </a:p>
          <a:p>
            <a:pPr marL="0" indent="0">
              <a:buNone/>
            </a:pPr>
            <a:endParaRPr lang="en-GB" dirty="0" smtClean="0"/>
          </a:p>
          <a:p>
            <a:r>
              <a:rPr lang="en-GB" dirty="0" smtClean="0"/>
              <a:t>Negative strain in Longitudinal view</a:t>
            </a:r>
          </a:p>
          <a:p>
            <a:pPr marL="0" indent="0">
              <a:buNone/>
            </a:pPr>
            <a:r>
              <a:rPr lang="en-GB" dirty="0" smtClean="0"/>
              <a:t> </a:t>
            </a:r>
          </a:p>
          <a:p>
            <a:r>
              <a:rPr lang="en-GB" dirty="0" smtClean="0"/>
              <a:t>Clinical Example's include – Analysis of cardiac </a:t>
            </a:r>
            <a:r>
              <a:rPr lang="en-GB" dirty="0"/>
              <a:t>contractile dysfunction </a:t>
            </a:r>
            <a:r>
              <a:rPr lang="en-GB" dirty="0" smtClean="0"/>
              <a:t>before the onset of myocardial hypertrophy, </a:t>
            </a:r>
            <a:r>
              <a:rPr lang="en-GB" dirty="0"/>
              <a:t>a</a:t>
            </a:r>
            <a:r>
              <a:rPr lang="en-GB" dirty="0" smtClean="0"/>
              <a:t>nalysis of Myocardial dysfunction in Heart failure with preserved ejection fraction (</a:t>
            </a:r>
            <a:r>
              <a:rPr lang="en-GB" dirty="0" err="1" smtClean="0"/>
              <a:t>HFpEF</a:t>
            </a:r>
            <a:r>
              <a:rPr lang="en-GB" dirty="0" smtClean="0"/>
              <a:t>) </a:t>
            </a:r>
            <a:r>
              <a:rPr lang="en-GB" dirty="0"/>
              <a:t>conditions and Dilated cardiomyopathy (DCM)</a:t>
            </a:r>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4476" y="2649186"/>
            <a:ext cx="2546350" cy="577850"/>
          </a:xfrm>
          <a:prstGeom prst="rect">
            <a:avLst/>
          </a:prstGeom>
        </p:spPr>
      </p:pic>
    </p:spTree>
    <p:extLst>
      <p:ext uri="{BB962C8B-B14F-4D97-AF65-F5344CB8AC3E}">
        <p14:creationId xmlns:p14="http://schemas.microsoft.com/office/powerpoint/2010/main" val="3264582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14"/>
            <a:ext cx="10515600" cy="1325563"/>
          </a:xfrm>
        </p:spPr>
        <p:txBody>
          <a:bodyPr/>
          <a:lstStyle/>
          <a:p>
            <a:pPr algn="ctr"/>
            <a:r>
              <a:rPr lang="en-GB" dirty="0"/>
              <a:t>Assessing Cardiac Physiology</a:t>
            </a:r>
          </a:p>
        </p:txBody>
      </p:sp>
      <p:sp>
        <p:nvSpPr>
          <p:cNvPr id="3" name="Content Placeholder 2"/>
          <p:cNvSpPr>
            <a:spLocks noGrp="1"/>
          </p:cNvSpPr>
          <p:nvPr>
            <p:ph idx="1"/>
          </p:nvPr>
        </p:nvSpPr>
        <p:spPr>
          <a:xfrm>
            <a:off x="838200" y="973008"/>
            <a:ext cx="10515600" cy="4575175"/>
          </a:xfrm>
        </p:spPr>
        <p:txBody>
          <a:bodyPr>
            <a:normAutofit fontScale="85000" lnSpcReduction="20000"/>
          </a:bodyPr>
          <a:lstStyle/>
          <a:p>
            <a:pPr marL="0" indent="0" algn="ctr">
              <a:buNone/>
            </a:pPr>
            <a:r>
              <a:rPr lang="en-GB" sz="4000" b="1" u="sng" dirty="0" smtClean="0"/>
              <a:t> Diastolic Assessment </a:t>
            </a:r>
          </a:p>
          <a:p>
            <a:pPr marL="0" indent="0">
              <a:buNone/>
            </a:pPr>
            <a:endParaRPr lang="en-GB" dirty="0" smtClean="0"/>
          </a:p>
          <a:p>
            <a:pPr marL="0" indent="0">
              <a:buNone/>
            </a:pPr>
            <a:r>
              <a:rPr lang="en-GB" dirty="0" smtClean="0"/>
              <a:t>Analysis of Diastolic dysfunction via mitral valve Doppler measurement’s of E A wave  ,DT and IVRT  is very challenging in adult mice , so it is possible to utilise the more robust alternative </a:t>
            </a:r>
            <a:r>
              <a:rPr lang="en-GB" dirty="0"/>
              <a:t>speckle derived measurement of Diastolic dysfunction </a:t>
            </a:r>
            <a:r>
              <a:rPr lang="en-GB" dirty="0" smtClean="0"/>
              <a:t>.</a:t>
            </a:r>
          </a:p>
          <a:p>
            <a:endParaRPr lang="en-GB" dirty="0" smtClean="0"/>
          </a:p>
          <a:p>
            <a:r>
              <a:rPr lang="en-GB" dirty="0" smtClean="0"/>
              <a:t>In Time To Peak analysis, six segmental sections of the longitudinal Left ventricle  ( anterior /posterior -Base, mid and apex) can be  analysed for peak negative /diastolic strain rate , this is referred to as the reverse peak to differentiate </a:t>
            </a:r>
            <a:r>
              <a:rPr lang="en-GB" dirty="0"/>
              <a:t>from </a:t>
            </a:r>
            <a:r>
              <a:rPr lang="en-GB" dirty="0" smtClean="0"/>
              <a:t>peak positive /systolic </a:t>
            </a:r>
            <a:r>
              <a:rPr lang="en-GB" dirty="0"/>
              <a:t>strain rate </a:t>
            </a:r>
            <a:r>
              <a:rPr lang="en-GB" dirty="0" smtClean="0"/>
              <a:t>. The average of the six regional segments called “Reverse Longitudinal strain rate” (</a:t>
            </a:r>
            <a:r>
              <a:rPr lang="en-GB" dirty="0" err="1" smtClean="0"/>
              <a:t>rLSR</a:t>
            </a:r>
            <a:r>
              <a:rPr lang="en-GB" dirty="0" smtClean="0"/>
              <a:t>) is a sensitive </a:t>
            </a:r>
            <a:r>
              <a:rPr lang="en-GB" dirty="0"/>
              <a:t>global </a:t>
            </a:r>
            <a:r>
              <a:rPr lang="en-GB" dirty="0" smtClean="0"/>
              <a:t>diastolic measurement.</a:t>
            </a:r>
          </a:p>
          <a:p>
            <a:pPr marL="0" indent="0">
              <a:buNone/>
            </a:pPr>
            <a:r>
              <a:rPr lang="en-GB" dirty="0" smtClean="0"/>
              <a:t>        </a:t>
            </a:r>
          </a:p>
          <a:p>
            <a:pPr marL="0" indent="0">
              <a:buNone/>
            </a:pPr>
            <a:r>
              <a:rPr lang="en-GB" dirty="0" smtClean="0"/>
              <a:t> </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766844318"/>
              </p:ext>
            </p:extLst>
          </p:nvPr>
        </p:nvGraphicFramePr>
        <p:xfrm>
          <a:off x="1110873" y="5003270"/>
          <a:ext cx="1257300" cy="1324610"/>
        </p:xfrm>
        <a:graphic>
          <a:graphicData uri="http://schemas.openxmlformats.org/drawingml/2006/table">
            <a:tbl>
              <a:tblPr/>
              <a:tblGrid>
                <a:gridCol w="1257300">
                  <a:extLst>
                    <a:ext uri="{9D8B030D-6E8A-4147-A177-3AD203B41FA5}">
                      <a16:colId xmlns:a16="http://schemas.microsoft.com/office/drawing/2014/main" val="2220299468"/>
                    </a:ext>
                  </a:extLst>
                </a:gridCol>
              </a:tblGrid>
              <a:tr h="127000">
                <a:tc>
                  <a:txBody>
                    <a:bodyPr/>
                    <a:lstStyle/>
                    <a:p>
                      <a:pPr algn="l" fontAlgn="b"/>
                      <a:r>
                        <a:rPr lang="en-GB" sz="1200" b="0" i="0" u="none" strike="noStrike">
                          <a:solidFill>
                            <a:srgbClr val="000000"/>
                          </a:solidFill>
                          <a:effectLst/>
                          <a:latin typeface="Calibri" panose="020F0502020204030204" pitchFamily="34" charset="0"/>
                        </a:rPr>
                        <a:t>Post. Base( )</a:t>
                      </a:r>
                    </a:p>
                  </a:txBody>
                  <a:tcPr marL="6350" marR="6350" marT="6350" marB="0" anchor="b">
                    <a:lnL>
                      <a:noFill/>
                    </a:lnL>
                    <a:lnR>
                      <a:noFill/>
                    </a:lnR>
                    <a:lnT>
                      <a:noFill/>
                    </a:lnT>
                    <a:lnB>
                      <a:noFill/>
                    </a:lnB>
                  </a:tcPr>
                </a:tc>
                <a:extLst>
                  <a:ext uri="{0D108BD9-81ED-4DB2-BD59-A6C34878D82A}">
                    <a16:rowId xmlns:a16="http://schemas.microsoft.com/office/drawing/2014/main" val="2800692414"/>
                  </a:ext>
                </a:extLst>
              </a:tr>
              <a:tr h="127000">
                <a:tc>
                  <a:txBody>
                    <a:bodyPr/>
                    <a:lstStyle/>
                    <a:p>
                      <a:pPr algn="l" fontAlgn="b"/>
                      <a:r>
                        <a:rPr lang="en-GB" sz="1200" b="0" i="0" u="none" strike="noStrike">
                          <a:solidFill>
                            <a:srgbClr val="000000"/>
                          </a:solidFill>
                          <a:effectLst/>
                          <a:latin typeface="Calibri" panose="020F0502020204030204" pitchFamily="34" charset="0"/>
                        </a:rPr>
                        <a:t>Post. Mid</a:t>
                      </a:r>
                    </a:p>
                  </a:txBody>
                  <a:tcPr marL="6350" marR="6350" marT="6350" marB="0" anchor="b">
                    <a:lnL>
                      <a:noFill/>
                    </a:lnL>
                    <a:lnR>
                      <a:noFill/>
                    </a:lnR>
                    <a:lnT>
                      <a:noFill/>
                    </a:lnT>
                    <a:lnB>
                      <a:noFill/>
                    </a:lnB>
                  </a:tcPr>
                </a:tc>
                <a:extLst>
                  <a:ext uri="{0D108BD9-81ED-4DB2-BD59-A6C34878D82A}">
                    <a16:rowId xmlns:a16="http://schemas.microsoft.com/office/drawing/2014/main" val="697421166"/>
                  </a:ext>
                </a:extLst>
              </a:tr>
              <a:tr h="127000">
                <a:tc>
                  <a:txBody>
                    <a:bodyPr/>
                    <a:lstStyle/>
                    <a:p>
                      <a:pPr algn="l" fontAlgn="b"/>
                      <a:r>
                        <a:rPr lang="en-GB" sz="1200" b="0" i="0" u="none" strike="noStrike" dirty="0">
                          <a:solidFill>
                            <a:srgbClr val="000000"/>
                          </a:solidFill>
                          <a:effectLst/>
                          <a:latin typeface="Calibri" panose="020F0502020204030204" pitchFamily="34" charset="0"/>
                        </a:rPr>
                        <a:t>Post. Apex</a:t>
                      </a:r>
                    </a:p>
                  </a:txBody>
                  <a:tcPr marL="6350" marR="6350" marT="6350" marB="0" anchor="b">
                    <a:lnL>
                      <a:noFill/>
                    </a:lnL>
                    <a:lnR>
                      <a:noFill/>
                    </a:lnR>
                    <a:lnT>
                      <a:noFill/>
                    </a:lnT>
                    <a:lnB>
                      <a:noFill/>
                    </a:lnB>
                  </a:tcPr>
                </a:tc>
                <a:extLst>
                  <a:ext uri="{0D108BD9-81ED-4DB2-BD59-A6C34878D82A}">
                    <a16:rowId xmlns:a16="http://schemas.microsoft.com/office/drawing/2014/main" val="2122549764"/>
                  </a:ext>
                </a:extLst>
              </a:tr>
              <a:tr h="127000">
                <a:tc>
                  <a:txBody>
                    <a:bodyPr/>
                    <a:lstStyle/>
                    <a:p>
                      <a:pPr algn="l" fontAlgn="b"/>
                      <a:r>
                        <a:rPr lang="en-GB" sz="1200" b="0" i="0" u="none" strike="noStrike">
                          <a:solidFill>
                            <a:srgbClr val="000000"/>
                          </a:solidFill>
                          <a:effectLst/>
                          <a:latin typeface="Calibri" panose="020F0502020204030204" pitchFamily="34" charset="0"/>
                        </a:rPr>
                        <a:t>Ant. Base</a:t>
                      </a:r>
                    </a:p>
                  </a:txBody>
                  <a:tcPr marL="6350" marR="6350" marT="6350" marB="0" anchor="b">
                    <a:lnL>
                      <a:noFill/>
                    </a:lnL>
                    <a:lnR>
                      <a:noFill/>
                    </a:lnR>
                    <a:lnT>
                      <a:noFill/>
                    </a:lnT>
                    <a:lnB>
                      <a:noFill/>
                    </a:lnB>
                  </a:tcPr>
                </a:tc>
                <a:extLst>
                  <a:ext uri="{0D108BD9-81ED-4DB2-BD59-A6C34878D82A}">
                    <a16:rowId xmlns:a16="http://schemas.microsoft.com/office/drawing/2014/main" val="3944261588"/>
                  </a:ext>
                </a:extLst>
              </a:tr>
              <a:tr h="127000">
                <a:tc>
                  <a:txBody>
                    <a:bodyPr/>
                    <a:lstStyle/>
                    <a:p>
                      <a:pPr algn="l" fontAlgn="b"/>
                      <a:r>
                        <a:rPr lang="en-GB" sz="1200" b="0" i="0" u="none" strike="noStrike">
                          <a:solidFill>
                            <a:srgbClr val="000000"/>
                          </a:solidFill>
                          <a:effectLst/>
                          <a:latin typeface="Calibri" panose="020F0502020204030204" pitchFamily="34" charset="0"/>
                        </a:rPr>
                        <a:t>Ant. Mid</a:t>
                      </a:r>
                    </a:p>
                  </a:txBody>
                  <a:tcPr marL="6350" marR="6350" marT="6350" marB="0" anchor="b">
                    <a:lnL>
                      <a:noFill/>
                    </a:lnL>
                    <a:lnR>
                      <a:noFill/>
                    </a:lnR>
                    <a:lnT>
                      <a:noFill/>
                    </a:lnT>
                    <a:lnB>
                      <a:noFill/>
                    </a:lnB>
                  </a:tcPr>
                </a:tc>
                <a:extLst>
                  <a:ext uri="{0D108BD9-81ED-4DB2-BD59-A6C34878D82A}">
                    <a16:rowId xmlns:a16="http://schemas.microsoft.com/office/drawing/2014/main" val="2949587594"/>
                  </a:ext>
                </a:extLst>
              </a:tr>
              <a:tr h="127000">
                <a:tc>
                  <a:txBody>
                    <a:bodyPr/>
                    <a:lstStyle/>
                    <a:p>
                      <a:pPr algn="l" fontAlgn="b"/>
                      <a:r>
                        <a:rPr lang="en-GB" sz="1200" b="0" i="0" u="none" strike="noStrike">
                          <a:solidFill>
                            <a:srgbClr val="000000"/>
                          </a:solidFill>
                          <a:effectLst/>
                          <a:latin typeface="Calibri" panose="020F0502020204030204" pitchFamily="34" charset="0"/>
                        </a:rPr>
                        <a:t>Ant. Apex</a:t>
                      </a:r>
                    </a:p>
                  </a:txBody>
                  <a:tcPr marL="6350" marR="6350" marT="6350" marB="0" anchor="b">
                    <a:lnL>
                      <a:noFill/>
                    </a:lnL>
                    <a:lnR>
                      <a:noFill/>
                    </a:lnR>
                    <a:lnT>
                      <a:noFill/>
                    </a:lnT>
                    <a:lnB>
                      <a:noFill/>
                    </a:lnB>
                  </a:tcPr>
                </a:tc>
                <a:extLst>
                  <a:ext uri="{0D108BD9-81ED-4DB2-BD59-A6C34878D82A}">
                    <a16:rowId xmlns:a16="http://schemas.microsoft.com/office/drawing/2014/main" val="1792527373"/>
                  </a:ext>
                </a:extLst>
              </a:tr>
              <a:tr h="127000">
                <a:tc>
                  <a:txBody>
                    <a:bodyPr/>
                    <a:lstStyle/>
                    <a:p>
                      <a:pPr algn="l" fontAlgn="b"/>
                      <a:r>
                        <a:rPr lang="en-GB" sz="1200" b="0" i="0" u="none" strike="noStrike" dirty="0">
                          <a:solidFill>
                            <a:srgbClr val="000000"/>
                          </a:solidFill>
                          <a:effectLst/>
                          <a:latin typeface="Calibri" panose="020F0502020204030204" pitchFamily="34" charset="0"/>
                        </a:rPr>
                        <a:t>Average curve</a:t>
                      </a:r>
                    </a:p>
                  </a:txBody>
                  <a:tcPr marL="6350" marR="6350" marT="6350" marB="0" anchor="b">
                    <a:lnL>
                      <a:noFill/>
                    </a:lnL>
                    <a:lnR>
                      <a:noFill/>
                    </a:lnR>
                    <a:lnT>
                      <a:noFill/>
                    </a:lnT>
                    <a:lnB>
                      <a:noFill/>
                    </a:lnB>
                  </a:tcPr>
                </a:tc>
                <a:extLst>
                  <a:ext uri="{0D108BD9-81ED-4DB2-BD59-A6C34878D82A}">
                    <a16:rowId xmlns:a16="http://schemas.microsoft.com/office/drawing/2014/main" val="3956471453"/>
                  </a:ext>
                </a:extLst>
              </a:tr>
            </a:tbl>
          </a:graphicData>
        </a:graphic>
      </p:graphicFrame>
    </p:spTree>
    <p:extLst>
      <p:ext uri="{BB962C8B-B14F-4D97-AF65-F5344CB8AC3E}">
        <p14:creationId xmlns:p14="http://schemas.microsoft.com/office/powerpoint/2010/main" val="1160870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ofE Powerpoint template v1">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9999FF"/>
      </a:hlink>
      <a:folHlink>
        <a:srgbClr val="A5A5A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3086</TotalTime>
  <Words>1174</Words>
  <Application>Microsoft Office PowerPoint</Application>
  <PresentationFormat>Widescreen</PresentationFormat>
  <Paragraphs>112</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ＭＳ Ｐゴシック</vt:lpstr>
      <vt:lpstr>Arial</vt:lpstr>
      <vt:lpstr>Arial Bold</vt:lpstr>
      <vt:lpstr>Calibri</vt:lpstr>
      <vt:lpstr>Calibri Light</vt:lpstr>
      <vt:lpstr>Cambria Math</vt:lpstr>
      <vt:lpstr>Courier New</vt:lpstr>
      <vt:lpstr>Office Theme</vt:lpstr>
      <vt:lpstr>UofE Powerpoint template v1</vt:lpstr>
      <vt:lpstr>PowerPoint Presentation</vt:lpstr>
      <vt:lpstr>Speckle Tracking Echocardiography</vt:lpstr>
      <vt:lpstr>Basic Parameters -Motion</vt:lpstr>
      <vt:lpstr>Basic Parameters -Deformation</vt:lpstr>
      <vt:lpstr>Basic Parameters -Deformation</vt:lpstr>
      <vt:lpstr>Basic Parameters - Motion and Deformation</vt:lpstr>
      <vt:lpstr>Assessing Cardiac Physiology</vt:lpstr>
      <vt:lpstr>Assessing Cardiac Physiology</vt:lpstr>
      <vt:lpstr>Assessing Cardiac Physiology</vt:lpstr>
      <vt:lpstr>PowerPoint Presentation</vt:lpstr>
      <vt:lpstr>Assessing Cardiac Physiology</vt:lpstr>
      <vt:lpstr>PowerPoint Presentation</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THOMSON Adrian</dc:creator>
  <cp:lastModifiedBy>THOMSON Adrian</cp:lastModifiedBy>
  <cp:revision>133</cp:revision>
  <dcterms:created xsi:type="dcterms:W3CDTF">2020-06-03T12:59:37Z</dcterms:created>
  <dcterms:modified xsi:type="dcterms:W3CDTF">2021-03-25T16:09:28Z</dcterms:modified>
</cp:coreProperties>
</file>