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66"/>
  </p:notesMasterIdLst>
  <p:sldIdLst>
    <p:sldId id="337" r:id="rId2"/>
    <p:sldId id="395" r:id="rId3"/>
    <p:sldId id="431" r:id="rId4"/>
    <p:sldId id="421" r:id="rId5"/>
    <p:sldId id="422" r:id="rId6"/>
    <p:sldId id="277" r:id="rId7"/>
    <p:sldId id="412" r:id="rId8"/>
    <p:sldId id="413" r:id="rId9"/>
    <p:sldId id="414" r:id="rId10"/>
    <p:sldId id="415" r:id="rId11"/>
    <p:sldId id="417" r:id="rId12"/>
    <p:sldId id="418" r:id="rId13"/>
    <p:sldId id="419" r:id="rId14"/>
    <p:sldId id="416" r:id="rId15"/>
    <p:sldId id="462" r:id="rId16"/>
    <p:sldId id="463" r:id="rId17"/>
    <p:sldId id="464" r:id="rId18"/>
    <p:sldId id="470" r:id="rId19"/>
    <p:sldId id="420" r:id="rId20"/>
    <p:sldId id="471" r:id="rId21"/>
    <p:sldId id="423" r:id="rId22"/>
    <p:sldId id="447" r:id="rId23"/>
    <p:sldId id="448" r:id="rId24"/>
    <p:sldId id="446" r:id="rId25"/>
    <p:sldId id="424" r:id="rId26"/>
    <p:sldId id="449" r:id="rId27"/>
    <p:sldId id="451" r:id="rId28"/>
    <p:sldId id="445" r:id="rId29"/>
    <p:sldId id="452" r:id="rId30"/>
    <p:sldId id="453" r:id="rId31"/>
    <p:sldId id="455" r:id="rId32"/>
    <p:sldId id="465" r:id="rId33"/>
    <p:sldId id="468" r:id="rId34"/>
    <p:sldId id="467" r:id="rId35"/>
    <p:sldId id="469" r:id="rId36"/>
    <p:sldId id="456" r:id="rId37"/>
    <p:sldId id="459" r:id="rId38"/>
    <p:sldId id="457" r:id="rId39"/>
    <p:sldId id="458" r:id="rId40"/>
    <p:sldId id="425" r:id="rId41"/>
    <p:sldId id="427" r:id="rId42"/>
    <p:sldId id="429" r:id="rId43"/>
    <p:sldId id="430" r:id="rId44"/>
    <p:sldId id="428" r:id="rId45"/>
    <p:sldId id="426" r:id="rId46"/>
    <p:sldId id="433" r:id="rId47"/>
    <p:sldId id="437" r:id="rId48"/>
    <p:sldId id="439" r:id="rId49"/>
    <p:sldId id="442" r:id="rId50"/>
    <p:sldId id="440" r:id="rId51"/>
    <p:sldId id="441" r:id="rId52"/>
    <p:sldId id="435" r:id="rId53"/>
    <p:sldId id="443" r:id="rId54"/>
    <p:sldId id="436" r:id="rId55"/>
    <p:sldId id="473" r:id="rId56"/>
    <p:sldId id="475" r:id="rId57"/>
    <p:sldId id="476" r:id="rId58"/>
    <p:sldId id="434" r:id="rId59"/>
    <p:sldId id="460" r:id="rId60"/>
    <p:sldId id="461" r:id="rId61"/>
    <p:sldId id="450" r:id="rId62"/>
    <p:sldId id="472" r:id="rId63"/>
    <p:sldId id="409" r:id="rId64"/>
    <p:sldId id="410" r:id="rId65"/>
  </p:sldIdLst>
  <p:sldSz cx="9144000" cy="6858000" type="screen4x3"/>
  <p:notesSz cx="6797675" cy="9874250"/>
  <p:custDataLst>
    <p:tags r:id="rId67"/>
  </p:custDataLst>
  <p:defaultTextStyle>
    <a:defPPr>
      <a:defRPr lang="en-GB"/>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a:srgbClr val="66CCFF"/>
    <a:srgbClr val="FF6600"/>
    <a:srgbClr val="FF66FF"/>
    <a:srgbClr val="000000"/>
    <a:srgbClr val="DF5721"/>
    <a:srgbClr val="66FF33"/>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037" autoAdjust="0"/>
  </p:normalViewPr>
  <p:slideViewPr>
    <p:cSldViewPr>
      <p:cViewPr varScale="1">
        <p:scale>
          <a:sx n="49" d="100"/>
          <a:sy n="49" d="100"/>
        </p:scale>
        <p:origin x="110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CC0CA-2CBB-4811-8ECC-893942E9D5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5CB2E12A-4CA9-4125-B1EF-363237FD16C6}">
      <dgm:prSet phldrT="[Text]"/>
      <dgm:spPr/>
      <dgm:t>
        <a:bodyPr/>
        <a:lstStyle/>
        <a:p>
          <a:r>
            <a:rPr lang="en-GB" baseline="0" dirty="0">
              <a:solidFill>
                <a:srgbClr val="0070C0"/>
              </a:solidFill>
            </a:rPr>
            <a:t>Machine Learning</a:t>
          </a:r>
        </a:p>
      </dgm:t>
    </dgm:pt>
    <dgm:pt modelId="{DC9E313F-D710-4DD3-B292-8BBE60BF7AF1}" type="parTrans" cxnId="{E27D6345-7989-4FF4-B05C-0B8C7D410CEB}">
      <dgm:prSet/>
      <dgm:spPr/>
      <dgm:t>
        <a:bodyPr/>
        <a:lstStyle/>
        <a:p>
          <a:endParaRPr lang="en-GB"/>
        </a:p>
      </dgm:t>
    </dgm:pt>
    <dgm:pt modelId="{A966828F-FAEC-4051-9498-0462BE963A1E}" type="sibTrans" cxnId="{E27D6345-7989-4FF4-B05C-0B8C7D410CEB}">
      <dgm:prSet/>
      <dgm:spPr/>
      <dgm:t>
        <a:bodyPr/>
        <a:lstStyle/>
        <a:p>
          <a:endParaRPr lang="en-GB"/>
        </a:p>
      </dgm:t>
    </dgm:pt>
    <dgm:pt modelId="{F7D132A2-4246-463B-A3E5-3FD470AF47E9}">
      <dgm:prSet phldrT="[Text]"/>
      <dgm:spPr/>
      <dgm:t>
        <a:bodyPr/>
        <a:lstStyle/>
        <a:p>
          <a:r>
            <a:rPr lang="en-GB" baseline="0" dirty="0">
              <a:solidFill>
                <a:srgbClr val="0070C0"/>
              </a:solidFill>
            </a:rPr>
            <a:t>Supervised Learning</a:t>
          </a:r>
        </a:p>
      </dgm:t>
    </dgm:pt>
    <dgm:pt modelId="{138B0861-C55A-4449-A76E-1E4936D8BF7E}" type="parTrans" cxnId="{3734ECA7-6DA4-4B20-9D88-9AC6029AFB8A}">
      <dgm:prSet/>
      <dgm:spPr/>
      <dgm:t>
        <a:bodyPr/>
        <a:lstStyle/>
        <a:p>
          <a:endParaRPr lang="en-GB"/>
        </a:p>
      </dgm:t>
    </dgm:pt>
    <dgm:pt modelId="{DC230282-36D8-4D18-AD2F-535AE73E048F}" type="sibTrans" cxnId="{3734ECA7-6DA4-4B20-9D88-9AC6029AFB8A}">
      <dgm:prSet/>
      <dgm:spPr/>
      <dgm:t>
        <a:bodyPr/>
        <a:lstStyle/>
        <a:p>
          <a:endParaRPr lang="en-GB"/>
        </a:p>
      </dgm:t>
    </dgm:pt>
    <dgm:pt modelId="{13147114-5EF4-4535-B4EA-F5D6D2D48768}">
      <dgm:prSet phldrT="[Text]"/>
      <dgm:spPr/>
      <dgm:t>
        <a:bodyPr/>
        <a:lstStyle/>
        <a:p>
          <a:r>
            <a:rPr lang="en-GB" baseline="0" dirty="0">
              <a:solidFill>
                <a:srgbClr val="0070C0"/>
              </a:solidFill>
            </a:rPr>
            <a:t>Unsupervised Learning</a:t>
          </a:r>
        </a:p>
      </dgm:t>
    </dgm:pt>
    <dgm:pt modelId="{ADF08625-ECFD-4358-9223-374F0984B27C}" type="parTrans" cxnId="{7BBCDF77-644E-44A4-B43B-ED99E67FF539}">
      <dgm:prSet/>
      <dgm:spPr/>
      <dgm:t>
        <a:bodyPr/>
        <a:lstStyle/>
        <a:p>
          <a:endParaRPr lang="en-GB"/>
        </a:p>
      </dgm:t>
    </dgm:pt>
    <dgm:pt modelId="{53ACF111-4FD8-4578-80FD-E8EB672F076A}" type="sibTrans" cxnId="{7BBCDF77-644E-44A4-B43B-ED99E67FF539}">
      <dgm:prSet/>
      <dgm:spPr/>
      <dgm:t>
        <a:bodyPr/>
        <a:lstStyle/>
        <a:p>
          <a:endParaRPr lang="en-GB"/>
        </a:p>
      </dgm:t>
    </dgm:pt>
    <dgm:pt modelId="{45C65638-C207-40EF-8767-B351F29F7292}" type="pres">
      <dgm:prSet presAssocID="{110CC0CA-2CBB-4811-8ECC-893942E9D55C}" presName="hierChild1" presStyleCnt="0">
        <dgm:presLayoutVars>
          <dgm:chPref val="1"/>
          <dgm:dir/>
          <dgm:animOne val="branch"/>
          <dgm:animLvl val="lvl"/>
          <dgm:resizeHandles/>
        </dgm:presLayoutVars>
      </dgm:prSet>
      <dgm:spPr/>
      <dgm:t>
        <a:bodyPr/>
        <a:lstStyle/>
        <a:p>
          <a:endParaRPr lang="en-US"/>
        </a:p>
      </dgm:t>
    </dgm:pt>
    <dgm:pt modelId="{6B27FF42-742D-4875-B9AE-747F32AAFCF1}" type="pres">
      <dgm:prSet presAssocID="{5CB2E12A-4CA9-4125-B1EF-363237FD16C6}" presName="hierRoot1" presStyleCnt="0"/>
      <dgm:spPr/>
    </dgm:pt>
    <dgm:pt modelId="{7DEE1D63-A6E8-41A6-BF07-CF4BD22AB13B}" type="pres">
      <dgm:prSet presAssocID="{5CB2E12A-4CA9-4125-B1EF-363237FD16C6}" presName="composite" presStyleCnt="0"/>
      <dgm:spPr/>
    </dgm:pt>
    <dgm:pt modelId="{C1D43039-0AF7-4DE4-8059-370746ADA624}" type="pres">
      <dgm:prSet presAssocID="{5CB2E12A-4CA9-4125-B1EF-363237FD16C6}" presName="background" presStyleLbl="node0" presStyleIdx="0" presStyleCnt="1"/>
      <dgm:spPr/>
    </dgm:pt>
    <dgm:pt modelId="{1767CE27-6E19-4AD9-A7FA-7D3B304B29D3}" type="pres">
      <dgm:prSet presAssocID="{5CB2E12A-4CA9-4125-B1EF-363237FD16C6}" presName="text" presStyleLbl="fgAcc0" presStyleIdx="0" presStyleCnt="1">
        <dgm:presLayoutVars>
          <dgm:chPref val="3"/>
        </dgm:presLayoutVars>
      </dgm:prSet>
      <dgm:spPr/>
      <dgm:t>
        <a:bodyPr/>
        <a:lstStyle/>
        <a:p>
          <a:endParaRPr lang="en-US"/>
        </a:p>
      </dgm:t>
    </dgm:pt>
    <dgm:pt modelId="{B6E77BDC-0524-463A-AAB6-94836415D83A}" type="pres">
      <dgm:prSet presAssocID="{5CB2E12A-4CA9-4125-B1EF-363237FD16C6}" presName="hierChild2" presStyleCnt="0"/>
      <dgm:spPr/>
    </dgm:pt>
    <dgm:pt modelId="{69EFAB0F-948A-4509-8F9C-FCCB0F5365D5}" type="pres">
      <dgm:prSet presAssocID="{138B0861-C55A-4449-A76E-1E4936D8BF7E}" presName="Name10" presStyleLbl="parChTrans1D2" presStyleIdx="0" presStyleCnt="2"/>
      <dgm:spPr/>
      <dgm:t>
        <a:bodyPr/>
        <a:lstStyle/>
        <a:p>
          <a:endParaRPr lang="en-US"/>
        </a:p>
      </dgm:t>
    </dgm:pt>
    <dgm:pt modelId="{041950C8-4410-4521-8DED-ADD4E14A2CEE}" type="pres">
      <dgm:prSet presAssocID="{F7D132A2-4246-463B-A3E5-3FD470AF47E9}" presName="hierRoot2" presStyleCnt="0"/>
      <dgm:spPr/>
    </dgm:pt>
    <dgm:pt modelId="{AF7DFD97-8727-4159-8157-70D898D1FEE4}" type="pres">
      <dgm:prSet presAssocID="{F7D132A2-4246-463B-A3E5-3FD470AF47E9}" presName="composite2" presStyleCnt="0"/>
      <dgm:spPr/>
    </dgm:pt>
    <dgm:pt modelId="{CF90CC7F-3D39-4D11-ABBF-7D1544EEDA04}" type="pres">
      <dgm:prSet presAssocID="{F7D132A2-4246-463B-A3E5-3FD470AF47E9}" presName="background2" presStyleLbl="node2" presStyleIdx="0" presStyleCnt="2"/>
      <dgm:spPr/>
    </dgm:pt>
    <dgm:pt modelId="{47770B7C-DC56-4164-9523-450835560F4B}" type="pres">
      <dgm:prSet presAssocID="{F7D132A2-4246-463B-A3E5-3FD470AF47E9}" presName="text2" presStyleLbl="fgAcc2" presStyleIdx="0" presStyleCnt="2" custLinFactNeighborX="-33961" custLinFactNeighborY="-1547">
        <dgm:presLayoutVars>
          <dgm:chPref val="3"/>
        </dgm:presLayoutVars>
      </dgm:prSet>
      <dgm:spPr/>
      <dgm:t>
        <a:bodyPr/>
        <a:lstStyle/>
        <a:p>
          <a:endParaRPr lang="en-US"/>
        </a:p>
      </dgm:t>
    </dgm:pt>
    <dgm:pt modelId="{1BF8019C-BBDE-4414-8ADD-A22B2501D1FB}" type="pres">
      <dgm:prSet presAssocID="{F7D132A2-4246-463B-A3E5-3FD470AF47E9}" presName="hierChild3" presStyleCnt="0"/>
      <dgm:spPr/>
    </dgm:pt>
    <dgm:pt modelId="{1942333B-B0AF-4492-891C-079E71452BA3}" type="pres">
      <dgm:prSet presAssocID="{ADF08625-ECFD-4358-9223-374F0984B27C}" presName="Name10" presStyleLbl="parChTrans1D2" presStyleIdx="1" presStyleCnt="2"/>
      <dgm:spPr/>
      <dgm:t>
        <a:bodyPr/>
        <a:lstStyle/>
        <a:p>
          <a:endParaRPr lang="en-US"/>
        </a:p>
      </dgm:t>
    </dgm:pt>
    <dgm:pt modelId="{CAA54389-1D59-427D-BAEB-2125628F26F4}" type="pres">
      <dgm:prSet presAssocID="{13147114-5EF4-4535-B4EA-F5D6D2D48768}" presName="hierRoot2" presStyleCnt="0"/>
      <dgm:spPr/>
    </dgm:pt>
    <dgm:pt modelId="{97314EB8-292D-464D-A4AA-F7B47127B9FC}" type="pres">
      <dgm:prSet presAssocID="{13147114-5EF4-4535-B4EA-F5D6D2D48768}" presName="composite2" presStyleCnt="0"/>
      <dgm:spPr/>
    </dgm:pt>
    <dgm:pt modelId="{501BEB1F-7CF9-494C-98F8-286EA6BFF328}" type="pres">
      <dgm:prSet presAssocID="{13147114-5EF4-4535-B4EA-F5D6D2D48768}" presName="background2" presStyleLbl="node2" presStyleIdx="1" presStyleCnt="2"/>
      <dgm:spPr/>
    </dgm:pt>
    <dgm:pt modelId="{8ACA4505-0CD4-4923-81C7-817C2D634FA4}" type="pres">
      <dgm:prSet presAssocID="{13147114-5EF4-4535-B4EA-F5D6D2D48768}" presName="text2" presStyleLbl="fgAcc2" presStyleIdx="1" presStyleCnt="2" custLinFactNeighborX="11372" custLinFactNeighborY="-1790">
        <dgm:presLayoutVars>
          <dgm:chPref val="3"/>
        </dgm:presLayoutVars>
      </dgm:prSet>
      <dgm:spPr/>
      <dgm:t>
        <a:bodyPr/>
        <a:lstStyle/>
        <a:p>
          <a:endParaRPr lang="en-US"/>
        </a:p>
      </dgm:t>
    </dgm:pt>
    <dgm:pt modelId="{8E671E07-1FC5-4648-A2B3-6D77F2E5C4C0}" type="pres">
      <dgm:prSet presAssocID="{13147114-5EF4-4535-B4EA-F5D6D2D48768}" presName="hierChild3" presStyleCnt="0"/>
      <dgm:spPr/>
    </dgm:pt>
  </dgm:ptLst>
  <dgm:cxnLst>
    <dgm:cxn modelId="{99176DBD-4F8B-4D59-AD1A-787DFA4D87AD}" type="presOf" srcId="{F7D132A2-4246-463B-A3E5-3FD470AF47E9}" destId="{47770B7C-DC56-4164-9523-450835560F4B}" srcOrd="0" destOrd="0" presId="urn:microsoft.com/office/officeart/2005/8/layout/hierarchy1"/>
    <dgm:cxn modelId="{E19C07F4-66FA-463F-A692-02ACDDF56218}" type="presOf" srcId="{5CB2E12A-4CA9-4125-B1EF-363237FD16C6}" destId="{1767CE27-6E19-4AD9-A7FA-7D3B304B29D3}" srcOrd="0" destOrd="0" presId="urn:microsoft.com/office/officeart/2005/8/layout/hierarchy1"/>
    <dgm:cxn modelId="{7BBCDF77-644E-44A4-B43B-ED99E67FF539}" srcId="{5CB2E12A-4CA9-4125-B1EF-363237FD16C6}" destId="{13147114-5EF4-4535-B4EA-F5D6D2D48768}" srcOrd="1" destOrd="0" parTransId="{ADF08625-ECFD-4358-9223-374F0984B27C}" sibTransId="{53ACF111-4FD8-4578-80FD-E8EB672F076A}"/>
    <dgm:cxn modelId="{5C38E9D1-099B-4E83-B3F5-556C3BB21CC9}" type="presOf" srcId="{138B0861-C55A-4449-A76E-1E4936D8BF7E}" destId="{69EFAB0F-948A-4509-8F9C-FCCB0F5365D5}" srcOrd="0" destOrd="0" presId="urn:microsoft.com/office/officeart/2005/8/layout/hierarchy1"/>
    <dgm:cxn modelId="{C822897C-8366-43CE-84C1-DFAC02B3D634}" type="presOf" srcId="{110CC0CA-2CBB-4811-8ECC-893942E9D55C}" destId="{45C65638-C207-40EF-8767-B351F29F7292}" srcOrd="0" destOrd="0" presId="urn:microsoft.com/office/officeart/2005/8/layout/hierarchy1"/>
    <dgm:cxn modelId="{3734ECA7-6DA4-4B20-9D88-9AC6029AFB8A}" srcId="{5CB2E12A-4CA9-4125-B1EF-363237FD16C6}" destId="{F7D132A2-4246-463B-A3E5-3FD470AF47E9}" srcOrd="0" destOrd="0" parTransId="{138B0861-C55A-4449-A76E-1E4936D8BF7E}" sibTransId="{DC230282-36D8-4D18-AD2F-535AE73E048F}"/>
    <dgm:cxn modelId="{903B7309-D6A8-4225-881C-1624259F0CAC}" type="presOf" srcId="{13147114-5EF4-4535-B4EA-F5D6D2D48768}" destId="{8ACA4505-0CD4-4923-81C7-817C2D634FA4}" srcOrd="0" destOrd="0" presId="urn:microsoft.com/office/officeart/2005/8/layout/hierarchy1"/>
    <dgm:cxn modelId="{E27D6345-7989-4FF4-B05C-0B8C7D410CEB}" srcId="{110CC0CA-2CBB-4811-8ECC-893942E9D55C}" destId="{5CB2E12A-4CA9-4125-B1EF-363237FD16C6}" srcOrd="0" destOrd="0" parTransId="{DC9E313F-D710-4DD3-B292-8BBE60BF7AF1}" sibTransId="{A966828F-FAEC-4051-9498-0462BE963A1E}"/>
    <dgm:cxn modelId="{8BE7F613-61E8-4F42-9C53-A0AB02A6CFAE}" type="presOf" srcId="{ADF08625-ECFD-4358-9223-374F0984B27C}" destId="{1942333B-B0AF-4492-891C-079E71452BA3}" srcOrd="0" destOrd="0" presId="urn:microsoft.com/office/officeart/2005/8/layout/hierarchy1"/>
    <dgm:cxn modelId="{A95149DF-7403-4242-8666-4197DA746FD7}" type="presParOf" srcId="{45C65638-C207-40EF-8767-B351F29F7292}" destId="{6B27FF42-742D-4875-B9AE-747F32AAFCF1}" srcOrd="0" destOrd="0" presId="urn:microsoft.com/office/officeart/2005/8/layout/hierarchy1"/>
    <dgm:cxn modelId="{587A55D2-4D3A-479C-8FD2-20628EB68043}" type="presParOf" srcId="{6B27FF42-742D-4875-B9AE-747F32AAFCF1}" destId="{7DEE1D63-A6E8-41A6-BF07-CF4BD22AB13B}" srcOrd="0" destOrd="0" presId="urn:microsoft.com/office/officeart/2005/8/layout/hierarchy1"/>
    <dgm:cxn modelId="{29C302C0-F160-42EF-A783-E0C7BC52200C}" type="presParOf" srcId="{7DEE1D63-A6E8-41A6-BF07-CF4BD22AB13B}" destId="{C1D43039-0AF7-4DE4-8059-370746ADA624}" srcOrd="0" destOrd="0" presId="urn:microsoft.com/office/officeart/2005/8/layout/hierarchy1"/>
    <dgm:cxn modelId="{C5E00BF3-B6A3-4BA0-9647-73A4EC51449E}" type="presParOf" srcId="{7DEE1D63-A6E8-41A6-BF07-CF4BD22AB13B}" destId="{1767CE27-6E19-4AD9-A7FA-7D3B304B29D3}" srcOrd="1" destOrd="0" presId="urn:microsoft.com/office/officeart/2005/8/layout/hierarchy1"/>
    <dgm:cxn modelId="{B150A978-CD35-410C-A7A8-EC98B58C0B2A}" type="presParOf" srcId="{6B27FF42-742D-4875-B9AE-747F32AAFCF1}" destId="{B6E77BDC-0524-463A-AAB6-94836415D83A}" srcOrd="1" destOrd="0" presId="urn:microsoft.com/office/officeart/2005/8/layout/hierarchy1"/>
    <dgm:cxn modelId="{AA6696F8-6C78-4FF8-B237-569799BA5D78}" type="presParOf" srcId="{B6E77BDC-0524-463A-AAB6-94836415D83A}" destId="{69EFAB0F-948A-4509-8F9C-FCCB0F5365D5}" srcOrd="0" destOrd="0" presId="urn:microsoft.com/office/officeart/2005/8/layout/hierarchy1"/>
    <dgm:cxn modelId="{C0ECC170-A964-411B-AA8E-6A8CBC05E986}" type="presParOf" srcId="{B6E77BDC-0524-463A-AAB6-94836415D83A}" destId="{041950C8-4410-4521-8DED-ADD4E14A2CEE}" srcOrd="1" destOrd="0" presId="urn:microsoft.com/office/officeart/2005/8/layout/hierarchy1"/>
    <dgm:cxn modelId="{6EC6E16A-F1EE-4A28-AACE-EBB704908290}" type="presParOf" srcId="{041950C8-4410-4521-8DED-ADD4E14A2CEE}" destId="{AF7DFD97-8727-4159-8157-70D898D1FEE4}" srcOrd="0" destOrd="0" presId="urn:microsoft.com/office/officeart/2005/8/layout/hierarchy1"/>
    <dgm:cxn modelId="{2F5B5F5E-AD3C-40D2-AE7C-E4E90C70C6EA}" type="presParOf" srcId="{AF7DFD97-8727-4159-8157-70D898D1FEE4}" destId="{CF90CC7F-3D39-4D11-ABBF-7D1544EEDA04}" srcOrd="0" destOrd="0" presId="urn:microsoft.com/office/officeart/2005/8/layout/hierarchy1"/>
    <dgm:cxn modelId="{1C2EC7CA-C3E7-44A9-8834-E443E299D27C}" type="presParOf" srcId="{AF7DFD97-8727-4159-8157-70D898D1FEE4}" destId="{47770B7C-DC56-4164-9523-450835560F4B}" srcOrd="1" destOrd="0" presId="urn:microsoft.com/office/officeart/2005/8/layout/hierarchy1"/>
    <dgm:cxn modelId="{2922BD1B-6944-436A-9171-85B9FA4BC1F9}" type="presParOf" srcId="{041950C8-4410-4521-8DED-ADD4E14A2CEE}" destId="{1BF8019C-BBDE-4414-8ADD-A22B2501D1FB}" srcOrd="1" destOrd="0" presId="urn:microsoft.com/office/officeart/2005/8/layout/hierarchy1"/>
    <dgm:cxn modelId="{EF1BEFCC-A4A6-44E3-88A6-037657A66ACC}" type="presParOf" srcId="{B6E77BDC-0524-463A-AAB6-94836415D83A}" destId="{1942333B-B0AF-4492-891C-079E71452BA3}" srcOrd="2" destOrd="0" presId="urn:microsoft.com/office/officeart/2005/8/layout/hierarchy1"/>
    <dgm:cxn modelId="{DD521601-A8C7-4D9A-8DDB-35D7D511FCE8}" type="presParOf" srcId="{B6E77BDC-0524-463A-AAB6-94836415D83A}" destId="{CAA54389-1D59-427D-BAEB-2125628F26F4}" srcOrd="3" destOrd="0" presId="urn:microsoft.com/office/officeart/2005/8/layout/hierarchy1"/>
    <dgm:cxn modelId="{3E39EF05-0168-4246-B347-75B43AF27F8B}" type="presParOf" srcId="{CAA54389-1D59-427D-BAEB-2125628F26F4}" destId="{97314EB8-292D-464D-A4AA-F7B47127B9FC}" srcOrd="0" destOrd="0" presId="urn:microsoft.com/office/officeart/2005/8/layout/hierarchy1"/>
    <dgm:cxn modelId="{8DD3BE6B-B33E-4ABF-9F3D-A979ABB1C814}" type="presParOf" srcId="{97314EB8-292D-464D-A4AA-F7B47127B9FC}" destId="{501BEB1F-7CF9-494C-98F8-286EA6BFF328}" srcOrd="0" destOrd="0" presId="urn:microsoft.com/office/officeart/2005/8/layout/hierarchy1"/>
    <dgm:cxn modelId="{D01AD4DC-A756-465B-BCD9-791F979D5052}" type="presParOf" srcId="{97314EB8-292D-464D-A4AA-F7B47127B9FC}" destId="{8ACA4505-0CD4-4923-81C7-817C2D634FA4}" srcOrd="1" destOrd="0" presId="urn:microsoft.com/office/officeart/2005/8/layout/hierarchy1"/>
    <dgm:cxn modelId="{272F5991-6176-4A49-856D-E819549BBAF2}" type="presParOf" srcId="{CAA54389-1D59-427D-BAEB-2125628F26F4}" destId="{8E671E07-1FC5-4648-A2B3-6D77F2E5C4C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E5F5E-ECDA-49AA-B257-E4AF702124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A1288B5-5C4C-4734-B887-C8BAEBB5A5FD}">
      <dgm:prSet phldrT="[Text]" custT="1"/>
      <dgm:spPr>
        <a:solidFill>
          <a:srgbClr val="002060"/>
        </a:solidFill>
      </dgm:spPr>
      <dgm:t>
        <a:bodyPr/>
        <a:lstStyle/>
        <a:p>
          <a:r>
            <a:rPr lang="en-US" sz="2000" dirty="0" smtClean="0"/>
            <a:t>Predict a real (outcome) value</a:t>
          </a:r>
          <a:endParaRPr lang="en-US" sz="2000" dirty="0"/>
        </a:p>
      </dgm:t>
    </dgm:pt>
    <dgm:pt modelId="{D7B15B8F-264C-4DC4-A9F1-ED8B58F8B491}" type="parTrans" cxnId="{583D15DB-5C5D-4CB2-956C-BFD058397C69}">
      <dgm:prSet/>
      <dgm:spPr/>
      <dgm:t>
        <a:bodyPr/>
        <a:lstStyle/>
        <a:p>
          <a:endParaRPr lang="en-US"/>
        </a:p>
      </dgm:t>
    </dgm:pt>
    <dgm:pt modelId="{A183AC0C-3615-4958-B4B1-6611FEAFF58E}" type="sibTrans" cxnId="{583D15DB-5C5D-4CB2-956C-BFD058397C69}">
      <dgm:prSet/>
      <dgm:spPr/>
      <dgm:t>
        <a:bodyPr/>
        <a:lstStyle/>
        <a:p>
          <a:endParaRPr lang="en-US"/>
        </a:p>
      </dgm:t>
    </dgm:pt>
    <dgm:pt modelId="{5E69CF3E-4E31-453C-93AF-6C657F02563D}">
      <dgm:prSet phldrT="[Text]" custT="1"/>
      <dgm:spPr>
        <a:solidFill>
          <a:srgbClr val="0070C0">
            <a:alpha val="90000"/>
          </a:srgbClr>
        </a:solidFill>
      </dgm:spPr>
      <dgm:t>
        <a:bodyPr/>
        <a:lstStyle/>
        <a:p>
          <a:r>
            <a:rPr lang="en-GB" sz="1800" dirty="0" smtClean="0"/>
            <a:t>Activation function: linear  (single unit output layer)</a:t>
          </a:r>
          <a:endParaRPr lang="en-US" sz="1800" dirty="0"/>
        </a:p>
      </dgm:t>
    </dgm:pt>
    <dgm:pt modelId="{2AA6D90C-60A5-4380-8DC9-638374FC7EE8}" type="parTrans" cxnId="{1E5D9789-EE73-4D2B-ACA8-A33BD0DBFC48}">
      <dgm:prSet/>
      <dgm:spPr/>
      <dgm:t>
        <a:bodyPr/>
        <a:lstStyle/>
        <a:p>
          <a:endParaRPr lang="en-US"/>
        </a:p>
      </dgm:t>
    </dgm:pt>
    <dgm:pt modelId="{8CA1D910-70B6-4D69-8D4D-FE596E305D97}" type="sibTrans" cxnId="{1E5D9789-EE73-4D2B-ACA8-A33BD0DBFC48}">
      <dgm:prSet/>
      <dgm:spPr/>
      <dgm:t>
        <a:bodyPr/>
        <a:lstStyle/>
        <a:p>
          <a:endParaRPr lang="en-US"/>
        </a:p>
      </dgm:t>
    </dgm:pt>
    <dgm:pt modelId="{5BEA5D73-0208-46A9-8927-C291A26C6A9D}">
      <dgm:prSet phldrT="[Text]" custT="1"/>
      <dgm:spPr>
        <a:solidFill>
          <a:srgbClr val="0070C0">
            <a:alpha val="90000"/>
          </a:srgbClr>
        </a:solidFill>
      </dgm:spPr>
      <dgm:t>
        <a:bodyPr/>
        <a:lstStyle/>
        <a:p>
          <a:r>
            <a:rPr lang="en-GB" sz="1800" dirty="0" smtClean="0"/>
            <a:t>Loss function: Mean Squared Error (MSE)</a:t>
          </a:r>
          <a:endParaRPr lang="en-US" sz="1800" dirty="0"/>
        </a:p>
      </dgm:t>
    </dgm:pt>
    <dgm:pt modelId="{06820137-3A71-474B-AE2F-8D2FCAE0A54F}" type="parTrans" cxnId="{E025B3CB-2154-4BDE-A85D-79B7E590CACD}">
      <dgm:prSet/>
      <dgm:spPr/>
      <dgm:t>
        <a:bodyPr/>
        <a:lstStyle/>
        <a:p>
          <a:endParaRPr lang="en-US"/>
        </a:p>
      </dgm:t>
    </dgm:pt>
    <dgm:pt modelId="{29021693-16F0-4170-A41E-249D9AD500E2}" type="sibTrans" cxnId="{E025B3CB-2154-4BDE-A85D-79B7E590CACD}">
      <dgm:prSet/>
      <dgm:spPr/>
      <dgm:t>
        <a:bodyPr/>
        <a:lstStyle/>
        <a:p>
          <a:endParaRPr lang="en-US"/>
        </a:p>
      </dgm:t>
    </dgm:pt>
    <dgm:pt modelId="{9C507A53-AA42-48D8-808A-5F3F795CFA12}">
      <dgm:prSet phldrT="[Text]" custT="1"/>
      <dgm:spPr>
        <a:solidFill>
          <a:srgbClr val="002060"/>
        </a:solidFill>
      </dgm:spPr>
      <dgm:t>
        <a:bodyPr/>
        <a:lstStyle/>
        <a:p>
          <a:r>
            <a:rPr lang="en-US" sz="2000" dirty="0" smtClean="0"/>
            <a:t>Classify a lesion/image of belonging to 1 class (given 2 classes)</a:t>
          </a:r>
          <a:endParaRPr lang="en-US" sz="2000" dirty="0"/>
        </a:p>
      </dgm:t>
    </dgm:pt>
    <dgm:pt modelId="{FD2D183A-D2E6-4DB7-90ED-D46C97C125FA}" type="parTrans" cxnId="{580AF857-2113-4353-B6A7-F24F99478804}">
      <dgm:prSet/>
      <dgm:spPr/>
      <dgm:t>
        <a:bodyPr/>
        <a:lstStyle/>
        <a:p>
          <a:endParaRPr lang="en-US"/>
        </a:p>
      </dgm:t>
    </dgm:pt>
    <dgm:pt modelId="{31C12765-F713-4688-BDE1-B6B33A01B701}" type="sibTrans" cxnId="{580AF857-2113-4353-B6A7-F24F99478804}">
      <dgm:prSet/>
      <dgm:spPr/>
      <dgm:t>
        <a:bodyPr/>
        <a:lstStyle/>
        <a:p>
          <a:endParaRPr lang="en-US"/>
        </a:p>
      </dgm:t>
    </dgm:pt>
    <dgm:pt modelId="{F0EE6B7D-0E85-4EC8-8DAF-D542862B0E15}">
      <dgm:prSet phldrT="[Text]" custT="1"/>
      <dgm:spPr>
        <a:solidFill>
          <a:srgbClr val="0070C0">
            <a:alpha val="90000"/>
          </a:srgbClr>
        </a:solidFill>
      </dgm:spPr>
      <dgm:t>
        <a:bodyPr/>
        <a:lstStyle/>
        <a:p>
          <a:r>
            <a:rPr lang="en-GB" sz="1800" dirty="0" smtClean="0"/>
            <a:t>Activation function: sigmoid (single unit output layer)</a:t>
          </a:r>
          <a:endParaRPr lang="en-US" sz="1800" dirty="0"/>
        </a:p>
      </dgm:t>
    </dgm:pt>
    <dgm:pt modelId="{7F17E680-E70B-49B0-97D0-628B80647353}" type="parTrans" cxnId="{6CCB0A1D-75EF-4AB4-96BB-DD24D3596A40}">
      <dgm:prSet/>
      <dgm:spPr/>
      <dgm:t>
        <a:bodyPr/>
        <a:lstStyle/>
        <a:p>
          <a:endParaRPr lang="en-US"/>
        </a:p>
      </dgm:t>
    </dgm:pt>
    <dgm:pt modelId="{D82F0721-4E71-48C4-9051-AFD8315A07E1}" type="sibTrans" cxnId="{6CCB0A1D-75EF-4AB4-96BB-DD24D3596A40}">
      <dgm:prSet/>
      <dgm:spPr/>
      <dgm:t>
        <a:bodyPr/>
        <a:lstStyle/>
        <a:p>
          <a:endParaRPr lang="en-US"/>
        </a:p>
      </dgm:t>
    </dgm:pt>
    <dgm:pt modelId="{E81BB55A-2CD3-4C35-9B0C-8CB20EC93F5F}">
      <dgm:prSet phldrT="[Text]" custT="1"/>
      <dgm:spPr>
        <a:solidFill>
          <a:srgbClr val="0070C0">
            <a:alpha val="90000"/>
          </a:srgbClr>
        </a:solidFill>
      </dgm:spPr>
      <dgm:t>
        <a:bodyPr/>
        <a:lstStyle/>
        <a:p>
          <a:r>
            <a:rPr lang="en-GB" sz="1800" dirty="0" smtClean="0"/>
            <a:t>Loss function: Cross-Entropy</a:t>
          </a:r>
          <a:endParaRPr lang="en-US" sz="1800" dirty="0"/>
        </a:p>
      </dgm:t>
    </dgm:pt>
    <dgm:pt modelId="{ECA9BE02-EC9D-4E82-A330-DA1392214D5D}" type="parTrans" cxnId="{C5CB3ED9-E014-4F85-9ADF-103BDA454548}">
      <dgm:prSet/>
      <dgm:spPr/>
      <dgm:t>
        <a:bodyPr/>
        <a:lstStyle/>
        <a:p>
          <a:endParaRPr lang="en-US"/>
        </a:p>
      </dgm:t>
    </dgm:pt>
    <dgm:pt modelId="{81CC50EF-2EE9-4B4A-81C4-8C28321DD5DC}" type="sibTrans" cxnId="{C5CB3ED9-E014-4F85-9ADF-103BDA454548}">
      <dgm:prSet/>
      <dgm:spPr/>
      <dgm:t>
        <a:bodyPr/>
        <a:lstStyle/>
        <a:p>
          <a:endParaRPr lang="en-US"/>
        </a:p>
      </dgm:t>
    </dgm:pt>
    <dgm:pt modelId="{35B376E8-DB42-483F-BC20-CDF1FEE77FB3}">
      <dgm:prSet phldrT="[Text]" custT="1"/>
      <dgm:spPr>
        <a:solidFill>
          <a:srgbClr val="002060"/>
        </a:solidFill>
      </dgm:spPr>
      <dgm:t>
        <a:bodyPr/>
        <a:lstStyle/>
        <a:p>
          <a:r>
            <a:rPr lang="en-GB" sz="2000" dirty="0" smtClean="0"/>
            <a:t>Classify a lesion/image of belonging to 1 class (given more than 2 classes)</a:t>
          </a:r>
          <a:endParaRPr lang="en-US" sz="1600" dirty="0"/>
        </a:p>
      </dgm:t>
    </dgm:pt>
    <dgm:pt modelId="{10833D20-ABB4-4C5B-9AA7-9A5CC48B3882}" type="parTrans" cxnId="{EF84DC01-4F6E-42C3-BAAE-B14C5AE95A15}">
      <dgm:prSet/>
      <dgm:spPr/>
      <dgm:t>
        <a:bodyPr/>
        <a:lstStyle/>
        <a:p>
          <a:endParaRPr lang="en-US"/>
        </a:p>
      </dgm:t>
    </dgm:pt>
    <dgm:pt modelId="{521ACD52-14B3-49CB-B952-584F7F972366}" type="sibTrans" cxnId="{EF84DC01-4F6E-42C3-BAAE-B14C5AE95A15}">
      <dgm:prSet/>
      <dgm:spPr/>
      <dgm:t>
        <a:bodyPr/>
        <a:lstStyle/>
        <a:p>
          <a:endParaRPr lang="en-US"/>
        </a:p>
      </dgm:t>
    </dgm:pt>
    <dgm:pt modelId="{8ECB7DF1-02C2-4863-BEF6-39EAA1E8BFB7}">
      <dgm:prSet phldrT="[Text]" custT="1"/>
      <dgm:spPr>
        <a:solidFill>
          <a:srgbClr val="0070C0">
            <a:alpha val="90000"/>
          </a:srgbClr>
        </a:solidFill>
      </dgm:spPr>
      <dgm:t>
        <a:bodyPr/>
        <a:lstStyle/>
        <a:p>
          <a:r>
            <a:rPr lang="en-GB" sz="1800" dirty="0" smtClean="0"/>
            <a:t>Activation function: </a:t>
          </a:r>
          <a:r>
            <a:rPr lang="en-GB" sz="1800" dirty="0" err="1" smtClean="0"/>
            <a:t>softmax</a:t>
          </a:r>
          <a:r>
            <a:rPr lang="en-GB" sz="1800" dirty="0" smtClean="0"/>
            <a:t>  (output layer with one node for each class)</a:t>
          </a:r>
          <a:endParaRPr lang="en-US" sz="1800" dirty="0"/>
        </a:p>
      </dgm:t>
    </dgm:pt>
    <dgm:pt modelId="{FE859F47-D2FF-4736-ACE5-B3828F0DAD95}" type="parTrans" cxnId="{B977B94A-6CA4-476B-9AA3-7D3895F8BA65}">
      <dgm:prSet/>
      <dgm:spPr/>
      <dgm:t>
        <a:bodyPr/>
        <a:lstStyle/>
        <a:p>
          <a:endParaRPr lang="en-US"/>
        </a:p>
      </dgm:t>
    </dgm:pt>
    <dgm:pt modelId="{A705536A-7E6B-4183-B7E4-91B3160CC3A0}" type="sibTrans" cxnId="{B977B94A-6CA4-476B-9AA3-7D3895F8BA65}">
      <dgm:prSet/>
      <dgm:spPr/>
      <dgm:t>
        <a:bodyPr/>
        <a:lstStyle/>
        <a:p>
          <a:endParaRPr lang="en-US"/>
        </a:p>
      </dgm:t>
    </dgm:pt>
    <dgm:pt modelId="{0F4C7C8F-1923-4A05-A8B4-688706ABD0CF}">
      <dgm:prSet phldrT="[Text]" custT="1"/>
      <dgm:spPr>
        <a:solidFill>
          <a:srgbClr val="0070C0">
            <a:alpha val="90000"/>
          </a:srgbClr>
        </a:solidFill>
      </dgm:spPr>
      <dgm:t>
        <a:bodyPr/>
        <a:lstStyle/>
        <a:p>
          <a:r>
            <a:rPr lang="en-GB" sz="1800" dirty="0" smtClean="0"/>
            <a:t>Loss function: Cross-Entropy</a:t>
          </a:r>
          <a:endParaRPr lang="en-US" sz="1800" dirty="0"/>
        </a:p>
      </dgm:t>
    </dgm:pt>
    <dgm:pt modelId="{06DA8C9F-5B06-4A7A-88BB-A9627027B65D}" type="parTrans" cxnId="{7962D8C1-E870-4ED4-BE25-09526A883EF0}">
      <dgm:prSet/>
      <dgm:spPr/>
      <dgm:t>
        <a:bodyPr/>
        <a:lstStyle/>
        <a:p>
          <a:endParaRPr lang="en-US"/>
        </a:p>
      </dgm:t>
    </dgm:pt>
    <dgm:pt modelId="{E1917720-C81F-4822-A164-04AAEB08A1B4}" type="sibTrans" cxnId="{7962D8C1-E870-4ED4-BE25-09526A883EF0}">
      <dgm:prSet/>
      <dgm:spPr/>
      <dgm:t>
        <a:bodyPr/>
        <a:lstStyle/>
        <a:p>
          <a:endParaRPr lang="en-US"/>
        </a:p>
      </dgm:t>
    </dgm:pt>
    <dgm:pt modelId="{EDE56564-A73C-405B-B8B9-A50CEC7E2609}">
      <dgm:prSet phldrT="[Text]" custT="1"/>
      <dgm:spPr>
        <a:solidFill>
          <a:srgbClr val="0070C0">
            <a:alpha val="90000"/>
          </a:srgbClr>
        </a:solidFill>
      </dgm:spPr>
      <dgm:t>
        <a:bodyPr/>
        <a:lstStyle/>
        <a:p>
          <a:r>
            <a:rPr lang="en-US" sz="1700" dirty="0" smtClean="0"/>
            <a:t> </a:t>
          </a:r>
          <a:r>
            <a:rPr lang="en-US" sz="1800" dirty="0" smtClean="0"/>
            <a:t>Regression</a:t>
          </a:r>
          <a:endParaRPr lang="en-US" sz="1800" dirty="0"/>
        </a:p>
      </dgm:t>
    </dgm:pt>
    <dgm:pt modelId="{39F25FA3-3309-47AD-9E9D-20E9F26B1B5C}" type="parTrans" cxnId="{67D1857B-28D5-4AA9-8C87-EB13C1E1965D}">
      <dgm:prSet/>
      <dgm:spPr/>
      <dgm:t>
        <a:bodyPr/>
        <a:lstStyle/>
        <a:p>
          <a:endParaRPr lang="en-US"/>
        </a:p>
      </dgm:t>
    </dgm:pt>
    <dgm:pt modelId="{DFB627A2-835B-4CBF-BA38-B10B1804CF13}" type="sibTrans" cxnId="{67D1857B-28D5-4AA9-8C87-EB13C1E1965D}">
      <dgm:prSet/>
      <dgm:spPr/>
      <dgm:t>
        <a:bodyPr/>
        <a:lstStyle/>
        <a:p>
          <a:endParaRPr lang="en-US"/>
        </a:p>
      </dgm:t>
    </dgm:pt>
    <dgm:pt modelId="{C230816A-CE3F-4184-83F0-8C950EBCD376}">
      <dgm:prSet phldrT="[Text]" custT="1"/>
      <dgm:spPr>
        <a:solidFill>
          <a:srgbClr val="0070C0">
            <a:alpha val="90000"/>
          </a:srgbClr>
        </a:solidFill>
      </dgm:spPr>
      <dgm:t>
        <a:bodyPr/>
        <a:lstStyle/>
        <a:p>
          <a:r>
            <a:rPr lang="en-US" sz="1800" dirty="0" smtClean="0"/>
            <a:t>Binary Classification</a:t>
          </a:r>
          <a:endParaRPr lang="en-US" sz="1800" dirty="0"/>
        </a:p>
      </dgm:t>
    </dgm:pt>
    <dgm:pt modelId="{65218BAA-EB4D-4AE0-B2ED-CA7E0ED7D15A}" type="parTrans" cxnId="{0ED1B99C-2B7F-4A8B-A21C-CAE8D20E50B3}">
      <dgm:prSet/>
      <dgm:spPr/>
      <dgm:t>
        <a:bodyPr/>
        <a:lstStyle/>
        <a:p>
          <a:endParaRPr lang="en-US"/>
        </a:p>
      </dgm:t>
    </dgm:pt>
    <dgm:pt modelId="{E627F96D-FD7E-4AF2-A5AE-393068325987}" type="sibTrans" cxnId="{0ED1B99C-2B7F-4A8B-A21C-CAE8D20E50B3}">
      <dgm:prSet/>
      <dgm:spPr/>
      <dgm:t>
        <a:bodyPr/>
        <a:lstStyle/>
        <a:p>
          <a:endParaRPr lang="en-US"/>
        </a:p>
      </dgm:t>
    </dgm:pt>
    <dgm:pt modelId="{121344D9-C575-4827-9ADE-D7A46FBC041C}">
      <dgm:prSet phldrT="[Text]" custT="1"/>
      <dgm:spPr>
        <a:solidFill>
          <a:srgbClr val="0070C0">
            <a:alpha val="90000"/>
          </a:srgbClr>
        </a:solidFill>
      </dgm:spPr>
      <dgm:t>
        <a:bodyPr/>
        <a:lstStyle/>
        <a:p>
          <a:r>
            <a:rPr lang="en-US" sz="1800" dirty="0" smtClean="0"/>
            <a:t>Multi-class Classification</a:t>
          </a:r>
          <a:endParaRPr lang="en-US" sz="1800" dirty="0"/>
        </a:p>
      </dgm:t>
    </dgm:pt>
    <dgm:pt modelId="{7BA170AB-FC28-4A17-BFC8-1EA99D47DBAF}" type="parTrans" cxnId="{DE9013AE-EBD2-454B-93A6-B00CC359AE6C}">
      <dgm:prSet/>
      <dgm:spPr/>
      <dgm:t>
        <a:bodyPr/>
        <a:lstStyle/>
        <a:p>
          <a:endParaRPr lang="en-US"/>
        </a:p>
      </dgm:t>
    </dgm:pt>
    <dgm:pt modelId="{8DA235FC-D69E-4360-AD94-7E224DE8E33E}" type="sibTrans" cxnId="{DE9013AE-EBD2-454B-93A6-B00CC359AE6C}">
      <dgm:prSet/>
      <dgm:spPr/>
      <dgm:t>
        <a:bodyPr/>
        <a:lstStyle/>
        <a:p>
          <a:endParaRPr lang="en-US"/>
        </a:p>
      </dgm:t>
    </dgm:pt>
    <dgm:pt modelId="{272455DD-FF93-4096-9046-62A1AF979F97}" type="pres">
      <dgm:prSet presAssocID="{742E5F5E-ECDA-49AA-B257-E4AF70212438}" presName="Name0" presStyleCnt="0">
        <dgm:presLayoutVars>
          <dgm:dir/>
          <dgm:animLvl val="lvl"/>
          <dgm:resizeHandles val="exact"/>
        </dgm:presLayoutVars>
      </dgm:prSet>
      <dgm:spPr/>
      <dgm:t>
        <a:bodyPr/>
        <a:lstStyle/>
        <a:p>
          <a:endParaRPr lang="en-US"/>
        </a:p>
      </dgm:t>
    </dgm:pt>
    <dgm:pt modelId="{FB00C641-EFAE-46A1-8310-971D4371AC37}" type="pres">
      <dgm:prSet presAssocID="{7A1288B5-5C4C-4734-B887-C8BAEBB5A5FD}" presName="linNode" presStyleCnt="0"/>
      <dgm:spPr/>
    </dgm:pt>
    <dgm:pt modelId="{9C89DE79-11A9-4730-9F7D-C2C356A3BFA4}" type="pres">
      <dgm:prSet presAssocID="{7A1288B5-5C4C-4734-B887-C8BAEBB5A5FD}" presName="parentText" presStyleLbl="node1" presStyleIdx="0" presStyleCnt="3">
        <dgm:presLayoutVars>
          <dgm:chMax val="1"/>
          <dgm:bulletEnabled val="1"/>
        </dgm:presLayoutVars>
      </dgm:prSet>
      <dgm:spPr/>
      <dgm:t>
        <a:bodyPr/>
        <a:lstStyle/>
        <a:p>
          <a:endParaRPr lang="en-US"/>
        </a:p>
      </dgm:t>
    </dgm:pt>
    <dgm:pt modelId="{4B730D24-32E9-4C4A-972F-054FDD86BC40}" type="pres">
      <dgm:prSet presAssocID="{7A1288B5-5C4C-4734-B887-C8BAEBB5A5FD}" presName="descendantText" presStyleLbl="alignAccFollowNode1" presStyleIdx="0" presStyleCnt="3" custScaleX="134854">
        <dgm:presLayoutVars>
          <dgm:bulletEnabled val="1"/>
        </dgm:presLayoutVars>
      </dgm:prSet>
      <dgm:spPr/>
      <dgm:t>
        <a:bodyPr/>
        <a:lstStyle/>
        <a:p>
          <a:endParaRPr lang="en-US"/>
        </a:p>
      </dgm:t>
    </dgm:pt>
    <dgm:pt modelId="{F350D86B-FFE6-4C5C-BED1-4DD18F9805E7}" type="pres">
      <dgm:prSet presAssocID="{A183AC0C-3615-4958-B4B1-6611FEAFF58E}" presName="sp" presStyleCnt="0"/>
      <dgm:spPr/>
    </dgm:pt>
    <dgm:pt modelId="{1AD134FA-428D-4E89-A661-406D45D7295A}" type="pres">
      <dgm:prSet presAssocID="{9C507A53-AA42-48D8-808A-5F3F795CFA12}" presName="linNode" presStyleCnt="0"/>
      <dgm:spPr/>
    </dgm:pt>
    <dgm:pt modelId="{0AF80742-B8E9-46ED-B16E-2F21C5D462C6}" type="pres">
      <dgm:prSet presAssocID="{9C507A53-AA42-48D8-808A-5F3F795CFA12}" presName="parentText" presStyleLbl="node1" presStyleIdx="1" presStyleCnt="3">
        <dgm:presLayoutVars>
          <dgm:chMax val="1"/>
          <dgm:bulletEnabled val="1"/>
        </dgm:presLayoutVars>
      </dgm:prSet>
      <dgm:spPr/>
      <dgm:t>
        <a:bodyPr/>
        <a:lstStyle/>
        <a:p>
          <a:endParaRPr lang="en-US"/>
        </a:p>
      </dgm:t>
    </dgm:pt>
    <dgm:pt modelId="{74E1735B-7E70-43A8-892B-EF1EFBC846A0}" type="pres">
      <dgm:prSet presAssocID="{9C507A53-AA42-48D8-808A-5F3F795CFA12}" presName="descendantText" presStyleLbl="alignAccFollowNode1" presStyleIdx="1" presStyleCnt="3" custScaleX="134899">
        <dgm:presLayoutVars>
          <dgm:bulletEnabled val="1"/>
        </dgm:presLayoutVars>
      </dgm:prSet>
      <dgm:spPr/>
      <dgm:t>
        <a:bodyPr/>
        <a:lstStyle/>
        <a:p>
          <a:endParaRPr lang="en-US"/>
        </a:p>
      </dgm:t>
    </dgm:pt>
    <dgm:pt modelId="{80CD3DF0-266C-4A36-88A4-F7A04AE1CB33}" type="pres">
      <dgm:prSet presAssocID="{31C12765-F713-4688-BDE1-B6B33A01B701}" presName="sp" presStyleCnt="0"/>
      <dgm:spPr/>
    </dgm:pt>
    <dgm:pt modelId="{23E2AE14-C336-43DA-9751-DB6CF0B44C11}" type="pres">
      <dgm:prSet presAssocID="{35B376E8-DB42-483F-BC20-CDF1FEE77FB3}" presName="linNode" presStyleCnt="0"/>
      <dgm:spPr/>
    </dgm:pt>
    <dgm:pt modelId="{C42806A3-40B5-4780-A94B-C1ECBD67240A}" type="pres">
      <dgm:prSet presAssocID="{35B376E8-DB42-483F-BC20-CDF1FEE77FB3}" presName="parentText" presStyleLbl="node1" presStyleIdx="2" presStyleCnt="3">
        <dgm:presLayoutVars>
          <dgm:chMax val="1"/>
          <dgm:bulletEnabled val="1"/>
        </dgm:presLayoutVars>
      </dgm:prSet>
      <dgm:spPr/>
      <dgm:t>
        <a:bodyPr/>
        <a:lstStyle/>
        <a:p>
          <a:endParaRPr lang="en-US"/>
        </a:p>
      </dgm:t>
    </dgm:pt>
    <dgm:pt modelId="{9A80C1E0-DE7F-4F75-A2D8-9775AD945A42}" type="pres">
      <dgm:prSet presAssocID="{35B376E8-DB42-483F-BC20-CDF1FEE77FB3}" presName="descendantText" presStyleLbl="alignAccFollowNode1" presStyleIdx="2" presStyleCnt="3" custScaleX="134854">
        <dgm:presLayoutVars>
          <dgm:bulletEnabled val="1"/>
        </dgm:presLayoutVars>
      </dgm:prSet>
      <dgm:spPr/>
      <dgm:t>
        <a:bodyPr/>
        <a:lstStyle/>
        <a:p>
          <a:endParaRPr lang="en-US"/>
        </a:p>
      </dgm:t>
    </dgm:pt>
  </dgm:ptLst>
  <dgm:cxnLst>
    <dgm:cxn modelId="{5EBED555-34C6-4779-AB84-FB53D281BCA7}" type="presOf" srcId="{0F4C7C8F-1923-4A05-A8B4-688706ABD0CF}" destId="{9A80C1E0-DE7F-4F75-A2D8-9775AD945A42}" srcOrd="0" destOrd="2" presId="urn:microsoft.com/office/officeart/2005/8/layout/vList5"/>
    <dgm:cxn modelId="{D15DBF79-99F6-4E2C-A5F6-DA39FCB0403E}" type="presOf" srcId="{E81BB55A-2CD3-4C35-9B0C-8CB20EC93F5F}" destId="{74E1735B-7E70-43A8-892B-EF1EFBC846A0}" srcOrd="0" destOrd="2" presId="urn:microsoft.com/office/officeart/2005/8/layout/vList5"/>
    <dgm:cxn modelId="{EF84DC01-4F6E-42C3-BAAE-B14C5AE95A15}" srcId="{742E5F5E-ECDA-49AA-B257-E4AF70212438}" destId="{35B376E8-DB42-483F-BC20-CDF1FEE77FB3}" srcOrd="2" destOrd="0" parTransId="{10833D20-ABB4-4C5B-9AA7-9A5CC48B3882}" sibTransId="{521ACD52-14B3-49CB-B952-584F7F972366}"/>
    <dgm:cxn modelId="{C5CB3ED9-E014-4F85-9ADF-103BDA454548}" srcId="{9C507A53-AA42-48D8-808A-5F3F795CFA12}" destId="{E81BB55A-2CD3-4C35-9B0C-8CB20EC93F5F}" srcOrd="2" destOrd="0" parTransId="{ECA9BE02-EC9D-4E82-A330-DA1392214D5D}" sibTransId="{81CC50EF-2EE9-4B4A-81C4-8C28321DD5DC}"/>
    <dgm:cxn modelId="{423B98C1-0429-494A-8142-4992BD5ABD2F}" type="presOf" srcId="{5E69CF3E-4E31-453C-93AF-6C657F02563D}" destId="{4B730D24-32E9-4C4A-972F-054FDD86BC40}" srcOrd="0" destOrd="1" presId="urn:microsoft.com/office/officeart/2005/8/layout/vList5"/>
    <dgm:cxn modelId="{B977B94A-6CA4-476B-9AA3-7D3895F8BA65}" srcId="{35B376E8-DB42-483F-BC20-CDF1FEE77FB3}" destId="{8ECB7DF1-02C2-4863-BEF6-39EAA1E8BFB7}" srcOrd="1" destOrd="0" parTransId="{FE859F47-D2FF-4736-ACE5-B3828F0DAD95}" sibTransId="{A705536A-7E6B-4183-B7E4-91B3160CC3A0}"/>
    <dgm:cxn modelId="{67D1857B-28D5-4AA9-8C87-EB13C1E1965D}" srcId="{7A1288B5-5C4C-4734-B887-C8BAEBB5A5FD}" destId="{EDE56564-A73C-405B-B8B9-A50CEC7E2609}" srcOrd="0" destOrd="0" parTransId="{39F25FA3-3309-47AD-9E9D-20E9F26B1B5C}" sibTransId="{DFB627A2-835B-4CBF-BA38-B10B1804CF13}"/>
    <dgm:cxn modelId="{6CCB0A1D-75EF-4AB4-96BB-DD24D3596A40}" srcId="{9C507A53-AA42-48D8-808A-5F3F795CFA12}" destId="{F0EE6B7D-0E85-4EC8-8DAF-D542862B0E15}" srcOrd="1" destOrd="0" parTransId="{7F17E680-E70B-49B0-97D0-628B80647353}" sibTransId="{D82F0721-4E71-48C4-9051-AFD8315A07E1}"/>
    <dgm:cxn modelId="{583D15DB-5C5D-4CB2-956C-BFD058397C69}" srcId="{742E5F5E-ECDA-49AA-B257-E4AF70212438}" destId="{7A1288B5-5C4C-4734-B887-C8BAEBB5A5FD}" srcOrd="0" destOrd="0" parTransId="{D7B15B8F-264C-4DC4-A9F1-ED8B58F8B491}" sibTransId="{A183AC0C-3615-4958-B4B1-6611FEAFF58E}"/>
    <dgm:cxn modelId="{23AC9058-8062-4D76-8868-C51F5BF0B623}" type="presOf" srcId="{5BEA5D73-0208-46A9-8927-C291A26C6A9D}" destId="{4B730D24-32E9-4C4A-972F-054FDD86BC40}" srcOrd="0" destOrd="2" presId="urn:microsoft.com/office/officeart/2005/8/layout/vList5"/>
    <dgm:cxn modelId="{DE9013AE-EBD2-454B-93A6-B00CC359AE6C}" srcId="{35B376E8-DB42-483F-BC20-CDF1FEE77FB3}" destId="{121344D9-C575-4827-9ADE-D7A46FBC041C}" srcOrd="0" destOrd="0" parTransId="{7BA170AB-FC28-4A17-BFC8-1EA99D47DBAF}" sibTransId="{8DA235FC-D69E-4360-AD94-7E224DE8E33E}"/>
    <dgm:cxn modelId="{D4780BB1-48F2-4532-9709-FDE26BB8CFB2}" type="presOf" srcId="{7A1288B5-5C4C-4734-B887-C8BAEBB5A5FD}" destId="{9C89DE79-11A9-4730-9F7D-C2C356A3BFA4}" srcOrd="0" destOrd="0" presId="urn:microsoft.com/office/officeart/2005/8/layout/vList5"/>
    <dgm:cxn modelId="{7635D53C-C556-48B4-B80A-00BA382F8C38}" type="presOf" srcId="{F0EE6B7D-0E85-4EC8-8DAF-D542862B0E15}" destId="{74E1735B-7E70-43A8-892B-EF1EFBC846A0}" srcOrd="0" destOrd="1" presId="urn:microsoft.com/office/officeart/2005/8/layout/vList5"/>
    <dgm:cxn modelId="{0ED1B99C-2B7F-4A8B-A21C-CAE8D20E50B3}" srcId="{9C507A53-AA42-48D8-808A-5F3F795CFA12}" destId="{C230816A-CE3F-4184-83F0-8C950EBCD376}" srcOrd="0" destOrd="0" parTransId="{65218BAA-EB4D-4AE0-B2ED-CA7E0ED7D15A}" sibTransId="{E627F96D-FD7E-4AF2-A5AE-393068325987}"/>
    <dgm:cxn modelId="{7962D8C1-E870-4ED4-BE25-09526A883EF0}" srcId="{35B376E8-DB42-483F-BC20-CDF1FEE77FB3}" destId="{0F4C7C8F-1923-4A05-A8B4-688706ABD0CF}" srcOrd="2" destOrd="0" parTransId="{06DA8C9F-5B06-4A7A-88BB-A9627027B65D}" sibTransId="{E1917720-C81F-4822-A164-04AAEB08A1B4}"/>
    <dgm:cxn modelId="{2E05383C-FB67-4512-8C00-4D00E0FD2698}" type="presOf" srcId="{9C507A53-AA42-48D8-808A-5F3F795CFA12}" destId="{0AF80742-B8E9-46ED-B16E-2F21C5D462C6}" srcOrd="0" destOrd="0" presId="urn:microsoft.com/office/officeart/2005/8/layout/vList5"/>
    <dgm:cxn modelId="{D1D7BDA5-0413-4D23-A50F-030C92E42AF2}" type="presOf" srcId="{121344D9-C575-4827-9ADE-D7A46FBC041C}" destId="{9A80C1E0-DE7F-4F75-A2D8-9775AD945A42}" srcOrd="0" destOrd="0" presId="urn:microsoft.com/office/officeart/2005/8/layout/vList5"/>
    <dgm:cxn modelId="{A39487FD-5112-4A17-A481-3EC15A968174}" type="presOf" srcId="{EDE56564-A73C-405B-B8B9-A50CEC7E2609}" destId="{4B730D24-32E9-4C4A-972F-054FDD86BC40}" srcOrd="0" destOrd="0" presId="urn:microsoft.com/office/officeart/2005/8/layout/vList5"/>
    <dgm:cxn modelId="{580AF857-2113-4353-B6A7-F24F99478804}" srcId="{742E5F5E-ECDA-49AA-B257-E4AF70212438}" destId="{9C507A53-AA42-48D8-808A-5F3F795CFA12}" srcOrd="1" destOrd="0" parTransId="{FD2D183A-D2E6-4DB7-90ED-D46C97C125FA}" sibTransId="{31C12765-F713-4688-BDE1-B6B33A01B701}"/>
    <dgm:cxn modelId="{E025B3CB-2154-4BDE-A85D-79B7E590CACD}" srcId="{7A1288B5-5C4C-4734-B887-C8BAEBB5A5FD}" destId="{5BEA5D73-0208-46A9-8927-C291A26C6A9D}" srcOrd="2" destOrd="0" parTransId="{06820137-3A71-474B-AE2F-8D2FCAE0A54F}" sibTransId="{29021693-16F0-4170-A41E-249D9AD500E2}"/>
    <dgm:cxn modelId="{1E5D9789-EE73-4D2B-ACA8-A33BD0DBFC48}" srcId="{7A1288B5-5C4C-4734-B887-C8BAEBB5A5FD}" destId="{5E69CF3E-4E31-453C-93AF-6C657F02563D}" srcOrd="1" destOrd="0" parTransId="{2AA6D90C-60A5-4380-8DC9-638374FC7EE8}" sibTransId="{8CA1D910-70B6-4D69-8D4D-FE596E305D97}"/>
    <dgm:cxn modelId="{7609D6AF-258E-45EA-9582-00E7D21F6AC3}" type="presOf" srcId="{8ECB7DF1-02C2-4863-BEF6-39EAA1E8BFB7}" destId="{9A80C1E0-DE7F-4F75-A2D8-9775AD945A42}" srcOrd="0" destOrd="1" presId="urn:microsoft.com/office/officeart/2005/8/layout/vList5"/>
    <dgm:cxn modelId="{A9E05803-C49E-4FFF-B0FF-5EC77070A22F}" type="presOf" srcId="{742E5F5E-ECDA-49AA-B257-E4AF70212438}" destId="{272455DD-FF93-4096-9046-62A1AF979F97}" srcOrd="0" destOrd="0" presId="urn:microsoft.com/office/officeart/2005/8/layout/vList5"/>
    <dgm:cxn modelId="{DB6251C8-2B21-49EC-9600-DE9BBF1DC660}" type="presOf" srcId="{C230816A-CE3F-4184-83F0-8C950EBCD376}" destId="{74E1735B-7E70-43A8-892B-EF1EFBC846A0}" srcOrd="0" destOrd="0" presId="urn:microsoft.com/office/officeart/2005/8/layout/vList5"/>
    <dgm:cxn modelId="{25F9864D-7C7C-461E-A92A-99B3E4B66B3F}" type="presOf" srcId="{35B376E8-DB42-483F-BC20-CDF1FEE77FB3}" destId="{C42806A3-40B5-4780-A94B-C1ECBD67240A}" srcOrd="0" destOrd="0" presId="urn:microsoft.com/office/officeart/2005/8/layout/vList5"/>
    <dgm:cxn modelId="{30CA1039-55E0-4926-A449-F23CED026AFA}" type="presParOf" srcId="{272455DD-FF93-4096-9046-62A1AF979F97}" destId="{FB00C641-EFAE-46A1-8310-971D4371AC37}" srcOrd="0" destOrd="0" presId="urn:microsoft.com/office/officeart/2005/8/layout/vList5"/>
    <dgm:cxn modelId="{84FDCA4A-E48E-45B1-8D79-81D40A4385A6}" type="presParOf" srcId="{FB00C641-EFAE-46A1-8310-971D4371AC37}" destId="{9C89DE79-11A9-4730-9F7D-C2C356A3BFA4}" srcOrd="0" destOrd="0" presId="urn:microsoft.com/office/officeart/2005/8/layout/vList5"/>
    <dgm:cxn modelId="{FA3A744F-FFC8-48B1-A9EE-5391BDC180B1}" type="presParOf" srcId="{FB00C641-EFAE-46A1-8310-971D4371AC37}" destId="{4B730D24-32E9-4C4A-972F-054FDD86BC40}" srcOrd="1" destOrd="0" presId="urn:microsoft.com/office/officeart/2005/8/layout/vList5"/>
    <dgm:cxn modelId="{077E1838-67A4-4BCE-9645-B433C1829EBB}" type="presParOf" srcId="{272455DD-FF93-4096-9046-62A1AF979F97}" destId="{F350D86B-FFE6-4C5C-BED1-4DD18F9805E7}" srcOrd="1" destOrd="0" presId="urn:microsoft.com/office/officeart/2005/8/layout/vList5"/>
    <dgm:cxn modelId="{A6A94EE3-0C1E-4364-94FF-1BA0C8D8C4A3}" type="presParOf" srcId="{272455DD-FF93-4096-9046-62A1AF979F97}" destId="{1AD134FA-428D-4E89-A661-406D45D7295A}" srcOrd="2" destOrd="0" presId="urn:microsoft.com/office/officeart/2005/8/layout/vList5"/>
    <dgm:cxn modelId="{D055F737-FB9A-4516-AE7B-CF6294E42035}" type="presParOf" srcId="{1AD134FA-428D-4E89-A661-406D45D7295A}" destId="{0AF80742-B8E9-46ED-B16E-2F21C5D462C6}" srcOrd="0" destOrd="0" presId="urn:microsoft.com/office/officeart/2005/8/layout/vList5"/>
    <dgm:cxn modelId="{6A4AD07C-0C20-4F7A-B4A7-CA42AC5662D0}" type="presParOf" srcId="{1AD134FA-428D-4E89-A661-406D45D7295A}" destId="{74E1735B-7E70-43A8-892B-EF1EFBC846A0}" srcOrd="1" destOrd="0" presId="urn:microsoft.com/office/officeart/2005/8/layout/vList5"/>
    <dgm:cxn modelId="{11B49BAF-2C81-4630-AEA1-E598A982A14F}" type="presParOf" srcId="{272455DD-FF93-4096-9046-62A1AF979F97}" destId="{80CD3DF0-266C-4A36-88A4-F7A04AE1CB33}" srcOrd="3" destOrd="0" presId="urn:microsoft.com/office/officeart/2005/8/layout/vList5"/>
    <dgm:cxn modelId="{CA481B42-FD32-4F34-B994-46FA46059DB4}" type="presParOf" srcId="{272455DD-FF93-4096-9046-62A1AF979F97}" destId="{23E2AE14-C336-43DA-9751-DB6CF0B44C11}" srcOrd="4" destOrd="0" presId="urn:microsoft.com/office/officeart/2005/8/layout/vList5"/>
    <dgm:cxn modelId="{36C5C4DD-C472-47DC-98EE-5461A83ED58F}" type="presParOf" srcId="{23E2AE14-C336-43DA-9751-DB6CF0B44C11}" destId="{C42806A3-40B5-4780-A94B-C1ECBD67240A}" srcOrd="0" destOrd="0" presId="urn:microsoft.com/office/officeart/2005/8/layout/vList5"/>
    <dgm:cxn modelId="{D117C0DA-F018-4086-B13B-9B891FA03909}" type="presParOf" srcId="{23E2AE14-C336-43DA-9751-DB6CF0B44C11}" destId="{9A80C1E0-DE7F-4F75-A2D8-9775AD945A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E5F5E-ECDA-49AA-B257-E4AF702124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C507A53-AA42-48D8-808A-5F3F795CFA12}">
      <dgm:prSet phldrT="[Text]" custT="1"/>
      <dgm:spPr>
        <a:solidFill>
          <a:srgbClr val="002060"/>
        </a:solidFill>
      </dgm:spPr>
      <dgm:t>
        <a:bodyPr/>
        <a:lstStyle/>
        <a:p>
          <a:r>
            <a:rPr lang="en-US" sz="2000" dirty="0" smtClean="0"/>
            <a:t>Classify a lesion/image of belonging to 1 class (given 2 classes)</a:t>
          </a:r>
          <a:endParaRPr lang="en-US" sz="2000" dirty="0"/>
        </a:p>
      </dgm:t>
    </dgm:pt>
    <dgm:pt modelId="{FD2D183A-D2E6-4DB7-90ED-D46C97C125FA}" type="parTrans" cxnId="{580AF857-2113-4353-B6A7-F24F99478804}">
      <dgm:prSet/>
      <dgm:spPr/>
      <dgm:t>
        <a:bodyPr/>
        <a:lstStyle/>
        <a:p>
          <a:endParaRPr lang="en-US"/>
        </a:p>
      </dgm:t>
    </dgm:pt>
    <dgm:pt modelId="{31C12765-F713-4688-BDE1-B6B33A01B701}" type="sibTrans" cxnId="{580AF857-2113-4353-B6A7-F24F99478804}">
      <dgm:prSet/>
      <dgm:spPr/>
      <dgm:t>
        <a:bodyPr/>
        <a:lstStyle/>
        <a:p>
          <a:endParaRPr lang="en-US"/>
        </a:p>
      </dgm:t>
    </dgm:pt>
    <dgm:pt modelId="{F0EE6B7D-0E85-4EC8-8DAF-D542862B0E15}">
      <dgm:prSet phldrT="[Text]" custT="1"/>
      <dgm:spPr>
        <a:solidFill>
          <a:srgbClr val="0070C0">
            <a:alpha val="90000"/>
          </a:srgbClr>
        </a:solidFill>
      </dgm:spPr>
      <dgm:t>
        <a:bodyPr/>
        <a:lstStyle/>
        <a:p>
          <a:r>
            <a:rPr lang="en-GB" sz="1800" dirty="0" smtClean="0"/>
            <a:t>Activation function: sigmoid (single unit output layer)</a:t>
          </a:r>
          <a:endParaRPr lang="en-US" sz="1800" dirty="0"/>
        </a:p>
      </dgm:t>
    </dgm:pt>
    <dgm:pt modelId="{7F17E680-E70B-49B0-97D0-628B80647353}" type="parTrans" cxnId="{6CCB0A1D-75EF-4AB4-96BB-DD24D3596A40}">
      <dgm:prSet/>
      <dgm:spPr/>
      <dgm:t>
        <a:bodyPr/>
        <a:lstStyle/>
        <a:p>
          <a:endParaRPr lang="en-US"/>
        </a:p>
      </dgm:t>
    </dgm:pt>
    <dgm:pt modelId="{D82F0721-4E71-48C4-9051-AFD8315A07E1}" type="sibTrans" cxnId="{6CCB0A1D-75EF-4AB4-96BB-DD24D3596A40}">
      <dgm:prSet/>
      <dgm:spPr/>
      <dgm:t>
        <a:bodyPr/>
        <a:lstStyle/>
        <a:p>
          <a:endParaRPr lang="en-US"/>
        </a:p>
      </dgm:t>
    </dgm:pt>
    <dgm:pt modelId="{E81BB55A-2CD3-4C35-9B0C-8CB20EC93F5F}">
      <dgm:prSet phldrT="[Text]" custT="1"/>
      <dgm:spPr>
        <a:solidFill>
          <a:srgbClr val="0070C0">
            <a:alpha val="90000"/>
          </a:srgbClr>
        </a:solidFill>
      </dgm:spPr>
      <dgm:t>
        <a:bodyPr/>
        <a:lstStyle/>
        <a:p>
          <a:r>
            <a:rPr lang="en-GB" sz="1800" dirty="0" smtClean="0"/>
            <a:t>Loss function: Cross-Entropy</a:t>
          </a:r>
          <a:endParaRPr lang="en-US" sz="1800" dirty="0"/>
        </a:p>
      </dgm:t>
    </dgm:pt>
    <dgm:pt modelId="{ECA9BE02-EC9D-4E82-A330-DA1392214D5D}" type="parTrans" cxnId="{C5CB3ED9-E014-4F85-9ADF-103BDA454548}">
      <dgm:prSet/>
      <dgm:spPr/>
      <dgm:t>
        <a:bodyPr/>
        <a:lstStyle/>
        <a:p>
          <a:endParaRPr lang="en-US"/>
        </a:p>
      </dgm:t>
    </dgm:pt>
    <dgm:pt modelId="{81CC50EF-2EE9-4B4A-81C4-8C28321DD5DC}" type="sibTrans" cxnId="{C5CB3ED9-E014-4F85-9ADF-103BDA454548}">
      <dgm:prSet/>
      <dgm:spPr/>
      <dgm:t>
        <a:bodyPr/>
        <a:lstStyle/>
        <a:p>
          <a:endParaRPr lang="en-US"/>
        </a:p>
      </dgm:t>
    </dgm:pt>
    <dgm:pt modelId="{35B376E8-DB42-483F-BC20-CDF1FEE77FB3}">
      <dgm:prSet phldrT="[Text]" custT="1"/>
      <dgm:spPr>
        <a:solidFill>
          <a:srgbClr val="002060"/>
        </a:solidFill>
      </dgm:spPr>
      <dgm:t>
        <a:bodyPr/>
        <a:lstStyle/>
        <a:p>
          <a:r>
            <a:rPr lang="en-GB" sz="2000" dirty="0" smtClean="0"/>
            <a:t>Classify a lesion/image of belonging to 1 class (given more than 2 classes)</a:t>
          </a:r>
          <a:endParaRPr lang="en-US" sz="1600" dirty="0"/>
        </a:p>
      </dgm:t>
    </dgm:pt>
    <dgm:pt modelId="{10833D20-ABB4-4C5B-9AA7-9A5CC48B3882}" type="parTrans" cxnId="{EF84DC01-4F6E-42C3-BAAE-B14C5AE95A15}">
      <dgm:prSet/>
      <dgm:spPr/>
      <dgm:t>
        <a:bodyPr/>
        <a:lstStyle/>
        <a:p>
          <a:endParaRPr lang="en-US"/>
        </a:p>
      </dgm:t>
    </dgm:pt>
    <dgm:pt modelId="{521ACD52-14B3-49CB-B952-584F7F972366}" type="sibTrans" cxnId="{EF84DC01-4F6E-42C3-BAAE-B14C5AE95A15}">
      <dgm:prSet/>
      <dgm:spPr/>
      <dgm:t>
        <a:bodyPr/>
        <a:lstStyle/>
        <a:p>
          <a:endParaRPr lang="en-US"/>
        </a:p>
      </dgm:t>
    </dgm:pt>
    <dgm:pt modelId="{8ECB7DF1-02C2-4863-BEF6-39EAA1E8BFB7}">
      <dgm:prSet phldrT="[Text]" custT="1"/>
      <dgm:spPr>
        <a:solidFill>
          <a:srgbClr val="0070C0">
            <a:alpha val="90000"/>
          </a:srgbClr>
        </a:solidFill>
      </dgm:spPr>
      <dgm:t>
        <a:bodyPr/>
        <a:lstStyle/>
        <a:p>
          <a:r>
            <a:rPr lang="en-GB" sz="1800" dirty="0" smtClean="0"/>
            <a:t>Activation function: </a:t>
          </a:r>
          <a:r>
            <a:rPr lang="en-GB" sz="1800" dirty="0" err="1" smtClean="0"/>
            <a:t>softmax</a:t>
          </a:r>
          <a:r>
            <a:rPr lang="en-GB" sz="1800" dirty="0" smtClean="0"/>
            <a:t>  (output layer with one node for each class)</a:t>
          </a:r>
          <a:endParaRPr lang="en-US" sz="1800" dirty="0"/>
        </a:p>
      </dgm:t>
    </dgm:pt>
    <dgm:pt modelId="{FE859F47-D2FF-4736-ACE5-B3828F0DAD95}" type="parTrans" cxnId="{B977B94A-6CA4-476B-9AA3-7D3895F8BA65}">
      <dgm:prSet/>
      <dgm:spPr/>
      <dgm:t>
        <a:bodyPr/>
        <a:lstStyle/>
        <a:p>
          <a:endParaRPr lang="en-US"/>
        </a:p>
      </dgm:t>
    </dgm:pt>
    <dgm:pt modelId="{A705536A-7E6B-4183-B7E4-91B3160CC3A0}" type="sibTrans" cxnId="{B977B94A-6CA4-476B-9AA3-7D3895F8BA65}">
      <dgm:prSet/>
      <dgm:spPr/>
      <dgm:t>
        <a:bodyPr/>
        <a:lstStyle/>
        <a:p>
          <a:endParaRPr lang="en-US"/>
        </a:p>
      </dgm:t>
    </dgm:pt>
    <dgm:pt modelId="{0F4C7C8F-1923-4A05-A8B4-688706ABD0CF}">
      <dgm:prSet phldrT="[Text]" custT="1"/>
      <dgm:spPr>
        <a:solidFill>
          <a:srgbClr val="0070C0">
            <a:alpha val="90000"/>
          </a:srgbClr>
        </a:solidFill>
      </dgm:spPr>
      <dgm:t>
        <a:bodyPr/>
        <a:lstStyle/>
        <a:p>
          <a:r>
            <a:rPr lang="en-GB" sz="1800" dirty="0" smtClean="0"/>
            <a:t>Loss function: Cross-Entropy</a:t>
          </a:r>
          <a:endParaRPr lang="en-US" sz="1800" dirty="0"/>
        </a:p>
      </dgm:t>
    </dgm:pt>
    <dgm:pt modelId="{06DA8C9F-5B06-4A7A-88BB-A9627027B65D}" type="parTrans" cxnId="{7962D8C1-E870-4ED4-BE25-09526A883EF0}">
      <dgm:prSet/>
      <dgm:spPr/>
      <dgm:t>
        <a:bodyPr/>
        <a:lstStyle/>
        <a:p>
          <a:endParaRPr lang="en-US"/>
        </a:p>
      </dgm:t>
    </dgm:pt>
    <dgm:pt modelId="{E1917720-C81F-4822-A164-04AAEB08A1B4}" type="sibTrans" cxnId="{7962D8C1-E870-4ED4-BE25-09526A883EF0}">
      <dgm:prSet/>
      <dgm:spPr/>
      <dgm:t>
        <a:bodyPr/>
        <a:lstStyle/>
        <a:p>
          <a:endParaRPr lang="en-US"/>
        </a:p>
      </dgm:t>
    </dgm:pt>
    <dgm:pt modelId="{C230816A-CE3F-4184-83F0-8C950EBCD376}">
      <dgm:prSet phldrT="[Text]" custT="1"/>
      <dgm:spPr>
        <a:solidFill>
          <a:srgbClr val="0070C0">
            <a:alpha val="90000"/>
          </a:srgbClr>
        </a:solidFill>
      </dgm:spPr>
      <dgm:t>
        <a:bodyPr/>
        <a:lstStyle/>
        <a:p>
          <a:r>
            <a:rPr lang="en-US" sz="1800" dirty="0" smtClean="0"/>
            <a:t>Binary Classification</a:t>
          </a:r>
          <a:endParaRPr lang="en-US" sz="1800" dirty="0"/>
        </a:p>
      </dgm:t>
    </dgm:pt>
    <dgm:pt modelId="{65218BAA-EB4D-4AE0-B2ED-CA7E0ED7D15A}" type="parTrans" cxnId="{0ED1B99C-2B7F-4A8B-A21C-CAE8D20E50B3}">
      <dgm:prSet/>
      <dgm:spPr/>
      <dgm:t>
        <a:bodyPr/>
        <a:lstStyle/>
        <a:p>
          <a:endParaRPr lang="en-US"/>
        </a:p>
      </dgm:t>
    </dgm:pt>
    <dgm:pt modelId="{E627F96D-FD7E-4AF2-A5AE-393068325987}" type="sibTrans" cxnId="{0ED1B99C-2B7F-4A8B-A21C-CAE8D20E50B3}">
      <dgm:prSet/>
      <dgm:spPr/>
      <dgm:t>
        <a:bodyPr/>
        <a:lstStyle/>
        <a:p>
          <a:endParaRPr lang="en-US"/>
        </a:p>
      </dgm:t>
    </dgm:pt>
    <dgm:pt modelId="{121344D9-C575-4827-9ADE-D7A46FBC041C}">
      <dgm:prSet phldrT="[Text]" custT="1"/>
      <dgm:spPr>
        <a:solidFill>
          <a:srgbClr val="0070C0">
            <a:alpha val="90000"/>
          </a:srgbClr>
        </a:solidFill>
      </dgm:spPr>
      <dgm:t>
        <a:bodyPr/>
        <a:lstStyle/>
        <a:p>
          <a:r>
            <a:rPr lang="en-US" sz="1800" dirty="0" smtClean="0"/>
            <a:t>Multi-class Classification</a:t>
          </a:r>
          <a:endParaRPr lang="en-US" sz="1800" dirty="0"/>
        </a:p>
      </dgm:t>
    </dgm:pt>
    <dgm:pt modelId="{7BA170AB-FC28-4A17-BFC8-1EA99D47DBAF}" type="parTrans" cxnId="{DE9013AE-EBD2-454B-93A6-B00CC359AE6C}">
      <dgm:prSet/>
      <dgm:spPr/>
      <dgm:t>
        <a:bodyPr/>
        <a:lstStyle/>
        <a:p>
          <a:endParaRPr lang="en-US"/>
        </a:p>
      </dgm:t>
    </dgm:pt>
    <dgm:pt modelId="{8DA235FC-D69E-4360-AD94-7E224DE8E33E}" type="sibTrans" cxnId="{DE9013AE-EBD2-454B-93A6-B00CC359AE6C}">
      <dgm:prSet/>
      <dgm:spPr/>
      <dgm:t>
        <a:bodyPr/>
        <a:lstStyle/>
        <a:p>
          <a:endParaRPr lang="en-US"/>
        </a:p>
      </dgm:t>
    </dgm:pt>
    <dgm:pt modelId="{272455DD-FF93-4096-9046-62A1AF979F97}" type="pres">
      <dgm:prSet presAssocID="{742E5F5E-ECDA-49AA-B257-E4AF70212438}" presName="Name0" presStyleCnt="0">
        <dgm:presLayoutVars>
          <dgm:dir/>
          <dgm:animLvl val="lvl"/>
          <dgm:resizeHandles val="exact"/>
        </dgm:presLayoutVars>
      </dgm:prSet>
      <dgm:spPr/>
      <dgm:t>
        <a:bodyPr/>
        <a:lstStyle/>
        <a:p>
          <a:endParaRPr lang="en-US"/>
        </a:p>
      </dgm:t>
    </dgm:pt>
    <dgm:pt modelId="{1AD134FA-428D-4E89-A661-406D45D7295A}" type="pres">
      <dgm:prSet presAssocID="{9C507A53-AA42-48D8-808A-5F3F795CFA12}" presName="linNode" presStyleCnt="0"/>
      <dgm:spPr/>
    </dgm:pt>
    <dgm:pt modelId="{0AF80742-B8E9-46ED-B16E-2F21C5D462C6}" type="pres">
      <dgm:prSet presAssocID="{9C507A53-AA42-48D8-808A-5F3F795CFA12}" presName="parentText" presStyleLbl="node1" presStyleIdx="0" presStyleCnt="2">
        <dgm:presLayoutVars>
          <dgm:chMax val="1"/>
          <dgm:bulletEnabled val="1"/>
        </dgm:presLayoutVars>
      </dgm:prSet>
      <dgm:spPr/>
      <dgm:t>
        <a:bodyPr/>
        <a:lstStyle/>
        <a:p>
          <a:endParaRPr lang="en-US"/>
        </a:p>
      </dgm:t>
    </dgm:pt>
    <dgm:pt modelId="{74E1735B-7E70-43A8-892B-EF1EFBC846A0}" type="pres">
      <dgm:prSet presAssocID="{9C507A53-AA42-48D8-808A-5F3F795CFA12}" presName="descendantText" presStyleLbl="alignAccFollowNode1" presStyleIdx="0" presStyleCnt="2" custScaleX="134899">
        <dgm:presLayoutVars>
          <dgm:bulletEnabled val="1"/>
        </dgm:presLayoutVars>
      </dgm:prSet>
      <dgm:spPr/>
      <dgm:t>
        <a:bodyPr/>
        <a:lstStyle/>
        <a:p>
          <a:endParaRPr lang="en-US"/>
        </a:p>
      </dgm:t>
    </dgm:pt>
    <dgm:pt modelId="{80CD3DF0-266C-4A36-88A4-F7A04AE1CB33}" type="pres">
      <dgm:prSet presAssocID="{31C12765-F713-4688-BDE1-B6B33A01B701}" presName="sp" presStyleCnt="0"/>
      <dgm:spPr/>
    </dgm:pt>
    <dgm:pt modelId="{23E2AE14-C336-43DA-9751-DB6CF0B44C11}" type="pres">
      <dgm:prSet presAssocID="{35B376E8-DB42-483F-BC20-CDF1FEE77FB3}" presName="linNode" presStyleCnt="0"/>
      <dgm:spPr/>
    </dgm:pt>
    <dgm:pt modelId="{C42806A3-40B5-4780-A94B-C1ECBD67240A}" type="pres">
      <dgm:prSet presAssocID="{35B376E8-DB42-483F-BC20-CDF1FEE77FB3}" presName="parentText" presStyleLbl="node1" presStyleIdx="1" presStyleCnt="2">
        <dgm:presLayoutVars>
          <dgm:chMax val="1"/>
          <dgm:bulletEnabled val="1"/>
        </dgm:presLayoutVars>
      </dgm:prSet>
      <dgm:spPr/>
      <dgm:t>
        <a:bodyPr/>
        <a:lstStyle/>
        <a:p>
          <a:endParaRPr lang="en-US"/>
        </a:p>
      </dgm:t>
    </dgm:pt>
    <dgm:pt modelId="{9A80C1E0-DE7F-4F75-A2D8-9775AD945A42}" type="pres">
      <dgm:prSet presAssocID="{35B376E8-DB42-483F-BC20-CDF1FEE77FB3}" presName="descendantText" presStyleLbl="alignAccFollowNode1" presStyleIdx="1" presStyleCnt="2" custScaleX="134854">
        <dgm:presLayoutVars>
          <dgm:bulletEnabled val="1"/>
        </dgm:presLayoutVars>
      </dgm:prSet>
      <dgm:spPr/>
      <dgm:t>
        <a:bodyPr/>
        <a:lstStyle/>
        <a:p>
          <a:endParaRPr lang="en-US"/>
        </a:p>
      </dgm:t>
    </dgm:pt>
  </dgm:ptLst>
  <dgm:cxnLst>
    <dgm:cxn modelId="{7609D6AF-258E-45EA-9582-00E7D21F6AC3}" type="presOf" srcId="{8ECB7DF1-02C2-4863-BEF6-39EAA1E8BFB7}" destId="{9A80C1E0-DE7F-4F75-A2D8-9775AD945A42}" srcOrd="0" destOrd="1" presId="urn:microsoft.com/office/officeart/2005/8/layout/vList5"/>
    <dgm:cxn modelId="{6CCB0A1D-75EF-4AB4-96BB-DD24D3596A40}" srcId="{9C507A53-AA42-48D8-808A-5F3F795CFA12}" destId="{F0EE6B7D-0E85-4EC8-8DAF-D542862B0E15}" srcOrd="1" destOrd="0" parTransId="{7F17E680-E70B-49B0-97D0-628B80647353}" sibTransId="{D82F0721-4E71-48C4-9051-AFD8315A07E1}"/>
    <dgm:cxn modelId="{7962D8C1-E870-4ED4-BE25-09526A883EF0}" srcId="{35B376E8-DB42-483F-BC20-CDF1FEE77FB3}" destId="{0F4C7C8F-1923-4A05-A8B4-688706ABD0CF}" srcOrd="2" destOrd="0" parTransId="{06DA8C9F-5B06-4A7A-88BB-A9627027B65D}" sibTransId="{E1917720-C81F-4822-A164-04AAEB08A1B4}"/>
    <dgm:cxn modelId="{580AF857-2113-4353-B6A7-F24F99478804}" srcId="{742E5F5E-ECDA-49AA-B257-E4AF70212438}" destId="{9C507A53-AA42-48D8-808A-5F3F795CFA12}" srcOrd="0" destOrd="0" parTransId="{FD2D183A-D2E6-4DB7-90ED-D46C97C125FA}" sibTransId="{31C12765-F713-4688-BDE1-B6B33A01B701}"/>
    <dgm:cxn modelId="{D1D7BDA5-0413-4D23-A50F-030C92E42AF2}" type="presOf" srcId="{121344D9-C575-4827-9ADE-D7A46FBC041C}" destId="{9A80C1E0-DE7F-4F75-A2D8-9775AD945A42}" srcOrd="0" destOrd="0" presId="urn:microsoft.com/office/officeart/2005/8/layout/vList5"/>
    <dgm:cxn modelId="{DB6251C8-2B21-49EC-9600-DE9BBF1DC660}" type="presOf" srcId="{C230816A-CE3F-4184-83F0-8C950EBCD376}" destId="{74E1735B-7E70-43A8-892B-EF1EFBC846A0}" srcOrd="0" destOrd="0" presId="urn:microsoft.com/office/officeart/2005/8/layout/vList5"/>
    <dgm:cxn modelId="{DE9013AE-EBD2-454B-93A6-B00CC359AE6C}" srcId="{35B376E8-DB42-483F-BC20-CDF1FEE77FB3}" destId="{121344D9-C575-4827-9ADE-D7A46FBC041C}" srcOrd="0" destOrd="0" parTransId="{7BA170AB-FC28-4A17-BFC8-1EA99D47DBAF}" sibTransId="{8DA235FC-D69E-4360-AD94-7E224DE8E33E}"/>
    <dgm:cxn modelId="{5EBED555-34C6-4779-AB84-FB53D281BCA7}" type="presOf" srcId="{0F4C7C8F-1923-4A05-A8B4-688706ABD0CF}" destId="{9A80C1E0-DE7F-4F75-A2D8-9775AD945A42}" srcOrd="0" destOrd="2" presId="urn:microsoft.com/office/officeart/2005/8/layout/vList5"/>
    <dgm:cxn modelId="{A9E05803-C49E-4FFF-B0FF-5EC77070A22F}" type="presOf" srcId="{742E5F5E-ECDA-49AA-B257-E4AF70212438}" destId="{272455DD-FF93-4096-9046-62A1AF979F97}" srcOrd="0" destOrd="0" presId="urn:microsoft.com/office/officeart/2005/8/layout/vList5"/>
    <dgm:cxn modelId="{C5CB3ED9-E014-4F85-9ADF-103BDA454548}" srcId="{9C507A53-AA42-48D8-808A-5F3F795CFA12}" destId="{E81BB55A-2CD3-4C35-9B0C-8CB20EC93F5F}" srcOrd="2" destOrd="0" parTransId="{ECA9BE02-EC9D-4E82-A330-DA1392214D5D}" sibTransId="{81CC50EF-2EE9-4B4A-81C4-8C28321DD5DC}"/>
    <dgm:cxn modelId="{7635D53C-C556-48B4-B80A-00BA382F8C38}" type="presOf" srcId="{F0EE6B7D-0E85-4EC8-8DAF-D542862B0E15}" destId="{74E1735B-7E70-43A8-892B-EF1EFBC846A0}" srcOrd="0" destOrd="1" presId="urn:microsoft.com/office/officeart/2005/8/layout/vList5"/>
    <dgm:cxn modelId="{EF84DC01-4F6E-42C3-BAAE-B14C5AE95A15}" srcId="{742E5F5E-ECDA-49AA-B257-E4AF70212438}" destId="{35B376E8-DB42-483F-BC20-CDF1FEE77FB3}" srcOrd="1" destOrd="0" parTransId="{10833D20-ABB4-4C5B-9AA7-9A5CC48B3882}" sibTransId="{521ACD52-14B3-49CB-B952-584F7F972366}"/>
    <dgm:cxn modelId="{2E05383C-FB67-4512-8C00-4D00E0FD2698}" type="presOf" srcId="{9C507A53-AA42-48D8-808A-5F3F795CFA12}" destId="{0AF80742-B8E9-46ED-B16E-2F21C5D462C6}" srcOrd="0" destOrd="0" presId="urn:microsoft.com/office/officeart/2005/8/layout/vList5"/>
    <dgm:cxn modelId="{D15DBF79-99F6-4E2C-A5F6-DA39FCB0403E}" type="presOf" srcId="{E81BB55A-2CD3-4C35-9B0C-8CB20EC93F5F}" destId="{74E1735B-7E70-43A8-892B-EF1EFBC846A0}" srcOrd="0" destOrd="2" presId="urn:microsoft.com/office/officeart/2005/8/layout/vList5"/>
    <dgm:cxn modelId="{B977B94A-6CA4-476B-9AA3-7D3895F8BA65}" srcId="{35B376E8-DB42-483F-BC20-CDF1FEE77FB3}" destId="{8ECB7DF1-02C2-4863-BEF6-39EAA1E8BFB7}" srcOrd="1" destOrd="0" parTransId="{FE859F47-D2FF-4736-ACE5-B3828F0DAD95}" sibTransId="{A705536A-7E6B-4183-B7E4-91B3160CC3A0}"/>
    <dgm:cxn modelId="{25F9864D-7C7C-461E-A92A-99B3E4B66B3F}" type="presOf" srcId="{35B376E8-DB42-483F-BC20-CDF1FEE77FB3}" destId="{C42806A3-40B5-4780-A94B-C1ECBD67240A}" srcOrd="0" destOrd="0" presId="urn:microsoft.com/office/officeart/2005/8/layout/vList5"/>
    <dgm:cxn modelId="{0ED1B99C-2B7F-4A8B-A21C-CAE8D20E50B3}" srcId="{9C507A53-AA42-48D8-808A-5F3F795CFA12}" destId="{C230816A-CE3F-4184-83F0-8C950EBCD376}" srcOrd="0" destOrd="0" parTransId="{65218BAA-EB4D-4AE0-B2ED-CA7E0ED7D15A}" sibTransId="{E627F96D-FD7E-4AF2-A5AE-393068325987}"/>
    <dgm:cxn modelId="{A6A94EE3-0C1E-4364-94FF-1BA0C8D8C4A3}" type="presParOf" srcId="{272455DD-FF93-4096-9046-62A1AF979F97}" destId="{1AD134FA-428D-4E89-A661-406D45D7295A}" srcOrd="0" destOrd="0" presId="urn:microsoft.com/office/officeart/2005/8/layout/vList5"/>
    <dgm:cxn modelId="{D055F737-FB9A-4516-AE7B-CF6294E42035}" type="presParOf" srcId="{1AD134FA-428D-4E89-A661-406D45D7295A}" destId="{0AF80742-B8E9-46ED-B16E-2F21C5D462C6}" srcOrd="0" destOrd="0" presId="urn:microsoft.com/office/officeart/2005/8/layout/vList5"/>
    <dgm:cxn modelId="{6A4AD07C-0C20-4F7A-B4A7-CA42AC5662D0}" type="presParOf" srcId="{1AD134FA-428D-4E89-A661-406D45D7295A}" destId="{74E1735B-7E70-43A8-892B-EF1EFBC846A0}" srcOrd="1" destOrd="0" presId="urn:microsoft.com/office/officeart/2005/8/layout/vList5"/>
    <dgm:cxn modelId="{11B49BAF-2C81-4630-AEA1-E598A982A14F}" type="presParOf" srcId="{272455DD-FF93-4096-9046-62A1AF979F97}" destId="{80CD3DF0-266C-4A36-88A4-F7A04AE1CB33}" srcOrd="1" destOrd="0" presId="urn:microsoft.com/office/officeart/2005/8/layout/vList5"/>
    <dgm:cxn modelId="{CA481B42-FD32-4F34-B994-46FA46059DB4}" type="presParOf" srcId="{272455DD-FF93-4096-9046-62A1AF979F97}" destId="{23E2AE14-C336-43DA-9751-DB6CF0B44C11}" srcOrd="2" destOrd="0" presId="urn:microsoft.com/office/officeart/2005/8/layout/vList5"/>
    <dgm:cxn modelId="{36C5C4DD-C472-47DC-98EE-5461A83ED58F}" type="presParOf" srcId="{23E2AE14-C336-43DA-9751-DB6CF0B44C11}" destId="{C42806A3-40B5-4780-A94B-C1ECBD67240A}" srcOrd="0" destOrd="0" presId="urn:microsoft.com/office/officeart/2005/8/layout/vList5"/>
    <dgm:cxn modelId="{D117C0DA-F018-4086-B13B-9B891FA03909}" type="presParOf" srcId="{23E2AE14-C336-43DA-9751-DB6CF0B44C11}" destId="{9A80C1E0-DE7F-4F75-A2D8-9775AD945A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333B-B0AF-4492-891C-079E71452BA3}">
      <dsp:nvSpPr>
        <dsp:cNvPr id="0" name=""/>
        <dsp:cNvSpPr/>
      </dsp:nvSpPr>
      <dsp:spPr>
        <a:xfrm>
          <a:off x="3647148" y="1112845"/>
          <a:ext cx="1269039" cy="489292"/>
        </a:xfrm>
        <a:custGeom>
          <a:avLst/>
          <a:gdLst/>
          <a:ahLst/>
          <a:cxnLst/>
          <a:rect l="0" t="0" r="0" b="0"/>
          <a:pathLst>
            <a:path>
              <a:moveTo>
                <a:pt x="0" y="0"/>
              </a:moveTo>
              <a:lnTo>
                <a:pt x="0" y="327099"/>
              </a:lnTo>
              <a:lnTo>
                <a:pt x="1269039" y="327099"/>
              </a:lnTo>
              <a:lnTo>
                <a:pt x="1269039" y="489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FAB0F-948A-4509-8F9C-FCCB0F5365D5}">
      <dsp:nvSpPr>
        <dsp:cNvPr id="0" name=""/>
        <dsp:cNvSpPr/>
      </dsp:nvSpPr>
      <dsp:spPr>
        <a:xfrm>
          <a:off x="1982619" y="1112845"/>
          <a:ext cx="1664529" cy="491994"/>
        </a:xfrm>
        <a:custGeom>
          <a:avLst/>
          <a:gdLst/>
          <a:ahLst/>
          <a:cxnLst/>
          <a:rect l="0" t="0" r="0" b="0"/>
          <a:pathLst>
            <a:path>
              <a:moveTo>
                <a:pt x="1664529" y="0"/>
              </a:moveTo>
              <a:lnTo>
                <a:pt x="1664529" y="329801"/>
              </a:lnTo>
              <a:lnTo>
                <a:pt x="0" y="329801"/>
              </a:lnTo>
              <a:lnTo>
                <a:pt x="0" y="4919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D43039-0AF7-4DE4-8059-370746ADA624}">
      <dsp:nvSpPr>
        <dsp:cNvPr id="0" name=""/>
        <dsp:cNvSpPr/>
      </dsp:nvSpPr>
      <dsp:spPr>
        <a:xfrm>
          <a:off x="2771745" y="1083"/>
          <a:ext cx="1750807" cy="1111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7CE27-6E19-4AD9-A7FA-7D3B304B29D3}">
      <dsp:nvSpPr>
        <dsp:cNvPr id="0" name=""/>
        <dsp:cNvSpPr/>
      </dsp:nvSpPr>
      <dsp:spPr>
        <a:xfrm>
          <a:off x="2966279" y="185890"/>
          <a:ext cx="1750807" cy="1111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baseline="0" dirty="0">
              <a:solidFill>
                <a:srgbClr val="0070C0"/>
              </a:solidFill>
            </a:rPr>
            <a:t>Machine Learning</a:t>
          </a:r>
        </a:p>
      </dsp:txBody>
      <dsp:txXfrm>
        <a:off x="2998841" y="218452"/>
        <a:ext cx="1685683" cy="1046638"/>
      </dsp:txXfrm>
    </dsp:sp>
    <dsp:sp modelId="{CF90CC7F-3D39-4D11-ABBF-7D1544EEDA04}">
      <dsp:nvSpPr>
        <dsp:cNvPr id="0" name=""/>
        <dsp:cNvSpPr/>
      </dsp:nvSpPr>
      <dsp:spPr>
        <a:xfrm>
          <a:off x="1107216" y="1604839"/>
          <a:ext cx="1750807" cy="1111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70B7C-DC56-4164-9523-450835560F4B}">
      <dsp:nvSpPr>
        <dsp:cNvPr id="0" name=""/>
        <dsp:cNvSpPr/>
      </dsp:nvSpPr>
      <dsp:spPr>
        <a:xfrm>
          <a:off x="1301750" y="1789647"/>
          <a:ext cx="1750807" cy="1111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baseline="0" dirty="0">
              <a:solidFill>
                <a:srgbClr val="0070C0"/>
              </a:solidFill>
            </a:rPr>
            <a:t>Supervised Learning</a:t>
          </a:r>
        </a:p>
      </dsp:txBody>
      <dsp:txXfrm>
        <a:off x="1334312" y="1822209"/>
        <a:ext cx="1685683" cy="1046638"/>
      </dsp:txXfrm>
    </dsp:sp>
    <dsp:sp modelId="{501BEB1F-7CF9-494C-98F8-286EA6BFF328}">
      <dsp:nvSpPr>
        <dsp:cNvPr id="0" name=""/>
        <dsp:cNvSpPr/>
      </dsp:nvSpPr>
      <dsp:spPr>
        <a:xfrm>
          <a:off x="4040784" y="1602138"/>
          <a:ext cx="1750807" cy="1111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A4505-0CD4-4923-81C7-817C2D634FA4}">
      <dsp:nvSpPr>
        <dsp:cNvPr id="0" name=""/>
        <dsp:cNvSpPr/>
      </dsp:nvSpPr>
      <dsp:spPr>
        <a:xfrm>
          <a:off x="4235318" y="1786945"/>
          <a:ext cx="1750807" cy="1111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baseline="0" dirty="0">
              <a:solidFill>
                <a:srgbClr val="0070C0"/>
              </a:solidFill>
            </a:rPr>
            <a:t>Unsupervised Learning</a:t>
          </a:r>
        </a:p>
      </dsp:txBody>
      <dsp:txXfrm>
        <a:off x="4267880" y="1819507"/>
        <a:ext cx="1685683" cy="1046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30D24-32E9-4C4A-972F-054FDD86BC40}">
      <dsp:nvSpPr>
        <dsp:cNvPr id="0" name=""/>
        <dsp:cNvSpPr/>
      </dsp:nvSpPr>
      <dsp:spPr>
        <a:xfrm rot="5400000">
          <a:off x="4543015" y="-2064355"/>
          <a:ext cx="1163764" cy="5587824"/>
        </a:xfrm>
        <a:prstGeom prst="round2SameRect">
          <a:avLst/>
        </a:prstGeom>
        <a:solidFill>
          <a:srgbClr val="0070C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 </a:t>
          </a:r>
          <a:r>
            <a:rPr lang="en-US" sz="1800" kern="1200" dirty="0" smtClean="0"/>
            <a:t>Regression</a:t>
          </a:r>
          <a:endParaRPr lang="en-US" sz="1800" kern="1200" dirty="0"/>
        </a:p>
        <a:p>
          <a:pPr marL="171450" lvl="1" indent="-171450" algn="l" defTabSz="800100">
            <a:lnSpc>
              <a:spcPct val="90000"/>
            </a:lnSpc>
            <a:spcBef>
              <a:spcPct val="0"/>
            </a:spcBef>
            <a:spcAft>
              <a:spcPct val="15000"/>
            </a:spcAft>
            <a:buChar char="••"/>
          </a:pPr>
          <a:r>
            <a:rPr lang="en-GB" sz="1800" kern="1200" dirty="0" smtClean="0"/>
            <a:t>Activation function: linear  (single unit output layer)</a:t>
          </a:r>
          <a:endParaRPr lang="en-US" sz="1800" kern="1200" dirty="0"/>
        </a:p>
        <a:p>
          <a:pPr marL="171450" lvl="1" indent="-171450" algn="l" defTabSz="800100">
            <a:lnSpc>
              <a:spcPct val="90000"/>
            </a:lnSpc>
            <a:spcBef>
              <a:spcPct val="0"/>
            </a:spcBef>
            <a:spcAft>
              <a:spcPct val="15000"/>
            </a:spcAft>
            <a:buChar char="••"/>
          </a:pPr>
          <a:r>
            <a:rPr lang="en-GB" sz="1800" kern="1200" dirty="0" smtClean="0"/>
            <a:t>Loss function: Mean Squared Error (MSE)</a:t>
          </a:r>
          <a:endParaRPr lang="en-US" sz="1800" kern="1200" dirty="0"/>
        </a:p>
      </dsp:txBody>
      <dsp:txXfrm rot="-5400000">
        <a:off x="2330985" y="204485"/>
        <a:ext cx="5531014" cy="1050144"/>
      </dsp:txXfrm>
    </dsp:sp>
    <dsp:sp modelId="{9C89DE79-11A9-4730-9F7D-C2C356A3BFA4}">
      <dsp:nvSpPr>
        <dsp:cNvPr id="0" name=""/>
        <dsp:cNvSpPr/>
      </dsp:nvSpPr>
      <dsp:spPr>
        <a:xfrm>
          <a:off x="205" y="2204"/>
          <a:ext cx="2330780" cy="145470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Predict a real (outcome) value</a:t>
          </a:r>
          <a:endParaRPr lang="en-US" sz="2000" kern="1200" dirty="0"/>
        </a:p>
      </dsp:txBody>
      <dsp:txXfrm>
        <a:off x="71218" y="73217"/>
        <a:ext cx="2188754" cy="1312680"/>
      </dsp:txXfrm>
    </dsp:sp>
    <dsp:sp modelId="{74E1735B-7E70-43A8-892B-EF1EFBC846A0}">
      <dsp:nvSpPr>
        <dsp:cNvPr id="0" name=""/>
        <dsp:cNvSpPr/>
      </dsp:nvSpPr>
      <dsp:spPr>
        <a:xfrm rot="5400000">
          <a:off x="4543947" y="-537845"/>
          <a:ext cx="1163764" cy="5589688"/>
        </a:xfrm>
        <a:prstGeom prst="round2SameRect">
          <a:avLst/>
        </a:prstGeom>
        <a:solidFill>
          <a:srgbClr val="0070C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Binary Classification</a:t>
          </a:r>
          <a:endParaRPr lang="en-US" sz="1800" kern="1200" dirty="0"/>
        </a:p>
        <a:p>
          <a:pPr marL="171450" lvl="1" indent="-171450" algn="l" defTabSz="800100">
            <a:lnSpc>
              <a:spcPct val="90000"/>
            </a:lnSpc>
            <a:spcBef>
              <a:spcPct val="0"/>
            </a:spcBef>
            <a:spcAft>
              <a:spcPct val="15000"/>
            </a:spcAft>
            <a:buChar char="••"/>
          </a:pPr>
          <a:r>
            <a:rPr lang="en-GB" sz="1800" kern="1200" dirty="0" smtClean="0"/>
            <a:t>Activation function: sigmoid (single unit output layer)</a:t>
          </a:r>
          <a:endParaRPr lang="en-US" sz="1800" kern="1200" dirty="0"/>
        </a:p>
        <a:p>
          <a:pPr marL="171450" lvl="1" indent="-171450" algn="l" defTabSz="800100">
            <a:lnSpc>
              <a:spcPct val="90000"/>
            </a:lnSpc>
            <a:spcBef>
              <a:spcPct val="0"/>
            </a:spcBef>
            <a:spcAft>
              <a:spcPct val="15000"/>
            </a:spcAft>
            <a:buChar char="••"/>
          </a:pPr>
          <a:r>
            <a:rPr lang="en-GB" sz="1800" kern="1200" dirty="0" smtClean="0"/>
            <a:t>Loss function: Cross-Entropy</a:t>
          </a:r>
          <a:endParaRPr lang="en-US" sz="1800" kern="1200" dirty="0"/>
        </a:p>
      </dsp:txBody>
      <dsp:txXfrm rot="-5400000">
        <a:off x="2330985" y="1731927"/>
        <a:ext cx="5532878" cy="1050144"/>
      </dsp:txXfrm>
    </dsp:sp>
    <dsp:sp modelId="{0AF80742-B8E9-46ED-B16E-2F21C5D462C6}">
      <dsp:nvSpPr>
        <dsp:cNvPr id="0" name=""/>
        <dsp:cNvSpPr/>
      </dsp:nvSpPr>
      <dsp:spPr>
        <a:xfrm>
          <a:off x="205" y="1529645"/>
          <a:ext cx="2330780" cy="145470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Classify a lesion/image of belonging to 1 class (given 2 classes)</a:t>
          </a:r>
          <a:endParaRPr lang="en-US" sz="2000" kern="1200" dirty="0"/>
        </a:p>
      </dsp:txBody>
      <dsp:txXfrm>
        <a:off x="71218" y="1600658"/>
        <a:ext cx="2188754" cy="1312680"/>
      </dsp:txXfrm>
    </dsp:sp>
    <dsp:sp modelId="{9A80C1E0-DE7F-4F75-A2D8-9775AD945A42}">
      <dsp:nvSpPr>
        <dsp:cNvPr id="0" name=""/>
        <dsp:cNvSpPr/>
      </dsp:nvSpPr>
      <dsp:spPr>
        <a:xfrm rot="5400000">
          <a:off x="4543015" y="990527"/>
          <a:ext cx="1163764" cy="5587824"/>
        </a:xfrm>
        <a:prstGeom prst="round2SameRect">
          <a:avLst/>
        </a:prstGeom>
        <a:solidFill>
          <a:srgbClr val="0070C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Multi-class Classification</a:t>
          </a:r>
          <a:endParaRPr lang="en-US" sz="1800" kern="1200" dirty="0"/>
        </a:p>
        <a:p>
          <a:pPr marL="171450" lvl="1" indent="-171450" algn="l" defTabSz="800100">
            <a:lnSpc>
              <a:spcPct val="90000"/>
            </a:lnSpc>
            <a:spcBef>
              <a:spcPct val="0"/>
            </a:spcBef>
            <a:spcAft>
              <a:spcPct val="15000"/>
            </a:spcAft>
            <a:buChar char="••"/>
          </a:pPr>
          <a:r>
            <a:rPr lang="en-GB" sz="1800" kern="1200" dirty="0" smtClean="0"/>
            <a:t>Activation function: </a:t>
          </a:r>
          <a:r>
            <a:rPr lang="en-GB" sz="1800" kern="1200" dirty="0" err="1" smtClean="0"/>
            <a:t>softmax</a:t>
          </a:r>
          <a:r>
            <a:rPr lang="en-GB" sz="1800" kern="1200" dirty="0" smtClean="0"/>
            <a:t>  (output layer with one node for each class)</a:t>
          </a:r>
          <a:endParaRPr lang="en-US" sz="1800" kern="1200" dirty="0"/>
        </a:p>
        <a:p>
          <a:pPr marL="171450" lvl="1" indent="-171450" algn="l" defTabSz="800100">
            <a:lnSpc>
              <a:spcPct val="90000"/>
            </a:lnSpc>
            <a:spcBef>
              <a:spcPct val="0"/>
            </a:spcBef>
            <a:spcAft>
              <a:spcPct val="15000"/>
            </a:spcAft>
            <a:buChar char="••"/>
          </a:pPr>
          <a:r>
            <a:rPr lang="en-GB" sz="1800" kern="1200" dirty="0" smtClean="0"/>
            <a:t>Loss function: Cross-Entropy</a:t>
          </a:r>
          <a:endParaRPr lang="en-US" sz="1800" kern="1200" dirty="0"/>
        </a:p>
      </dsp:txBody>
      <dsp:txXfrm rot="-5400000">
        <a:off x="2330985" y="3259367"/>
        <a:ext cx="5531014" cy="1050144"/>
      </dsp:txXfrm>
    </dsp:sp>
    <dsp:sp modelId="{C42806A3-40B5-4780-A94B-C1ECBD67240A}">
      <dsp:nvSpPr>
        <dsp:cNvPr id="0" name=""/>
        <dsp:cNvSpPr/>
      </dsp:nvSpPr>
      <dsp:spPr>
        <a:xfrm>
          <a:off x="205" y="3057086"/>
          <a:ext cx="2330780" cy="145470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Classify a lesion/image of belonging to 1 class (given more than 2 classes)</a:t>
          </a:r>
          <a:endParaRPr lang="en-US" sz="1600" kern="1200" dirty="0"/>
        </a:p>
      </dsp:txBody>
      <dsp:txXfrm>
        <a:off x="71218" y="3128099"/>
        <a:ext cx="2188754" cy="1312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1735B-7E70-43A8-892B-EF1EFBC846A0}">
      <dsp:nvSpPr>
        <dsp:cNvPr id="0" name=""/>
        <dsp:cNvSpPr/>
      </dsp:nvSpPr>
      <dsp:spPr>
        <a:xfrm rot="5400000">
          <a:off x="4549780" y="-2074746"/>
          <a:ext cx="1152099" cy="5589688"/>
        </a:xfrm>
        <a:prstGeom prst="round2SameRect">
          <a:avLst/>
        </a:prstGeom>
        <a:solidFill>
          <a:srgbClr val="0070C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Binary Classification</a:t>
          </a:r>
          <a:endParaRPr lang="en-US" sz="1800" kern="1200" dirty="0"/>
        </a:p>
        <a:p>
          <a:pPr marL="171450" lvl="1" indent="-171450" algn="l" defTabSz="800100">
            <a:lnSpc>
              <a:spcPct val="90000"/>
            </a:lnSpc>
            <a:spcBef>
              <a:spcPct val="0"/>
            </a:spcBef>
            <a:spcAft>
              <a:spcPct val="15000"/>
            </a:spcAft>
            <a:buChar char="••"/>
          </a:pPr>
          <a:r>
            <a:rPr lang="en-GB" sz="1800" kern="1200" dirty="0" smtClean="0"/>
            <a:t>Activation function: sigmoid (single unit output layer)</a:t>
          </a:r>
          <a:endParaRPr lang="en-US" sz="1800" kern="1200" dirty="0"/>
        </a:p>
        <a:p>
          <a:pPr marL="171450" lvl="1" indent="-171450" algn="l" defTabSz="800100">
            <a:lnSpc>
              <a:spcPct val="90000"/>
            </a:lnSpc>
            <a:spcBef>
              <a:spcPct val="0"/>
            </a:spcBef>
            <a:spcAft>
              <a:spcPct val="15000"/>
            </a:spcAft>
            <a:buChar char="••"/>
          </a:pPr>
          <a:r>
            <a:rPr lang="en-GB" sz="1800" kern="1200" dirty="0" smtClean="0"/>
            <a:t>Loss function: Cross-Entropy</a:t>
          </a:r>
          <a:endParaRPr lang="en-US" sz="1800" kern="1200" dirty="0"/>
        </a:p>
      </dsp:txBody>
      <dsp:txXfrm rot="-5400000">
        <a:off x="2330986" y="200289"/>
        <a:ext cx="5533447" cy="1039617"/>
      </dsp:txXfrm>
    </dsp:sp>
    <dsp:sp modelId="{0AF80742-B8E9-46ED-B16E-2F21C5D462C6}">
      <dsp:nvSpPr>
        <dsp:cNvPr id="0" name=""/>
        <dsp:cNvSpPr/>
      </dsp:nvSpPr>
      <dsp:spPr>
        <a:xfrm>
          <a:off x="205" y="36"/>
          <a:ext cx="2330780" cy="144012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Classify a lesion/image of belonging to 1 class (given 2 classes)</a:t>
          </a:r>
          <a:endParaRPr lang="en-US" sz="2000" kern="1200" dirty="0"/>
        </a:p>
      </dsp:txBody>
      <dsp:txXfrm>
        <a:off x="70506" y="70337"/>
        <a:ext cx="2190178" cy="1299522"/>
      </dsp:txXfrm>
    </dsp:sp>
    <dsp:sp modelId="{9A80C1E0-DE7F-4F75-A2D8-9775AD945A42}">
      <dsp:nvSpPr>
        <dsp:cNvPr id="0" name=""/>
        <dsp:cNvSpPr/>
      </dsp:nvSpPr>
      <dsp:spPr>
        <a:xfrm rot="5400000">
          <a:off x="4548848" y="-561682"/>
          <a:ext cx="1152099" cy="5587824"/>
        </a:xfrm>
        <a:prstGeom prst="round2SameRect">
          <a:avLst/>
        </a:prstGeom>
        <a:solidFill>
          <a:srgbClr val="0070C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Multi-class Classification</a:t>
          </a:r>
          <a:endParaRPr lang="en-US" sz="1800" kern="1200" dirty="0"/>
        </a:p>
        <a:p>
          <a:pPr marL="171450" lvl="1" indent="-171450" algn="l" defTabSz="800100">
            <a:lnSpc>
              <a:spcPct val="90000"/>
            </a:lnSpc>
            <a:spcBef>
              <a:spcPct val="0"/>
            </a:spcBef>
            <a:spcAft>
              <a:spcPct val="15000"/>
            </a:spcAft>
            <a:buChar char="••"/>
          </a:pPr>
          <a:r>
            <a:rPr lang="en-GB" sz="1800" kern="1200" dirty="0" smtClean="0"/>
            <a:t>Activation function: </a:t>
          </a:r>
          <a:r>
            <a:rPr lang="en-GB" sz="1800" kern="1200" dirty="0" err="1" smtClean="0"/>
            <a:t>softmax</a:t>
          </a:r>
          <a:r>
            <a:rPr lang="en-GB" sz="1800" kern="1200" dirty="0" smtClean="0"/>
            <a:t>  (output layer with one node for each class)</a:t>
          </a:r>
          <a:endParaRPr lang="en-US" sz="1800" kern="1200" dirty="0"/>
        </a:p>
        <a:p>
          <a:pPr marL="171450" lvl="1" indent="-171450" algn="l" defTabSz="800100">
            <a:lnSpc>
              <a:spcPct val="90000"/>
            </a:lnSpc>
            <a:spcBef>
              <a:spcPct val="0"/>
            </a:spcBef>
            <a:spcAft>
              <a:spcPct val="15000"/>
            </a:spcAft>
            <a:buChar char="••"/>
          </a:pPr>
          <a:r>
            <a:rPr lang="en-GB" sz="1800" kern="1200" dirty="0" smtClean="0"/>
            <a:t>Loss function: Cross-Entropy</a:t>
          </a:r>
          <a:endParaRPr lang="en-US" sz="1800" kern="1200" dirty="0"/>
        </a:p>
      </dsp:txBody>
      <dsp:txXfrm rot="-5400000">
        <a:off x="2330986" y="1712421"/>
        <a:ext cx="5531583" cy="1039617"/>
      </dsp:txXfrm>
    </dsp:sp>
    <dsp:sp modelId="{C42806A3-40B5-4780-A94B-C1ECBD67240A}">
      <dsp:nvSpPr>
        <dsp:cNvPr id="0" name=""/>
        <dsp:cNvSpPr/>
      </dsp:nvSpPr>
      <dsp:spPr>
        <a:xfrm>
          <a:off x="205" y="1512167"/>
          <a:ext cx="2330780" cy="144012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Classify a lesion/image of belonging to 1 class (given more than 2 classes)</a:t>
          </a:r>
          <a:endParaRPr lang="en-US" sz="1600" kern="1200" dirty="0"/>
        </a:p>
      </dsp:txBody>
      <dsp:txXfrm>
        <a:off x="70506" y="1582468"/>
        <a:ext cx="2190178" cy="1299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72687D6-ED5E-421D-82DC-86F6FC7A6667}"/>
              </a:ext>
            </a:extLst>
          </p:cNvPr>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en-US"/>
          </a:p>
        </p:txBody>
      </p:sp>
      <p:sp>
        <p:nvSpPr>
          <p:cNvPr id="11267" name="Rectangle 3">
            <a:extLst>
              <a:ext uri="{FF2B5EF4-FFF2-40B4-BE49-F238E27FC236}">
                <a16:creationId xmlns:a16="http://schemas.microsoft.com/office/drawing/2014/main" id="{FC98A2BA-E8E6-4394-838F-52C3412517CF}"/>
              </a:ext>
            </a:extLst>
          </p:cNvPr>
          <p:cNvSpPr>
            <a:spLocks noGrp="1" noChangeArrowheads="1"/>
          </p:cNvSpPr>
          <p:nvPr>
            <p:ph type="dt"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a:extLst>
              <a:ext uri="{FF2B5EF4-FFF2-40B4-BE49-F238E27FC236}">
                <a16:creationId xmlns:a16="http://schemas.microsoft.com/office/drawing/2014/main" id="{57CB4780-0120-417E-A2A5-13DF81C83108}"/>
              </a:ext>
            </a:extLst>
          </p:cNvPr>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A55754AD-7157-4D79-8753-CA0CD45A0D77}"/>
              </a:ext>
            </a:extLst>
          </p:cNvPr>
          <p:cNvSpPr>
            <a:spLocks noGrp="1" noChangeArrowheads="1"/>
          </p:cNvSpPr>
          <p:nvPr>
            <p:ph type="body" sz="quarter" idx="3"/>
          </p:nvPr>
        </p:nvSpPr>
        <p:spPr bwMode="auto">
          <a:xfrm>
            <a:off x="679450" y="4691063"/>
            <a:ext cx="543877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70" name="Rectangle 6">
            <a:extLst>
              <a:ext uri="{FF2B5EF4-FFF2-40B4-BE49-F238E27FC236}">
                <a16:creationId xmlns:a16="http://schemas.microsoft.com/office/drawing/2014/main" id="{D780F5FF-2992-487B-92AE-0A325D143655}"/>
              </a:ext>
            </a:extLst>
          </p:cNvPr>
          <p:cNvSpPr>
            <a:spLocks noGrp="1" noChangeArrowheads="1"/>
          </p:cNvSpPr>
          <p:nvPr>
            <p:ph type="ftr" sz="quarter" idx="4"/>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en-US"/>
          </a:p>
        </p:txBody>
      </p:sp>
      <p:sp>
        <p:nvSpPr>
          <p:cNvPr id="11271" name="Rectangle 7">
            <a:extLst>
              <a:ext uri="{FF2B5EF4-FFF2-40B4-BE49-F238E27FC236}">
                <a16:creationId xmlns:a16="http://schemas.microsoft.com/office/drawing/2014/main" id="{5E1AF75E-BF3C-4686-A109-6049987230A9}"/>
              </a:ext>
            </a:extLst>
          </p:cNvPr>
          <p:cNvSpPr>
            <a:spLocks noGrp="1" noChangeArrowheads="1"/>
          </p:cNvSpPr>
          <p:nvPr>
            <p:ph type="sldNum" sz="quarter" idx="5"/>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4CC5885-CE65-40E4-ABA0-A4A073FC002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CDFD4C-64FB-4785-9F36-0E1FE8619865}"/>
              </a:ext>
            </a:extLst>
          </p:cNvPr>
          <p:cNvSpPr>
            <a:spLocks noGrp="1" noChangeArrowheads="1"/>
          </p:cNvSpPr>
          <p:nvPr>
            <p:ph type="sldNum" sz="quarter" idx="5"/>
          </p:nvPr>
        </p:nvSpPr>
        <p:spPr>
          <a:ln/>
        </p:spPr>
        <p:txBody>
          <a:bodyPr/>
          <a:lstStyle/>
          <a:p>
            <a:fld id="{4AFB49A2-1BEB-496B-AEEC-3A4AC99C8780}" type="slidenum">
              <a:rPr lang="en-GB" altLang="en-US"/>
              <a:pPr/>
              <a:t>1</a:t>
            </a:fld>
            <a:endParaRPr lang="en-GB" altLang="en-US"/>
          </a:p>
        </p:txBody>
      </p:sp>
      <p:sp>
        <p:nvSpPr>
          <p:cNvPr id="334850" name="Rectangle 2">
            <a:extLst>
              <a:ext uri="{FF2B5EF4-FFF2-40B4-BE49-F238E27FC236}">
                <a16:creationId xmlns:a16="http://schemas.microsoft.com/office/drawing/2014/main" id="{276D2270-D28F-4705-B0AF-D6A74A760D9D}"/>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F3802930-413E-4DA9-B617-71013C9383A8}"/>
              </a:ext>
            </a:extLst>
          </p:cNvPr>
          <p:cNvSpPr>
            <a:spLocks noGrp="1" noChangeArrowheads="1"/>
          </p:cNvSpPr>
          <p:nvPr>
            <p:ph type="body" idx="1"/>
          </p:nvPr>
        </p:nvSpPr>
        <p:spPr>
          <a:xfrm>
            <a:off x="906463" y="4691063"/>
            <a:ext cx="4984750" cy="4443412"/>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eaLnBrk="1" hangingPunct="1"/>
            <a:r>
              <a:rPr lang="en-US" altLang="en-US" dirty="0" smtClean="0"/>
              <a:t>Mankind has always dreamt to emulate the brain functioning and its capacity</a:t>
            </a:r>
            <a:r>
              <a:rPr lang="en-US" altLang="en-US" baseline="0" dirty="0" smtClean="0"/>
              <a:t> to learn and act from result of this learning process.</a:t>
            </a:r>
          </a:p>
          <a:p>
            <a:pPr eaLnBrk="1" hangingPunct="1"/>
            <a:r>
              <a:rPr lang="en-US" altLang="en-US" baseline="0" dirty="0" smtClean="0"/>
              <a:t>Several algorithms have been developed that adaptively optimize their parameters by reducing the error in generating a correct output, developing a whole field that has been known as machine learning. The way they perform these optimization tasks have prompted their classification into supervised and unsupervised. Supervised models give a predictive response based on existing input and output data previously collected and annotated by experts. For example, regression models like general linear models (GLM), support vector regression, decision trees and neural networks, and classification models like support vector machine (SVM), the nearest neighbor algorithm, and large margin classifiers.</a:t>
            </a:r>
          </a:p>
          <a:p>
            <a:pPr eaLnBrk="1" hangingPunct="1"/>
            <a:endParaRPr lang="en-US" altLang="en-US" baseline="0" dirty="0" smtClean="0"/>
          </a:p>
          <a:p>
            <a:pPr eaLnBrk="1" hangingPunct="1"/>
            <a:r>
              <a:rPr lang="en-US" altLang="en-US" baseline="0" dirty="0" smtClean="0"/>
              <a:t>Unsupervised models group and interpret output data using inference rules. For example clustering algorithms like k-means, fuzzy C-means, Gaussian mixture models, and minimum variance quantization.</a:t>
            </a:r>
          </a:p>
          <a:p>
            <a:pPr eaLnBrk="1" hangingPunct="1"/>
            <a:endParaRPr lang="en-US" altLang="en-US" dirty="0"/>
          </a:p>
        </p:txBody>
      </p:sp>
      <p:sp>
        <p:nvSpPr>
          <p:cNvPr id="17412"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1FA3ABB3-8EBB-44CF-861A-2B206B47AD1A}" type="slidenum">
              <a:rPr lang="en-GB" altLang="en-US" sz="1200"/>
              <a:pPr algn="r"/>
              <a:t>10</a:t>
            </a:fld>
            <a:endParaRPr lang="en-GB" altLang="en-US" sz="1200"/>
          </a:p>
        </p:txBody>
      </p:sp>
    </p:spTree>
    <p:extLst>
      <p:ext uri="{BB962C8B-B14F-4D97-AF65-F5344CB8AC3E}">
        <p14:creationId xmlns:p14="http://schemas.microsoft.com/office/powerpoint/2010/main" val="394681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US" altLang="en-US" dirty="0" smtClean="0"/>
              <a:t>This lecture will concentrate in artificial neural networks, as previously mentioned, supervised machine</a:t>
            </a:r>
            <a:r>
              <a:rPr lang="en-US" altLang="en-US" baseline="0" dirty="0" smtClean="0"/>
              <a:t> learning algorithms. For explaining their principles, let’s talk about our own brain networks. Going back to our previous diagram of interconnected neurons…</a:t>
            </a:r>
            <a:endParaRPr lang="en-US" altLang="en-US" dirty="0"/>
          </a:p>
        </p:txBody>
      </p:sp>
      <p:sp>
        <p:nvSpPr>
          <p:cNvPr id="21508"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EAB2E4B-9B92-43C4-8FAD-7B06A85982D8}" type="slidenum">
              <a:rPr lang="en-GB" altLang="en-US" sz="1200"/>
              <a:pPr algn="r"/>
              <a:t>11</a:t>
            </a:fld>
            <a:endParaRPr lang="en-GB" altLang="en-US" sz="1200"/>
          </a:p>
        </p:txBody>
      </p:sp>
    </p:spTree>
    <p:extLst>
      <p:ext uri="{BB962C8B-B14F-4D97-AF65-F5344CB8AC3E}">
        <p14:creationId xmlns:p14="http://schemas.microsoft.com/office/powerpoint/2010/main" val="269695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US" altLang="en-US" dirty="0" smtClean="0"/>
              <a:t>Substituting the body of each</a:t>
            </a:r>
            <a:r>
              <a:rPr lang="en-US" altLang="en-US" baseline="0" dirty="0" smtClean="0"/>
              <a:t> neuron or processing unit by a circle, and the axon and dendrite bundles by arrows…</a:t>
            </a:r>
            <a:endParaRPr lang="en-US" altLang="en-US" dirty="0"/>
          </a:p>
        </p:txBody>
      </p:sp>
      <p:sp>
        <p:nvSpPr>
          <p:cNvPr id="21508"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EAB2E4B-9B92-43C4-8FAD-7B06A85982D8}" type="slidenum">
              <a:rPr lang="en-GB" altLang="en-US" sz="1200"/>
              <a:pPr algn="r"/>
              <a:t>12</a:t>
            </a:fld>
            <a:endParaRPr lang="en-GB" altLang="en-US" sz="1200"/>
          </a:p>
        </p:txBody>
      </p:sp>
    </p:spTree>
    <p:extLst>
      <p:ext uri="{BB962C8B-B14F-4D97-AF65-F5344CB8AC3E}">
        <p14:creationId xmlns:p14="http://schemas.microsoft.com/office/powerpoint/2010/main" val="404500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US" altLang="en-US" dirty="0" smtClean="0"/>
              <a:t>We have</a:t>
            </a:r>
            <a:r>
              <a:rPr lang="en-US" altLang="en-US" baseline="0" dirty="0" smtClean="0"/>
              <a:t> the basic diagram of an artificial neural network with three layers: the input layer, the hidden layer and the output layer.</a:t>
            </a:r>
            <a:endParaRPr lang="en-US" altLang="en-US" dirty="0"/>
          </a:p>
        </p:txBody>
      </p:sp>
      <p:sp>
        <p:nvSpPr>
          <p:cNvPr id="21508"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EAB2E4B-9B92-43C4-8FAD-7B06A85982D8}" type="slidenum">
              <a:rPr lang="en-GB" altLang="en-US" sz="1200"/>
              <a:pPr algn="r"/>
              <a:t>13</a:t>
            </a:fld>
            <a:endParaRPr lang="en-GB" altLang="en-US" sz="1200"/>
          </a:p>
        </p:txBody>
      </p:sp>
    </p:spTree>
    <p:extLst>
      <p:ext uri="{BB962C8B-B14F-4D97-AF65-F5344CB8AC3E}">
        <p14:creationId xmlns:p14="http://schemas.microsoft.com/office/powerpoint/2010/main" val="332484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r>
              <a:rPr lang="en-GB" baseline="0" dirty="0" smtClean="0"/>
              <a:t> there are several modifications of this basic scheme that have evolved in different types of neural networks with different functionalities and advantages for their application under certain conditions and for a different tasks. The figure on the screen shows a comprehensive summary of them. We will only explain briefly few of the most relevant for structural image analysis; the first one being the radial basis network.</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14</a:t>
            </a:fld>
            <a:endParaRPr lang="en-GB" altLang="en-US"/>
          </a:p>
        </p:txBody>
      </p:sp>
    </p:spTree>
    <p:extLst>
      <p:ext uri="{BB962C8B-B14F-4D97-AF65-F5344CB8AC3E}">
        <p14:creationId xmlns:p14="http://schemas.microsoft.com/office/powerpoint/2010/main" val="250145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certainly have seen this diagrams so many times. It shows a feature from two classes of objects mapped in a Cartesian coordinates 2D space. The line dividing the two</a:t>
            </a:r>
            <a:r>
              <a:rPr lang="en-GB" baseline="0" dirty="0" smtClean="0"/>
              <a:t> classes in the space represents the response of the algorithm to the task of finding the boundary between the 2 subspaces in which we are most likely to find “objects belonging to each class. </a:t>
            </a:r>
          </a:p>
          <a:p>
            <a:r>
              <a:rPr lang="en-GB" baseline="0" dirty="0" smtClean="0"/>
              <a:t>[click]</a:t>
            </a:r>
          </a:p>
          <a:p>
            <a:r>
              <a:rPr lang="en-GB" baseline="0" dirty="0" smtClean="0"/>
              <a:t>But what about now? The subspace have been divided differently. In this case both solutions are appropriate. But there are cases in which our second solution might produce more accurate response.</a:t>
            </a:r>
          </a:p>
          <a:p>
            <a:r>
              <a:rPr lang="en-GB" baseline="0" dirty="0" smtClean="0"/>
              <a:t>[click]</a:t>
            </a:r>
          </a:p>
          <a:p>
            <a:r>
              <a:rPr lang="en-GB" baseline="0" dirty="0" smtClean="0"/>
              <a:t>This would be the case of a network for example aimed at identifying and segmenting </a:t>
            </a:r>
            <a:r>
              <a:rPr lang="en-GB" baseline="0" dirty="0" err="1" smtClean="0"/>
              <a:t>microbleeds</a:t>
            </a:r>
            <a:r>
              <a:rPr lang="en-GB" baseline="0" dirty="0" smtClean="0"/>
              <a:t>. As you can see from this image, although </a:t>
            </a:r>
            <a:r>
              <a:rPr lang="en-GB" baseline="0" dirty="0" err="1" smtClean="0"/>
              <a:t>microbleeds</a:t>
            </a:r>
            <a:r>
              <a:rPr lang="en-GB" baseline="0" dirty="0" smtClean="0"/>
              <a:t> are </a:t>
            </a:r>
            <a:r>
              <a:rPr lang="en-GB" baseline="0" dirty="0" err="1" smtClean="0"/>
              <a:t>hypointense</a:t>
            </a:r>
            <a:r>
              <a:rPr lang="en-GB" baseline="0" dirty="0" smtClean="0"/>
              <a:t>  as the basal ganglia mineral deposition in the two examples at each side, and located in the same area, they can be distinguishable.</a:t>
            </a:r>
          </a:p>
          <a:p>
            <a:r>
              <a:rPr lang="en-GB" baseline="0" dirty="0" smtClean="0"/>
              <a:t>[click]</a:t>
            </a:r>
          </a:p>
          <a:p>
            <a:r>
              <a:rPr lang="en-GB" baseline="0" dirty="0" smtClean="0"/>
              <a:t>A radial basis </a:t>
            </a:r>
            <a:r>
              <a:rPr lang="en-GB" baseline="0" dirty="0" err="1" smtClean="0"/>
              <a:t>finction</a:t>
            </a:r>
            <a:r>
              <a:rPr lang="en-GB" baseline="0" dirty="0" smtClean="0"/>
              <a:t> network differs from the common feed-forward back-propagation network in the use of radial basis functions as activation functions in their hidden layer. In a radial basis </a:t>
            </a:r>
            <a:r>
              <a:rPr lang="en-GB" baseline="0" dirty="0" err="1" smtClean="0"/>
              <a:t>finction</a:t>
            </a:r>
            <a:r>
              <a:rPr lang="en-GB" baseline="0" dirty="0" smtClean="0"/>
              <a:t> we define a receptor and draw </a:t>
            </a:r>
            <a:r>
              <a:rPr lang="en-GB" baseline="0" dirty="0" err="1" smtClean="0"/>
              <a:t>confrontal</a:t>
            </a:r>
            <a:r>
              <a:rPr lang="en-GB" baseline="0" dirty="0" smtClean="0"/>
              <a:t> maps around the receptor. One popular choice is the Gaussian kernel, which uses the squared distance from a vector r to the centre c to assign a weight. The equation shown represents a probability density function of features distributed normally.</a:t>
            </a:r>
          </a:p>
          <a:p>
            <a:r>
              <a:rPr lang="en-GB" baseline="0" dirty="0" smtClean="0"/>
              <a:t>Examples in </a:t>
            </a:r>
            <a:r>
              <a:rPr lang="en-GB" baseline="0" dirty="0" err="1" smtClean="0"/>
              <a:t>Matlab</a:t>
            </a:r>
            <a:r>
              <a:rPr lang="en-GB" baseline="0" dirty="0" smtClean="0"/>
              <a:t> can see clicking on the link.</a:t>
            </a:r>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15</a:t>
            </a:fld>
            <a:endParaRPr lang="en-GB" altLang="en-US"/>
          </a:p>
        </p:txBody>
      </p:sp>
    </p:spTree>
    <p:extLst>
      <p:ext uri="{BB962C8B-B14F-4D97-AF65-F5344CB8AC3E}">
        <p14:creationId xmlns:p14="http://schemas.microsoft.com/office/powerpoint/2010/main" val="1136209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other group of neural networks that</a:t>
            </a:r>
            <a:r>
              <a:rPr lang="en-GB" baseline="0" dirty="0" smtClean="0"/>
              <a:t> have been used in medical image processing tasks, especially for longitudinal analyses are the recurrent neural networks, where each neuron or unit can use its internal memory to maintain information about the previous input, allowing it to exhibit temporal dynamic behaviour.</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16</a:t>
            </a:fld>
            <a:endParaRPr lang="en-GB" altLang="en-US"/>
          </a:p>
        </p:txBody>
      </p:sp>
    </p:spTree>
    <p:extLst>
      <p:ext uri="{BB962C8B-B14F-4D97-AF65-F5344CB8AC3E}">
        <p14:creationId xmlns:p14="http://schemas.microsoft.com/office/powerpoint/2010/main" val="353429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Long-short term memory LSTM is one type of recurrent neural network that is relatively insensitive</a:t>
            </a:r>
            <a:r>
              <a:rPr lang="en-GB" baseline="0" dirty="0" smtClean="0"/>
              <a:t> to gap lengths in the sequence, and </a:t>
            </a:r>
            <a:r>
              <a:rPr lang="en-GB" baseline="0" dirty="0" err="1" smtClean="0"/>
              <a:t>commonlyis</a:t>
            </a:r>
            <a:r>
              <a:rPr lang="en-GB" baseline="0" dirty="0" smtClean="0"/>
              <a:t> </a:t>
            </a:r>
            <a:r>
              <a:rPr lang="en-GB" baseline="0" dirty="0" err="1" smtClean="0"/>
              <a:t>ccomposed</a:t>
            </a:r>
            <a:r>
              <a:rPr lang="en-GB" baseline="0" dirty="0" smtClean="0"/>
              <a:t> of cells with 3 “regulators”: input gate, output gate and forget gate. They commonly use the logistic sigmoid function as activation function although the hyperbolic tangent function has also been used. This is to compute an activation of a weighted sum that considers the activation of the memory cell at t-1.</a:t>
            </a:r>
          </a:p>
          <a:p>
            <a:r>
              <a:rPr lang="en-GB" baseline="0" dirty="0" smtClean="0"/>
              <a:t>The diagram on the screen shows 2 LSTM layers. Many applications use stacks of LSTM layers and train the networks </a:t>
            </a:r>
            <a:r>
              <a:rPr lang="en-GB" baseline="0" dirty="0" err="1" smtClean="0"/>
              <a:t>ny</a:t>
            </a:r>
            <a:r>
              <a:rPr lang="en-GB" baseline="0" dirty="0" smtClean="0"/>
              <a:t> connectionist temporal classification.</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17</a:t>
            </a:fld>
            <a:endParaRPr lang="en-GB" altLang="en-US"/>
          </a:p>
        </p:txBody>
      </p:sp>
    </p:spTree>
    <p:extLst>
      <p:ext uri="{BB962C8B-B14F-4D97-AF65-F5344CB8AC3E}">
        <p14:creationId xmlns:p14="http://schemas.microsoft.com/office/powerpoint/2010/main" val="1102596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last family of neural networks we will briefly</a:t>
            </a:r>
            <a:r>
              <a:rPr lang="en-GB" baseline="0" dirty="0" smtClean="0"/>
              <a:t> introduce are the </a:t>
            </a:r>
            <a:r>
              <a:rPr lang="en-GB" baseline="0" dirty="0" err="1" smtClean="0"/>
              <a:t>autoencoders</a:t>
            </a:r>
            <a:r>
              <a:rPr lang="en-GB" baseline="0" dirty="0" smtClean="0"/>
              <a:t>. The </a:t>
            </a:r>
            <a:r>
              <a:rPr lang="en-GB" baseline="0" dirty="0" err="1" smtClean="0"/>
              <a:t>autoencoders</a:t>
            </a:r>
            <a:r>
              <a:rPr lang="en-GB" baseline="0" dirty="0" smtClean="0"/>
              <a:t> learn a representation for a set of data by raining the network to ignore signal noise. Then, for example, if we train them with images that do not have lesions, they would be supposed to recognise the lesions when they appear, by subtracting the original image from the “clean” output.</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18</a:t>
            </a:fld>
            <a:endParaRPr lang="en-GB" altLang="en-US"/>
          </a:p>
        </p:txBody>
      </p:sp>
    </p:spTree>
    <p:extLst>
      <p:ext uri="{BB962C8B-B14F-4D97-AF65-F5344CB8AC3E}">
        <p14:creationId xmlns:p14="http://schemas.microsoft.com/office/powerpoint/2010/main" val="163284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US" altLang="en-US" dirty="0" err="1" smtClean="0"/>
              <a:t>Autoencoders</a:t>
            </a:r>
            <a:r>
              <a:rPr lang="en-US" altLang="en-US" dirty="0" smtClean="0"/>
              <a:t> have</a:t>
            </a:r>
            <a:r>
              <a:rPr lang="en-US" altLang="en-US" baseline="0" dirty="0" smtClean="0"/>
              <a:t> similar architecture to the basic scheme we have seen, in which the learning or training sees the output layer to have the same (or </a:t>
            </a:r>
            <a:r>
              <a:rPr lang="en-US" altLang="en-US" baseline="0" dirty="0" err="1" smtClean="0"/>
              <a:t>lt</a:t>
            </a:r>
            <a:r>
              <a:rPr lang="en-US" altLang="en-US" baseline="0" dirty="0" smtClean="0"/>
              <a:t> least the same nature of) information as the input so as the network learns the </a:t>
            </a:r>
            <a:r>
              <a:rPr lang="en-US" altLang="en-US" baseline="0" dirty="0" err="1" smtClean="0"/>
              <a:t>characterisics</a:t>
            </a:r>
            <a:r>
              <a:rPr lang="en-US" altLang="en-US" baseline="0" dirty="0" smtClean="0"/>
              <a:t> of the input.</a:t>
            </a:r>
          </a:p>
          <a:p>
            <a:pPr eaLnBrk="1" hangingPunct="1"/>
            <a:endParaRPr lang="en-US" altLang="en-US" baseline="0" dirty="0" smtClean="0"/>
          </a:p>
        </p:txBody>
      </p:sp>
      <p:sp>
        <p:nvSpPr>
          <p:cNvPr id="21508"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EAB2E4B-9B92-43C4-8FAD-7B06A85982D8}" type="slidenum">
              <a:rPr lang="en-GB" altLang="en-US" sz="1200"/>
              <a:pPr algn="r"/>
              <a:t>19</a:t>
            </a:fld>
            <a:endParaRPr lang="en-GB" altLang="en-US" sz="1200"/>
          </a:p>
        </p:txBody>
      </p:sp>
    </p:spTree>
    <p:extLst>
      <p:ext uri="{BB962C8B-B14F-4D97-AF65-F5344CB8AC3E}">
        <p14:creationId xmlns:p14="http://schemas.microsoft.com/office/powerpoint/2010/main" val="367747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lecture will inform on the topics related </a:t>
            </a:r>
            <a:r>
              <a:rPr lang="en-GB" baseline="0" dirty="0" smtClean="0"/>
              <a:t>on </a:t>
            </a:r>
            <a:r>
              <a:rPr lang="en-GB" baseline="0" dirty="0" smtClean="0"/>
              <a:t>the screen.</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2</a:t>
            </a:fld>
            <a:endParaRPr lang="en-GB" altLang="en-US"/>
          </a:p>
        </p:txBody>
      </p:sp>
    </p:spTree>
    <p:extLst>
      <p:ext uri="{BB962C8B-B14F-4D97-AF65-F5344CB8AC3E}">
        <p14:creationId xmlns:p14="http://schemas.microsoft.com/office/powerpoint/2010/main" val="1600180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GB" altLang="en-US" dirty="0" smtClean="0"/>
              <a:t>Let’s explain now the maths behind this learning process.</a:t>
            </a:r>
          </a:p>
          <a:p>
            <a:pPr eaLnBrk="1" hangingPunct="1"/>
            <a:endParaRPr lang="en-GB" altLang="en-US" dirty="0" smtClean="0"/>
          </a:p>
          <a:p>
            <a:pPr eaLnBrk="1" hangingPunct="1"/>
            <a:r>
              <a:rPr lang="en-GB" altLang="en-US" dirty="0" smtClean="0"/>
              <a:t>(indicate the link)</a:t>
            </a:r>
          </a:p>
          <a:p>
            <a:pPr eaLnBrk="1" hangingPunct="1"/>
            <a:endParaRPr lang="en-US" altLang="en-US" dirty="0"/>
          </a:p>
        </p:txBody>
      </p:sp>
      <p:sp>
        <p:nvSpPr>
          <p:cNvPr id="21508"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EAB2E4B-9B92-43C4-8FAD-7B06A85982D8}" type="slidenum">
              <a:rPr lang="en-GB" altLang="en-US" sz="1200"/>
              <a:pPr algn="r"/>
              <a:t>20</a:t>
            </a:fld>
            <a:endParaRPr lang="en-GB" altLang="en-US" sz="1200"/>
          </a:p>
        </p:txBody>
      </p:sp>
    </p:spTree>
    <p:extLst>
      <p:ext uri="{BB962C8B-B14F-4D97-AF65-F5344CB8AC3E}">
        <p14:creationId xmlns:p14="http://schemas.microsoft.com/office/powerpoint/2010/main" val="208153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endParaRPr lang="en-US" altLang="en-US"/>
          </a:p>
        </p:txBody>
      </p:sp>
      <p:sp>
        <p:nvSpPr>
          <p:cNvPr id="21508"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EAB2E4B-9B92-43C4-8FAD-7B06A85982D8}" type="slidenum">
              <a:rPr lang="en-GB" altLang="en-US" sz="1200"/>
              <a:pPr algn="r"/>
              <a:t>21</a:t>
            </a:fld>
            <a:endParaRPr lang="en-GB" altLang="en-US" sz="1200"/>
          </a:p>
        </p:txBody>
      </p:sp>
    </p:spTree>
    <p:extLst>
      <p:ext uri="{BB962C8B-B14F-4D97-AF65-F5344CB8AC3E}">
        <p14:creationId xmlns:p14="http://schemas.microsoft.com/office/powerpoint/2010/main" val="1491466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endParaRPr lang="en-US" altLang="en-US"/>
          </a:p>
        </p:txBody>
      </p:sp>
      <p:sp>
        <p:nvSpPr>
          <p:cNvPr id="21508"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EAB2E4B-9B92-43C4-8FAD-7B06A85982D8}" type="slidenum">
              <a:rPr lang="en-GB" altLang="en-US" sz="1200"/>
              <a:pPr algn="r"/>
              <a:t>23</a:t>
            </a:fld>
            <a:endParaRPr lang="en-GB" altLang="en-US" sz="1200"/>
          </a:p>
        </p:txBody>
      </p:sp>
    </p:spTree>
    <p:extLst>
      <p:ext uri="{BB962C8B-B14F-4D97-AF65-F5344CB8AC3E}">
        <p14:creationId xmlns:p14="http://schemas.microsoft.com/office/powerpoint/2010/main" val="3347869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activation function decides whether or not and how a neuron should be activated. </a:t>
            </a:r>
          </a:p>
          <a:p>
            <a:endParaRPr lang="en-GB" dirty="0" smtClean="0"/>
          </a:p>
          <a:p>
            <a:r>
              <a:rPr lang="en-GB" dirty="0" smtClean="0"/>
              <a:t>The</a:t>
            </a:r>
            <a:r>
              <a:rPr lang="en-GB" baseline="0" dirty="0" smtClean="0"/>
              <a:t> sigmoid function has been historically used since it is a nice interpretation on how a neuron really works. But it has 2 major limitations:</a:t>
            </a:r>
          </a:p>
          <a:p>
            <a:pPr marL="228600" indent="-228600">
              <a:buAutoNum type="arabicParenR"/>
            </a:pPr>
            <a:r>
              <a:rPr lang="en-GB" baseline="0" dirty="0" err="1" smtClean="0"/>
              <a:t>Sigmoids</a:t>
            </a:r>
            <a:r>
              <a:rPr lang="en-GB" baseline="0" dirty="0" smtClean="0"/>
              <a:t> saturate and kill gradients. If the local gradient is very small, almost no signal will flow to its weights and recursively to its data. Also, when weights are too large, they can saturate the neuron’s output.</a:t>
            </a:r>
          </a:p>
          <a:p>
            <a:pPr marL="228600" indent="-228600">
              <a:buAutoNum type="arabicParenR"/>
            </a:pPr>
            <a:r>
              <a:rPr lang="en-GB" baseline="0" dirty="0" smtClean="0"/>
              <a:t>Sigmoid outputs are not zero-</a:t>
            </a:r>
            <a:r>
              <a:rPr lang="en-GB" baseline="0" dirty="0" err="1" smtClean="0"/>
              <a:t>centered</a:t>
            </a:r>
            <a:r>
              <a:rPr lang="en-GB" baseline="0" dirty="0" smtClean="0"/>
              <a:t> having implications on the dynamics during adjusting the weights in the back-propagation because gradient updates can be zig-zagging.</a:t>
            </a:r>
          </a:p>
          <a:p>
            <a:pPr marL="228600" indent="-228600">
              <a:buAutoNum type="arabicParenR"/>
            </a:pPr>
            <a:endParaRPr lang="en-GB" baseline="0" dirty="0" smtClean="0"/>
          </a:p>
          <a:p>
            <a:pPr marL="0" indent="0">
              <a:buNone/>
            </a:pPr>
            <a:r>
              <a:rPr lang="en-GB" baseline="0" dirty="0" smtClean="0"/>
              <a:t>The hyperbolic tangent function is a scaled sigmoid function but zero </a:t>
            </a:r>
            <a:r>
              <a:rPr lang="en-GB" baseline="0" dirty="0" err="1" smtClean="0"/>
              <a:t>centered</a:t>
            </a:r>
            <a:r>
              <a:rPr lang="en-GB" baseline="0" dirty="0" smtClean="0"/>
              <a:t>.</a:t>
            </a:r>
          </a:p>
          <a:p>
            <a:pPr marL="0" indent="0">
              <a:buNone/>
            </a:pPr>
            <a:endParaRPr lang="en-GB" baseline="0" dirty="0" smtClean="0"/>
          </a:p>
          <a:p>
            <a:pPr marL="0" indent="0">
              <a:buNone/>
            </a:pPr>
            <a:r>
              <a:rPr lang="en-GB" baseline="0" dirty="0" smtClean="0"/>
              <a:t>The </a:t>
            </a:r>
            <a:r>
              <a:rPr lang="en-GB" baseline="0" dirty="0" err="1" smtClean="0"/>
              <a:t>ReLU</a:t>
            </a:r>
            <a:r>
              <a:rPr lang="en-GB" baseline="0" dirty="0" smtClean="0"/>
              <a:t> function has become more popular recently. It has pros and cons. The pros are: 1) It accelerates the convergence of the gradient descends compared to the sigmoid function, and 2) It is inexpensive as it can be implemented by simply </a:t>
            </a:r>
            <a:r>
              <a:rPr lang="en-GB" baseline="0" dirty="0" err="1" smtClean="0"/>
              <a:t>thresholding</a:t>
            </a:r>
            <a:r>
              <a:rPr lang="en-GB" baseline="0" dirty="0" smtClean="0"/>
              <a:t> a matrix of activations at zero. The cons is that it can die during training if the learning rate is set too high (observe the output is zero for x&lt;0)</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24</a:t>
            </a:fld>
            <a:endParaRPr lang="en-GB" altLang="en-US"/>
          </a:p>
        </p:txBody>
      </p:sp>
    </p:spTree>
    <p:extLst>
      <p:ext uri="{BB962C8B-B14F-4D97-AF65-F5344CB8AC3E}">
        <p14:creationId xmlns:p14="http://schemas.microsoft.com/office/powerpoint/2010/main" val="374172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screen shows a representation of the principle of convolutional neural networks (CNNs). They take their name due to the presence of stacked layers of filters that capture image features using a mathematical operation called convolution.</a:t>
            </a:r>
          </a:p>
          <a:p>
            <a:endParaRPr lang="en-GB" dirty="0" smtClean="0"/>
          </a:p>
          <a:p>
            <a:r>
              <a:rPr lang="en-GB" dirty="0" smtClean="0"/>
              <a:t>CNNs are defined in the literature</a:t>
            </a:r>
            <a:r>
              <a:rPr lang="en-GB" baseline="0" dirty="0" smtClean="0"/>
              <a:t> </a:t>
            </a:r>
            <a:r>
              <a:rPr lang="en-GB" dirty="0" smtClean="0"/>
              <a:t>as multi-layered neural networks with a unique architecture designed to extract increasingly complex features of the data at each layer to determine the output. CNNs are well suited for perceptual tasks. </a:t>
            </a:r>
          </a:p>
          <a:p>
            <a:endParaRPr lang="en-GB" dirty="0" smtClean="0"/>
          </a:p>
          <a:p>
            <a:r>
              <a:rPr lang="en-GB" dirty="0" smtClean="0"/>
              <a:t>But why to use CNNs? Why these filters and layers are necessary?</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25</a:t>
            </a:fld>
            <a:endParaRPr lang="en-GB" altLang="en-US"/>
          </a:p>
        </p:txBody>
      </p:sp>
    </p:spTree>
    <p:extLst>
      <p:ext uri="{BB962C8B-B14F-4D97-AF65-F5344CB8AC3E}">
        <p14:creationId xmlns:p14="http://schemas.microsoft.com/office/powerpoint/2010/main" val="283035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screen shows the equivalent FLAIR axial slice</a:t>
            </a:r>
            <a:r>
              <a:rPr lang="en-GB" baseline="0" dirty="0" smtClean="0"/>
              <a:t> from MRI scans from 12 different people who suffered a mild-to-moderate stroke. As can be appreciated, there is so much heterogeneity in the shape of the brains a</a:t>
            </a:r>
            <a:r>
              <a:rPr lang="en-GB" dirty="0" smtClean="0"/>
              <a:t>nd in the location, size and appearance of the lesions.</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26</a:t>
            </a:fld>
            <a:endParaRPr lang="en-GB" altLang="en-US"/>
          </a:p>
        </p:txBody>
      </p:sp>
    </p:spTree>
    <p:extLst>
      <p:ext uri="{BB962C8B-B14F-4D97-AF65-F5344CB8AC3E}">
        <p14:creationId xmlns:p14="http://schemas.microsoft.com/office/powerpoint/2010/main" val="7069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highlighted (masked in red) the stroke lesions from these 12 scans.  Any new scan will be different. The algorithm needs to regularize the common features of</a:t>
            </a:r>
            <a:r>
              <a:rPr lang="en-GB" baseline="0" dirty="0" smtClean="0"/>
              <a:t> all these scans and be able to identify features that allow the recognition of the stroke. </a:t>
            </a:r>
          </a:p>
          <a:p>
            <a:r>
              <a:rPr lang="en-GB" baseline="0" dirty="0" smtClean="0"/>
              <a:t>The convolutional layers, by applying filters to input images, create feature maps that summarise these features in the input. Layers close to the input learn low-level features (e.g. lines and corners), and layers deeper in the model learn more abstract-like features like shapes or specific objects.</a:t>
            </a:r>
          </a:p>
          <a:p>
            <a:r>
              <a:rPr lang="en-GB" dirty="0" smtClean="0"/>
              <a:t>But small movements in the position of the features will result in a different feature map. A common approach to solve this</a:t>
            </a:r>
            <a:r>
              <a:rPr lang="en-GB" baseline="0" dirty="0" smtClean="0"/>
              <a:t> is </a:t>
            </a:r>
            <a:r>
              <a:rPr lang="en-GB" baseline="0" dirty="0" err="1" smtClean="0"/>
              <a:t>downsampling</a:t>
            </a:r>
            <a:r>
              <a:rPr lang="en-GB" baseline="0" dirty="0" smtClean="0"/>
              <a:t>. We will see how this can be achieved.</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27</a:t>
            </a:fld>
            <a:endParaRPr lang="en-GB" altLang="en-US"/>
          </a:p>
        </p:txBody>
      </p:sp>
    </p:spTree>
    <p:extLst>
      <p:ext uri="{BB962C8B-B14F-4D97-AF65-F5344CB8AC3E}">
        <p14:creationId xmlns:p14="http://schemas.microsoft.com/office/powerpoint/2010/main" val="1638456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important thing to address is the ground truth. Click</a:t>
            </a:r>
            <a:r>
              <a:rPr lang="en-GB" baseline="0" dirty="0" smtClean="0"/>
              <a:t> on the link and analyse the paper.</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28</a:t>
            </a:fld>
            <a:endParaRPr lang="en-GB" altLang="en-US"/>
          </a:p>
        </p:txBody>
      </p:sp>
    </p:spTree>
    <p:extLst>
      <p:ext uri="{BB962C8B-B14F-4D97-AF65-F5344CB8AC3E}">
        <p14:creationId xmlns:p14="http://schemas.microsoft.com/office/powerpoint/2010/main" val="4185090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CNN is a smart solution, but we need to help</a:t>
            </a:r>
            <a:r>
              <a:rPr lang="en-GB" baseline="0" dirty="0" smtClean="0"/>
              <a:t> it by </a:t>
            </a:r>
            <a:r>
              <a:rPr lang="en-GB" baseline="0" dirty="0" err="1" smtClean="0"/>
              <a:t>preprocessing</a:t>
            </a:r>
            <a:r>
              <a:rPr lang="en-GB" baseline="0" dirty="0" smtClean="0"/>
              <a:t> the input and preparing the ground truth. Here are the steps we do. Let’s see each of them in more detail.</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29</a:t>
            </a:fld>
            <a:endParaRPr lang="en-GB" altLang="en-US"/>
          </a:p>
        </p:txBody>
      </p:sp>
    </p:spTree>
    <p:extLst>
      <p:ext uri="{BB962C8B-B14F-4D97-AF65-F5344CB8AC3E}">
        <p14:creationId xmlns:p14="http://schemas.microsoft.com/office/powerpoint/2010/main" val="3246944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3D46851C-76E0-475B-A7AF-A623DC847A73}" type="slidenum">
              <a:rPr lang="en-GB" altLang="en-US" sz="1200" smtClean="0"/>
              <a:pPr/>
              <a:t>30</a:t>
            </a:fld>
            <a:endParaRPr lang="en-GB" altLang="en-US" sz="1200" smtClean="0"/>
          </a:p>
        </p:txBody>
      </p:sp>
      <p:sp>
        <p:nvSpPr>
          <p:cNvPr id="2" name="Footer Placeholder 1"/>
          <p:cNvSpPr>
            <a:spLocks noGrp="1"/>
          </p:cNvSpPr>
          <p:nvPr>
            <p:ph type="ftr" sz="quarter" idx="10"/>
          </p:nvPr>
        </p:nvSpPr>
        <p:spPr/>
        <p:txBody>
          <a:bodyPr/>
          <a:lstStyle/>
          <a:p>
            <a:pPr>
              <a:defRPr/>
            </a:pPr>
            <a:r>
              <a:rPr lang="en-GB" altLang="en-US" smtClean="0"/>
              <a:t>© The University of Edinburgh</a:t>
            </a:r>
            <a:endParaRPr lang="en-GB" altLang="en-US"/>
          </a:p>
        </p:txBody>
      </p:sp>
    </p:spTree>
    <p:extLst>
      <p:ext uri="{BB962C8B-B14F-4D97-AF65-F5344CB8AC3E}">
        <p14:creationId xmlns:p14="http://schemas.microsoft.com/office/powerpoint/2010/main" val="253263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lecture complements the contents of the imaging and Applied</a:t>
            </a:r>
            <a:r>
              <a:rPr lang="en-GB" baseline="0" dirty="0" smtClean="0"/>
              <a:t> Medical Imaging MSc programmes within the Edinburgh Imaging Academy.</a:t>
            </a:r>
          </a:p>
          <a:p>
            <a:r>
              <a:rPr lang="en-GB" baseline="0" dirty="0" smtClean="0"/>
              <a:t>In a single lecture there is no time to go into a great level of detail on each of the topics we want to cover, but this lecture contains links to very good educational materials that hope will be very useful if you want to learn the topics covered.</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3</a:t>
            </a:fld>
            <a:endParaRPr lang="en-GB" altLang="en-US"/>
          </a:p>
        </p:txBody>
      </p:sp>
    </p:spTree>
    <p:extLst>
      <p:ext uri="{BB962C8B-B14F-4D97-AF65-F5344CB8AC3E}">
        <p14:creationId xmlns:p14="http://schemas.microsoft.com/office/powerpoint/2010/main" val="497202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3D46851C-76E0-475B-A7AF-A623DC847A73}" type="slidenum">
              <a:rPr lang="en-GB" altLang="en-US" sz="1200" smtClean="0"/>
              <a:pPr/>
              <a:t>31</a:t>
            </a:fld>
            <a:endParaRPr lang="en-GB" altLang="en-US" sz="1200" smtClean="0"/>
          </a:p>
        </p:txBody>
      </p:sp>
      <p:sp>
        <p:nvSpPr>
          <p:cNvPr id="2" name="Footer Placeholder 1"/>
          <p:cNvSpPr>
            <a:spLocks noGrp="1"/>
          </p:cNvSpPr>
          <p:nvPr>
            <p:ph type="ftr" sz="quarter" idx="10"/>
          </p:nvPr>
        </p:nvSpPr>
        <p:spPr/>
        <p:txBody>
          <a:bodyPr/>
          <a:lstStyle/>
          <a:p>
            <a:pPr>
              <a:defRPr/>
            </a:pPr>
            <a:r>
              <a:rPr lang="en-GB" altLang="en-US" smtClean="0"/>
              <a:t>© The University of Edinburgh</a:t>
            </a:r>
            <a:endParaRPr lang="en-GB" altLang="en-US"/>
          </a:p>
        </p:txBody>
      </p:sp>
    </p:spTree>
    <p:extLst>
      <p:ext uri="{BB962C8B-B14F-4D97-AF65-F5344CB8AC3E}">
        <p14:creationId xmlns:p14="http://schemas.microsoft.com/office/powerpoint/2010/main" val="3491338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MATLAB can import libraries and networks from Python, Python can deploy MATLAB programs and both</a:t>
            </a:r>
            <a:r>
              <a:rPr lang="en-GB" baseline="0" dirty="0" smtClean="0"/>
              <a:t> can share (transfer and store) data</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41</a:t>
            </a:fld>
            <a:endParaRPr lang="en-GB" altLang="en-US"/>
          </a:p>
        </p:txBody>
      </p:sp>
    </p:spTree>
    <p:extLst>
      <p:ext uri="{BB962C8B-B14F-4D97-AF65-F5344CB8AC3E}">
        <p14:creationId xmlns:p14="http://schemas.microsoft.com/office/powerpoint/2010/main" val="2432444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tips in designing a CNN. Start small and gradually increase the model size </a:t>
            </a:r>
            <a:r>
              <a:rPr lang="en-GB" dirty="0" smtClean="0">
                <a:sym typeface="Wingdings" panose="05000000000000000000" pitchFamily="2" charset="2"/>
              </a:rPr>
              <a:t> </a:t>
            </a:r>
            <a:r>
              <a:rPr lang="en-GB" dirty="0" smtClean="0"/>
              <a:t> smaller networks lead to better generalisation but smaller networks are harder to train with local methods such as Gradient Descent: It’s clear that their loss functions have relatively few local minima, but it turns out that many of these minima are easier to converge to, and that they are bad (i.e. with high loss). Conversely, bigger neural networks contain significantly more local minima, but these minima turn out to be much better in terms of their actual loss. </a:t>
            </a:r>
          </a:p>
          <a:p>
            <a:endParaRPr lang="en-GB" dirty="0" smtClean="0"/>
          </a:p>
          <a:p>
            <a:r>
              <a:rPr lang="en-GB" dirty="0" smtClean="0"/>
              <a:t>The example shown claimed</a:t>
            </a:r>
            <a:r>
              <a:rPr lang="en-GB" baseline="0" dirty="0" smtClean="0"/>
              <a:t> to </a:t>
            </a:r>
            <a:r>
              <a:rPr lang="en-GB" dirty="0" smtClean="0"/>
              <a:t>achieve a per-patient sensitivity of 100%, specificity of 93.55%, accuracy of 95.24%, PPV of 84.62%, and NPV of 100%; a per-image sensitivity of 94.34%, specificity of 99.16%, accuracy of 98.85%, PPV of 88.37%, and NPV of 99.61% in retrospective dataset. For 27 prospective patients, the model achieved a comparable performance to that of an expert radiologist with much shorter reading time (41.34s [IQR 39.76-44.48] vs. 115.50s [IQR 85.69-118.17] per patient). </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45</a:t>
            </a:fld>
            <a:endParaRPr lang="en-GB" altLang="en-US"/>
          </a:p>
        </p:txBody>
      </p:sp>
    </p:spTree>
    <p:extLst>
      <p:ext uri="{BB962C8B-B14F-4D97-AF65-F5344CB8AC3E}">
        <p14:creationId xmlns:p14="http://schemas.microsoft.com/office/powerpoint/2010/main" val="1173748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cannot calculate the perfect weights for a neural network; there are too many unknowns. Instead, the problem of learning is cast as a search or optimization problem and an algorithm is used to navigate the space of possible sets of weights the model may use in order to make good or good enough predictions.</a:t>
            </a:r>
          </a:p>
          <a:p>
            <a:r>
              <a:rPr lang="en-GB" dirty="0" smtClean="0"/>
              <a:t>Typically, a neural network model is trained using the stochastic gradient descent optimization algorithm and weights are updated back-propagating</a:t>
            </a:r>
            <a:r>
              <a:rPr lang="en-GB" baseline="0" dirty="0" smtClean="0"/>
              <a:t> the error</a:t>
            </a:r>
            <a:r>
              <a:rPr lang="en-GB" dirty="0" smtClean="0"/>
              <a:t>.</a:t>
            </a:r>
          </a:p>
          <a:p>
            <a:r>
              <a:rPr lang="en-GB" dirty="0" smtClean="0"/>
              <a:t>The “gradient” in gradient descent refers to an error gradient. The model with a given set of weights is used to make predictions and the error for those predictions is calculated.</a:t>
            </a:r>
          </a:p>
          <a:p>
            <a:r>
              <a:rPr lang="en-GB" dirty="0" smtClean="0"/>
              <a:t>The gradient descent algorithm seeks to change the weights so that the next evaluation reduces the error, meaning the optimization algorithm is navigating down the gradient (or slope) of error.</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46</a:t>
            </a:fld>
            <a:endParaRPr lang="en-GB" altLang="en-US"/>
          </a:p>
        </p:txBody>
      </p:sp>
    </p:spTree>
    <p:extLst>
      <p:ext uri="{BB962C8B-B14F-4D97-AF65-F5344CB8AC3E}">
        <p14:creationId xmlns:p14="http://schemas.microsoft.com/office/powerpoint/2010/main" val="799153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49</a:t>
            </a:fld>
            <a:endParaRPr lang="en-GB" altLang="en-US"/>
          </a:p>
        </p:txBody>
      </p:sp>
    </p:spTree>
    <p:extLst>
      <p:ext uri="{BB962C8B-B14F-4D97-AF65-F5344CB8AC3E}">
        <p14:creationId xmlns:p14="http://schemas.microsoft.com/office/powerpoint/2010/main" val="919592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50</a:t>
            </a:fld>
            <a:endParaRPr lang="en-GB" altLang="en-US"/>
          </a:p>
        </p:txBody>
      </p:sp>
    </p:spTree>
    <p:extLst>
      <p:ext uri="{BB962C8B-B14F-4D97-AF65-F5344CB8AC3E}">
        <p14:creationId xmlns:p14="http://schemas.microsoft.com/office/powerpoint/2010/main" val="3004231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51</a:t>
            </a:fld>
            <a:endParaRPr lang="en-GB" altLang="en-US"/>
          </a:p>
        </p:txBody>
      </p:sp>
    </p:spTree>
    <p:extLst>
      <p:ext uri="{BB962C8B-B14F-4D97-AF65-F5344CB8AC3E}">
        <p14:creationId xmlns:p14="http://schemas.microsoft.com/office/powerpoint/2010/main" val="4252076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Convolutional layers in a convolutional neural network summarize the presence of features in an input image.</a:t>
            </a:r>
          </a:p>
          <a:p>
            <a:r>
              <a:rPr lang="en-GB" dirty="0" smtClean="0"/>
              <a:t>A problem with the output feature maps is that they are sensitive to the location of the features in the input. One approach to address this sensitivity is to </a:t>
            </a:r>
            <a:r>
              <a:rPr lang="en-GB" dirty="0" err="1" smtClean="0"/>
              <a:t>downsample</a:t>
            </a:r>
            <a:r>
              <a:rPr lang="en-GB" dirty="0" smtClean="0"/>
              <a:t> the feature maps. This has the effect of making the resulting </a:t>
            </a:r>
            <a:r>
              <a:rPr lang="en-GB" dirty="0" err="1" smtClean="0"/>
              <a:t>downsampled</a:t>
            </a:r>
            <a:r>
              <a:rPr lang="en-GB" dirty="0" smtClean="0"/>
              <a:t> feature maps more robust to changes in the position of the feature in the image, referred to by the technical phrase “local translation invariance.”</a:t>
            </a:r>
          </a:p>
          <a:p>
            <a:r>
              <a:rPr lang="en-GB" dirty="0" err="1" smtClean="0"/>
              <a:t>Downsampling</a:t>
            </a:r>
            <a:r>
              <a:rPr lang="en-GB" dirty="0" smtClean="0"/>
              <a:t> can be achieved with convolutional layers by changing the sliding window or stride. But a more robust approach is to use pooling layers,</a:t>
            </a:r>
            <a:r>
              <a:rPr lang="en-GB" baseline="0" dirty="0" smtClean="0"/>
              <a:t> which normally are added after each convolutional layer.</a:t>
            </a:r>
            <a:endParaRPr lang="en-GB" dirty="0" smtClean="0"/>
          </a:p>
          <a:p>
            <a:r>
              <a:rPr lang="en-GB" dirty="0" smtClean="0"/>
              <a:t>Pooling layers provide an approach to </a:t>
            </a:r>
            <a:r>
              <a:rPr lang="en-GB" dirty="0" err="1" smtClean="0"/>
              <a:t>downsampling</a:t>
            </a:r>
            <a:r>
              <a:rPr lang="en-GB" dirty="0" smtClean="0"/>
              <a:t> feature maps by summarizing the presence of features in patches of the feature map. Two common pooling methods are average pooling and max pooling that summarize the average presence of a feature and the most activated presence of a feature respectively.</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53</a:t>
            </a:fld>
            <a:endParaRPr lang="en-GB" altLang="en-US"/>
          </a:p>
        </p:txBody>
      </p:sp>
    </p:spTree>
    <p:extLst>
      <p:ext uri="{BB962C8B-B14F-4D97-AF65-F5344CB8AC3E}">
        <p14:creationId xmlns:p14="http://schemas.microsoft.com/office/powerpoint/2010/main" val="2518240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GANs are generative models that work on the principle of generating and discriminating the inputs. The two networks: generator and discriminator</a:t>
            </a:r>
            <a:r>
              <a:rPr lang="en-GB" baseline="0" dirty="0" smtClean="0"/>
              <a:t> go toe to toe with each other benefitting the overall model.</a:t>
            </a:r>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55</a:t>
            </a:fld>
            <a:endParaRPr lang="en-GB" altLang="en-US"/>
          </a:p>
        </p:txBody>
      </p:sp>
    </p:spTree>
    <p:extLst>
      <p:ext uri="{BB962C8B-B14F-4D97-AF65-F5344CB8AC3E}">
        <p14:creationId xmlns:p14="http://schemas.microsoft.com/office/powerpoint/2010/main" val="4001960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We have used GANs to predict the evolution of white matter </a:t>
            </a:r>
            <a:r>
              <a:rPr lang="en-GB" dirty="0" err="1" smtClean="0"/>
              <a:t>hyperintensties</a:t>
            </a:r>
            <a:r>
              <a:rPr lang="en-GB" dirty="0" smtClean="0"/>
              <a:t> from one year  to another (i.e. Year 1 to year 2), using the “irregularity map</a:t>
            </a:r>
            <a:r>
              <a:rPr lang="en-GB" baseline="0" dirty="0" smtClean="0"/>
              <a:t>” generated using the FLAIR image, which gives high granularity in representing the abnormalities in tissue. The screen shows the Disease Evolution Predictor (DEP) scheme using GANs. As training progresses, the generator starts to output images that look closer to the images from the training set. This happens because the generator tries to learn the data distribution of the training set images.</a:t>
            </a:r>
            <a:endParaRPr lang="en-GB" dirty="0" smtClean="0"/>
          </a:p>
          <a:p>
            <a:endParaRPr lang="en-GB" dirty="0"/>
          </a:p>
        </p:txBody>
      </p:sp>
      <p:sp>
        <p:nvSpPr>
          <p:cNvPr id="4" name="Slide Number Placeholder 3"/>
          <p:cNvSpPr>
            <a:spLocks noGrp="1"/>
          </p:cNvSpPr>
          <p:nvPr>
            <p:ph type="sldNum" sz="quarter" idx="5"/>
          </p:nvPr>
        </p:nvSpPr>
        <p:spPr/>
        <p:txBody>
          <a:bodyPr/>
          <a:lstStyle/>
          <a:p>
            <a:fld id="{84CC5885-CE65-40E4-ABA0-A4A073FC0023}" type="slidenum">
              <a:rPr lang="en-GB" altLang="en-US" smtClean="0"/>
              <a:pPr/>
              <a:t>56</a:t>
            </a:fld>
            <a:endParaRPr lang="en-GB" altLang="en-US"/>
          </a:p>
        </p:txBody>
      </p:sp>
    </p:spTree>
    <p:extLst>
      <p:ext uri="{BB962C8B-B14F-4D97-AF65-F5344CB8AC3E}">
        <p14:creationId xmlns:p14="http://schemas.microsoft.com/office/powerpoint/2010/main" val="421082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eaLnBrk="1" hangingPunct="1"/>
            <a:r>
              <a:rPr lang="en-GB" altLang="en-US" dirty="0" smtClean="0"/>
              <a:t>The basic computational unit of the brain is a neuron. Approximately 86 billion neurons can be found in the human nervous system and they are connected with approximately 10^14 - 10^15 (one trillion) synapses.</a:t>
            </a:r>
          </a:p>
          <a:p>
            <a:pPr eaLnBrk="1" hangingPunct="1"/>
            <a:r>
              <a:rPr lang="en-GB" altLang="en-US" dirty="0" smtClean="0"/>
              <a:t>The body</a:t>
            </a:r>
            <a:r>
              <a:rPr lang="en-GB" altLang="en-US" baseline="0" dirty="0" smtClean="0"/>
              <a:t> of a neuron, called soma, is where most protein synthesis occur, and receives the “input” signals from the dendrites.</a:t>
            </a:r>
          </a:p>
          <a:p>
            <a:pPr eaLnBrk="1" hangingPunct="1"/>
            <a:r>
              <a:rPr lang="en-GB" altLang="en-US" dirty="0" smtClean="0"/>
              <a:t>The axon carries the information to other neurons or to the body, and is protected by a layer of fat called myelin.</a:t>
            </a:r>
          </a:p>
          <a:p>
            <a:pPr eaLnBrk="1" hangingPunct="1"/>
            <a:endParaRPr lang="en-GB" altLang="en-US" dirty="0" smtClean="0"/>
          </a:p>
        </p:txBody>
      </p:sp>
      <p:sp>
        <p:nvSpPr>
          <p:cNvPr id="17412"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1FA3ABB3-8EBB-44CF-861A-2B206B47AD1A}" type="slidenum">
              <a:rPr lang="en-GB" altLang="en-US" sz="1200"/>
              <a:pPr algn="r"/>
              <a:t>4</a:t>
            </a:fld>
            <a:endParaRPr lang="en-GB" altLang="en-US" sz="1200"/>
          </a:p>
        </p:txBody>
      </p:sp>
    </p:spTree>
    <p:extLst>
      <p:ext uri="{BB962C8B-B14F-4D97-AF65-F5344CB8AC3E}">
        <p14:creationId xmlns:p14="http://schemas.microsoft.com/office/powerpoint/2010/main" val="1842528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C5885-CE65-40E4-ABA0-A4A073FC0023}" type="slidenum">
              <a:rPr lang="en-GB" altLang="en-US" smtClean="0"/>
              <a:pPr/>
              <a:t>57</a:t>
            </a:fld>
            <a:endParaRPr lang="en-GB" altLang="en-US"/>
          </a:p>
        </p:txBody>
      </p:sp>
    </p:spTree>
    <p:extLst>
      <p:ext uri="{BB962C8B-B14F-4D97-AF65-F5344CB8AC3E}">
        <p14:creationId xmlns:p14="http://schemas.microsoft.com/office/powerpoint/2010/main" val="409683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GB" altLang="en-US" dirty="0" smtClean="0"/>
              <a:t>Neurons connect to each other forming neural pathways like the one shown in this schematic representation.</a:t>
            </a:r>
          </a:p>
          <a:p>
            <a:pPr eaLnBrk="1" hangingPunct="1"/>
            <a:r>
              <a:rPr lang="en-GB" altLang="en-US" dirty="0" smtClean="0"/>
              <a:t>In a neural pathway axons project from neurons to make synapses onto neurons in another location, enabling a signal to be sent from one region of the nervous system to another. </a:t>
            </a:r>
          </a:p>
          <a:p>
            <a:pPr eaLnBrk="1" hangingPunct="1"/>
            <a:r>
              <a:rPr lang="en-GB" altLang="en-US" dirty="0" smtClean="0"/>
              <a:t>In these pathways, neurons are connected by a single axon, or by a bundle of axons known as a nerve tract, or fasciculus. </a:t>
            </a:r>
          </a:p>
          <a:p>
            <a:pPr eaLnBrk="1" hangingPunct="1"/>
            <a:r>
              <a:rPr lang="en-GB" altLang="en-US" dirty="0" smtClean="0"/>
              <a:t>Shorter neural pathways are found within grey matter in the brain, whereas longer projections, made up of myelinated axons, constitute white matter. </a:t>
            </a:r>
          </a:p>
          <a:p>
            <a:pPr eaLnBrk="1" hangingPunct="1"/>
            <a:endParaRPr lang="en-US" altLang="en-US" dirty="0"/>
          </a:p>
        </p:txBody>
      </p:sp>
      <p:sp>
        <p:nvSpPr>
          <p:cNvPr id="21508"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EAB2E4B-9B92-43C4-8FAD-7B06A85982D8}" type="slidenum">
              <a:rPr lang="en-GB" altLang="en-US" sz="1200"/>
              <a:pPr algn="r"/>
              <a:t>5</a:t>
            </a:fld>
            <a:endParaRPr lang="en-GB" altLang="en-US" sz="1200"/>
          </a:p>
        </p:txBody>
      </p:sp>
    </p:spTree>
    <p:extLst>
      <p:ext uri="{BB962C8B-B14F-4D97-AF65-F5344CB8AC3E}">
        <p14:creationId xmlns:p14="http://schemas.microsoft.com/office/powerpoint/2010/main" val="57934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eaLnBrk="1" hangingPunct="1"/>
            <a:r>
              <a:rPr lang="en-US" altLang="en-US" dirty="0" smtClean="0"/>
              <a:t>There is more still to be known than what we actually</a:t>
            </a:r>
            <a:r>
              <a:rPr lang="en-US" altLang="en-US" baseline="0" dirty="0" smtClean="0"/>
              <a:t> know about the brain. However, MRI, which basically images the water content in the part of the body that is examined, through a technique called “</a:t>
            </a:r>
            <a:r>
              <a:rPr lang="en-US" altLang="en-US" baseline="0" dirty="0" err="1" smtClean="0"/>
              <a:t>tractography</a:t>
            </a:r>
            <a:r>
              <a:rPr lang="en-US" altLang="en-US" baseline="0" dirty="0" smtClean="0"/>
              <a:t>” has been able to produce images of these brain networks as shown in the screen.</a:t>
            </a:r>
            <a:endParaRPr lang="en-US" altLang="en-US" dirty="0" smtClean="0"/>
          </a:p>
          <a:p>
            <a:pPr eaLnBrk="1" hangingPunct="1"/>
            <a:r>
              <a:rPr lang="en-US" altLang="en-US" dirty="0" smtClean="0"/>
              <a:t>Networks with neurons connecting the posterior and anterior parts of the brain are visualized in green.</a:t>
            </a:r>
            <a:r>
              <a:rPr lang="en-US" altLang="en-US" baseline="0" dirty="0" smtClean="0"/>
              <a:t> Those connecting left and right sides of the brain in red, and those running from top to bottom are blue. Here we show the functionality in which some of these tract bundles or fasciculi intervene.</a:t>
            </a:r>
            <a:endParaRPr lang="en-US" altLang="en-US" dirty="0" smtClean="0"/>
          </a:p>
          <a:p>
            <a:pPr eaLnBrk="1" hangingPunct="1"/>
            <a:r>
              <a:rPr lang="en-US" altLang="en-US" dirty="0" smtClean="0"/>
              <a:t>The inferior longitudinal fasciculus</a:t>
            </a:r>
            <a:r>
              <a:rPr lang="en-GB" altLang="en-US" dirty="0" smtClean="0"/>
              <a:t> for example supports brain functions concerning the visual modality, including object, face and place processing, reading, lexical and semantic processing, emotion processing, and visual memory. Based on these findings it can be described as a multi-functional white matter pathway involved in visually guided </a:t>
            </a:r>
            <a:r>
              <a:rPr lang="en-GB" altLang="en-US" dirty="0" err="1" smtClean="0"/>
              <a:t>behavior</a:t>
            </a:r>
            <a:r>
              <a:rPr lang="en-GB" altLang="en-US" dirty="0" smtClean="0"/>
              <a:t>. </a:t>
            </a:r>
            <a:endParaRPr lang="en-US" altLang="en-US" dirty="0"/>
          </a:p>
        </p:txBody>
      </p:sp>
      <p:sp>
        <p:nvSpPr>
          <p:cNvPr id="17412"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1FA3ABB3-8EBB-44CF-861A-2B206B47AD1A}" type="slidenum">
              <a:rPr lang="en-GB" altLang="en-US" sz="1200"/>
              <a:pPr algn="r"/>
              <a:t>6</a:t>
            </a:fld>
            <a:endParaRPr lang="en-GB" altLang="en-US" sz="1200"/>
          </a:p>
        </p:txBody>
      </p:sp>
    </p:spTree>
    <p:extLst>
      <p:ext uri="{BB962C8B-B14F-4D97-AF65-F5344CB8AC3E}">
        <p14:creationId xmlns:p14="http://schemas.microsoft.com/office/powerpoint/2010/main" val="32863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eaLnBrk="1" hangingPunct="1"/>
            <a:r>
              <a:rPr lang="en-GB" altLang="en-US" dirty="0" smtClean="0"/>
              <a:t>While the cerebellar tracts</a:t>
            </a:r>
            <a:r>
              <a:rPr lang="en-GB" altLang="en-US" baseline="0" dirty="0" smtClean="0"/>
              <a:t> are involved in involuntary movements, the corpus callosum contains the tracts that connect both cerebral hemispheres.</a:t>
            </a:r>
            <a:endParaRPr lang="en-GB" altLang="en-US" dirty="0" smtClean="0"/>
          </a:p>
          <a:p>
            <a:pPr eaLnBrk="1" hangingPunct="1"/>
            <a:r>
              <a:rPr lang="en-GB" altLang="en-US" dirty="0" smtClean="0"/>
              <a:t>The corticospinal tract is a white matter motor pathway starting at the cerebral cortex that terminates on lower motor neurons and interneurons in the spinal cord, controlling movements of the limbs and trunk</a:t>
            </a:r>
            <a:endParaRPr lang="en-US" altLang="en-US" dirty="0"/>
          </a:p>
        </p:txBody>
      </p:sp>
      <p:sp>
        <p:nvSpPr>
          <p:cNvPr id="17412"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1FA3ABB3-8EBB-44CF-861A-2B206B47AD1A}" type="slidenum">
              <a:rPr lang="en-GB" altLang="en-US" sz="1200"/>
              <a:pPr algn="r"/>
              <a:t>7</a:t>
            </a:fld>
            <a:endParaRPr lang="en-GB" altLang="en-US" sz="1200"/>
          </a:p>
        </p:txBody>
      </p:sp>
    </p:spTree>
    <p:extLst>
      <p:ext uri="{BB962C8B-B14F-4D97-AF65-F5344CB8AC3E}">
        <p14:creationId xmlns:p14="http://schemas.microsoft.com/office/powerpoint/2010/main" val="30681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eaLnBrk="1" hangingPunct="1"/>
            <a:r>
              <a:rPr lang="en-US" altLang="en-US" dirty="0" smtClean="0"/>
              <a:t>From all educational videos about brain networks and functions </a:t>
            </a:r>
            <a:r>
              <a:rPr lang="en-US" altLang="en-US" dirty="0" smtClean="0"/>
              <a:t>we</a:t>
            </a:r>
            <a:r>
              <a:rPr lang="en-US" altLang="en-US" baseline="0" dirty="0" smtClean="0"/>
              <a:t> </a:t>
            </a:r>
            <a:r>
              <a:rPr lang="en-US" altLang="en-US" baseline="0" dirty="0" smtClean="0"/>
              <a:t>have selected 3 with different duration that hope you find them useful and informative.</a:t>
            </a:r>
            <a:endParaRPr lang="en-US" altLang="en-US" dirty="0"/>
          </a:p>
        </p:txBody>
      </p:sp>
      <p:sp>
        <p:nvSpPr>
          <p:cNvPr id="17412"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1FA3ABB3-8EBB-44CF-861A-2B206B47AD1A}" type="slidenum">
              <a:rPr lang="en-GB" altLang="en-US" sz="1200"/>
              <a:pPr algn="r"/>
              <a:t>8</a:t>
            </a:fld>
            <a:endParaRPr lang="en-GB" altLang="en-US" sz="1200"/>
          </a:p>
        </p:txBody>
      </p:sp>
    </p:spTree>
    <p:extLst>
      <p:ext uri="{BB962C8B-B14F-4D97-AF65-F5344CB8AC3E}">
        <p14:creationId xmlns:p14="http://schemas.microsoft.com/office/powerpoint/2010/main" val="131602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eaLnBrk="1" hangingPunct="1"/>
            <a:r>
              <a:rPr lang="en-US" altLang="en-US" dirty="0" smtClean="0"/>
              <a:t>The figure shows a 3D representation of a brain lesion affecting the arcuate fasciculus, a white matter tract shown previously.</a:t>
            </a:r>
            <a:r>
              <a:rPr lang="en-US" altLang="en-US" baseline="0" dirty="0" smtClean="0"/>
              <a:t> When this occurs, damage may either </a:t>
            </a:r>
            <a:r>
              <a:rPr lang="en-GB" altLang="en-US" baseline="0" dirty="0" smtClean="0"/>
              <a:t>propagate along the tracts or accumulate prompting re-routing of the signal transmission reflecting in different patterns of cortical activation.</a:t>
            </a:r>
            <a:endParaRPr lang="en-US" altLang="en-US" dirty="0"/>
          </a:p>
        </p:txBody>
      </p:sp>
      <p:sp>
        <p:nvSpPr>
          <p:cNvPr id="17412" name="Slide Number Placeholder 3"/>
          <p:cNvSpPr>
            <a:spLocks noGrp="1"/>
          </p:cNvSpPr>
          <p:nvPr>
            <p:ph type="sldNum" sz="quarter" idx="5"/>
          </p:nvPr>
        </p:nvSpPr>
        <p:spPr>
          <a:noFill/>
        </p:spPr>
        <p:txBody>
          <a:bodyPr/>
          <a:lstStyle>
            <a:lvl1pPr algn="ctr">
              <a:defRPr sz="2400">
                <a:solidFill>
                  <a:schemeClr val="tx1"/>
                </a:solidFill>
                <a:latin typeface="Arial" panose="020B0604020202020204" pitchFamily="34" charset="0"/>
                <a:cs typeface="Arial" panose="020B0604020202020204" pitchFamily="34" charset="0"/>
              </a:defRPr>
            </a:lvl1pPr>
            <a:lvl2pPr marL="742950" indent="-285750" algn="ctr">
              <a:defRPr sz="2400">
                <a:solidFill>
                  <a:schemeClr val="tx1"/>
                </a:solidFill>
                <a:latin typeface="Arial" panose="020B0604020202020204" pitchFamily="34" charset="0"/>
                <a:cs typeface="Arial" panose="020B0604020202020204" pitchFamily="34" charset="0"/>
              </a:defRPr>
            </a:lvl2pPr>
            <a:lvl3pPr marL="1143000" indent="-228600" algn="ctr">
              <a:defRPr sz="2400">
                <a:solidFill>
                  <a:schemeClr val="tx1"/>
                </a:solidFill>
                <a:latin typeface="Arial" panose="020B0604020202020204" pitchFamily="34" charset="0"/>
                <a:cs typeface="Arial" panose="020B0604020202020204" pitchFamily="34" charset="0"/>
              </a:defRPr>
            </a:lvl3pPr>
            <a:lvl4pPr marL="1600200" indent="-228600" algn="ctr">
              <a:defRPr sz="2400">
                <a:solidFill>
                  <a:schemeClr val="tx1"/>
                </a:solidFill>
                <a:latin typeface="Arial" panose="020B0604020202020204" pitchFamily="34" charset="0"/>
                <a:cs typeface="Arial" panose="020B0604020202020204" pitchFamily="34" charset="0"/>
              </a:defRPr>
            </a:lvl4pPr>
            <a:lvl5pPr marL="2057400" indent="-228600" algn="ctr">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1FA3ABB3-8EBB-44CF-861A-2B206B47AD1A}" type="slidenum">
              <a:rPr lang="en-GB" altLang="en-US" sz="1200"/>
              <a:pPr algn="r"/>
              <a:t>9</a:t>
            </a:fld>
            <a:endParaRPr lang="en-GB" altLang="en-US" sz="1200"/>
          </a:p>
        </p:txBody>
      </p:sp>
    </p:spTree>
    <p:extLst>
      <p:ext uri="{BB962C8B-B14F-4D97-AF65-F5344CB8AC3E}">
        <p14:creationId xmlns:p14="http://schemas.microsoft.com/office/powerpoint/2010/main" val="950013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48834" name="Picture 2" descr="UoE logo white">
            <a:extLst>
              <a:ext uri="{FF2B5EF4-FFF2-40B4-BE49-F238E27FC236}">
                <a16:creationId xmlns:a16="http://schemas.microsoft.com/office/drawing/2014/main" id="{5AE671A8-16FB-4154-9A14-804C8ED472B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69875" y="269875"/>
            <a:ext cx="1320800" cy="1322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A38E-E741-446B-A134-02A2AD04E8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685D48-2EC7-4D09-9C33-496C727104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326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018662-1CB6-4664-99C8-BB7CB1D5CD2E}"/>
              </a:ext>
            </a:extLst>
          </p:cNvPr>
          <p:cNvSpPr>
            <a:spLocks noGrp="1"/>
          </p:cNvSpPr>
          <p:nvPr>
            <p:ph type="title" orient="vert"/>
          </p:nvPr>
        </p:nvSpPr>
        <p:spPr>
          <a:xfrm>
            <a:off x="6637338" y="188913"/>
            <a:ext cx="2182812" cy="619283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1287A9-2A03-461E-9D68-84DD0F28EB35}"/>
              </a:ext>
            </a:extLst>
          </p:cNvPr>
          <p:cNvSpPr>
            <a:spLocks noGrp="1"/>
          </p:cNvSpPr>
          <p:nvPr>
            <p:ph type="body" orient="vert" idx="1"/>
          </p:nvPr>
        </p:nvSpPr>
        <p:spPr>
          <a:xfrm>
            <a:off x="87313" y="188913"/>
            <a:ext cx="6397625" cy="6192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376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5029F-A697-4FF2-BB02-0E29382EB4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78E4AC-5EA2-48F8-9707-498CA6C3C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074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9021-18F6-438A-892E-CDCA24B3A4E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8CAFD9-33C3-481B-AFBB-7BF09A6E9D4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4652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684D-DC9D-4B50-B554-67C0136F37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A1944E-1D30-4448-86D3-C2DC815B4E93}"/>
              </a:ext>
            </a:extLst>
          </p:cNvPr>
          <p:cNvSpPr>
            <a:spLocks noGrp="1"/>
          </p:cNvSpPr>
          <p:nvPr>
            <p:ph sz="half" idx="1"/>
          </p:nvPr>
        </p:nvSpPr>
        <p:spPr>
          <a:xfrm>
            <a:off x="179388" y="1341438"/>
            <a:ext cx="42433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F0B02E-E4A2-4004-A67B-E9F3691F2975}"/>
              </a:ext>
            </a:extLst>
          </p:cNvPr>
          <p:cNvSpPr>
            <a:spLocks noGrp="1"/>
          </p:cNvSpPr>
          <p:nvPr>
            <p:ph sz="half" idx="2"/>
          </p:nvPr>
        </p:nvSpPr>
        <p:spPr>
          <a:xfrm>
            <a:off x="4575175" y="1341438"/>
            <a:ext cx="4244975"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854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051A-49A8-45B0-86D7-EE09CC2F6163}"/>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3F6E41-7F17-48F8-86D8-F686227DC9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077D6-D8E0-4762-B538-92BC73D904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1C7852-A908-465B-ADFC-A5A6F67288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C1EA9D-AB4F-4C84-B186-C13B4A44D4A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027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F106-C79B-491B-A1A6-1B27B2A71BB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7123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93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D64E-AAFF-4000-BABC-E9B39E9AD9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B88F07-223B-4575-BDF6-583BD759E1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38C886-CCB8-4392-9E04-3650A44726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2673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4961-6559-4853-A82A-C6D9D78CA69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213006-3274-496F-8F07-315D20E3033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438A5A-CAA3-4877-8287-AC09A18977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42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0C0F31B4-B9F9-4BE5-AB24-6ED8936F71F7}"/>
              </a:ext>
            </a:extLst>
          </p:cNvPr>
          <p:cNvSpPr>
            <a:spLocks noGrp="1" noChangeArrowheads="1"/>
          </p:cNvSpPr>
          <p:nvPr>
            <p:ph type="body" idx="1"/>
          </p:nvPr>
        </p:nvSpPr>
        <p:spPr bwMode="auto">
          <a:xfrm>
            <a:off x="179388" y="1341438"/>
            <a:ext cx="8640762"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Level 1</a:t>
            </a:r>
          </a:p>
          <a:p>
            <a:pPr lvl="1"/>
            <a:r>
              <a:rPr lang="en-GB" altLang="en-US"/>
              <a:t>Level 2</a:t>
            </a:r>
          </a:p>
          <a:p>
            <a:pPr lvl="2"/>
            <a:r>
              <a:rPr lang="en-GB" altLang="en-US"/>
              <a:t>Level 3</a:t>
            </a:r>
          </a:p>
        </p:txBody>
      </p:sp>
      <p:sp>
        <p:nvSpPr>
          <p:cNvPr id="247811" name="Rectangle 3">
            <a:extLst>
              <a:ext uri="{FF2B5EF4-FFF2-40B4-BE49-F238E27FC236}">
                <a16:creationId xmlns:a16="http://schemas.microsoft.com/office/drawing/2014/main" id="{9911F957-A7FE-4184-BF9F-4399A2B7BDA5}"/>
              </a:ext>
            </a:extLst>
          </p:cNvPr>
          <p:cNvSpPr>
            <a:spLocks noGrp="1" noChangeArrowheads="1"/>
          </p:cNvSpPr>
          <p:nvPr>
            <p:ph type="title"/>
          </p:nvPr>
        </p:nvSpPr>
        <p:spPr bwMode="auto">
          <a:xfrm>
            <a:off x="87313" y="188913"/>
            <a:ext cx="873283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2400" kern="1200">
          <a:solidFill>
            <a:schemeClr val="bg1"/>
          </a:solidFill>
          <a:latin typeface="+mn-lt"/>
          <a:ea typeface="+mn-ea"/>
          <a:cs typeface="+mn-cs"/>
        </a:defRPr>
      </a:lvl1pPr>
      <a:lvl2pPr marL="742950" indent="-285750" algn="l" rtl="0" fontAlgn="base">
        <a:spcBef>
          <a:spcPct val="20000"/>
        </a:spcBef>
        <a:spcAft>
          <a:spcPct val="0"/>
        </a:spcAft>
        <a:buSzPct val="75000"/>
        <a:buChar char="o"/>
        <a:defRPr sz="22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fontAlgn="base">
        <a:spcBef>
          <a:spcPct val="20000"/>
        </a:spcBef>
        <a:spcAft>
          <a:spcPct val="0"/>
        </a:spcAft>
        <a:buChar char="–"/>
        <a:defRPr sz="2400" kern="1200">
          <a:solidFill>
            <a:schemeClr val="bg1"/>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Valdes-Hernan@ed.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oursera.org/learn/machine-learnin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coursera.org/learn/uol-machine-learning-for-a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ursera.org/learn/neural-networks-deep-learn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k.mathworks.com/help/deeplearning/ug/radial-basis-neural-networks.html#bss38h1-8" TargetMode="External"/><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k.mathworks.com/help/deeplearning/ref/classifyandupdatestate.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towardsdatascience.com/recurrent-neural-networks-d4642c9bc7ce"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aircAruvnK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rasbt.github.io/mlxtend/user_guide/general_concepts/activation-functions_files/activation-functions.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youtube.com/watch?v=FmpDIaiMIeA" TargetMode="External"/><Relationship Id="rId4" Type="http://schemas.openxmlformats.org/officeDocument/2006/relationships/hyperlink" Target="https://www.youtube.com/watch?v=ILsA4nyG7I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mc/articles/PMC438701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ed.ac.uk/clinical-sciences/edinburgh-imaging/education-teaching/degree-programmes/applied-medical-image-analysis-cert" TargetMode="External"/><Relationship Id="rId4" Type="http://schemas.openxmlformats.org/officeDocument/2006/relationships/hyperlink" Target="https://www.ed.ac.uk/clinical-sciences/edinburgh-imaging/education-teaching/degree-programmes/imaging-msc-dip-cer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fsl.fmrib.ox.ac.uk/fsl/fslwiki/FLIR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hyperlink" Target="https://fsl.fmrib.ox.ac.uk/fsl/fslwiki/" TargetMode="External"/><Relationship Id="rId2" Type="http://schemas.openxmlformats.org/officeDocument/2006/relationships/hyperlink" Target="https://uk.mathworks.com/matlabcentral/fileexchange/8797-tools-for-nifti-and-analyze-image"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s://sourceforge.net/projects/bric1936/files/MATLAB_R2015a_to_R2017b/BRIClib/"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fsl.fmrib.ox.ac.uk/fsl/fslwiki/" TargetMode="External"/><Relationship Id="rId2" Type="http://schemas.openxmlformats.org/officeDocument/2006/relationships/hyperlink" Target="https://uk.mathworks.com/matlabcentral/fileexchange/8797-tools-for-nifti-and-analyze-image" TargetMode="Externa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sourceforge.net/projects/bric1936/files/MATLAB_R2015a_to_R2017b/BRIClib/" TargetMode="Externa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hyperlink" Target="https://fsl.fmrib.ox.ac.uk/fsl/fslwiki/" TargetMode="External"/><Relationship Id="rId2" Type="http://schemas.openxmlformats.org/officeDocument/2006/relationships/hyperlink" Target="https://uk.mathworks.com/matlabcentral/fileexchange/8797-tools-for-nifti-and-analyze-image"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s://sourceforge.net/projects/bric1936/files/MATLAB_R2015a_to_R2017b/BRIClib/"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fsl.fmrib.ox.ac.uk/fsl/fslwiki/" TargetMode="External"/><Relationship Id="rId2" Type="http://schemas.openxmlformats.org/officeDocument/2006/relationships/hyperlink" Target="https://uk.mathworks.com/matlabcentral/fileexchange/8797-tools-for-nifti-and-analyze-image"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s://sourceforge.net/projects/bric1936/files/MATLAB_R2015a_to_R2017b/BRIClib/"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ourceforge.net/projects/bric1936/files/MATLAB_R2015a_to_R2017b/BRIClib/"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s231n.github.io/neural-networks-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sciencedirect.com/science/article/pii/S1361841516301839" TargetMode="External"/><Relationship Id="rId3" Type="http://schemas.openxmlformats.org/officeDocument/2006/relationships/hyperlink" Target="http://deeplearning.net/tutorial/unet.html" TargetMode="External"/><Relationship Id="rId7" Type="http://schemas.openxmlformats.org/officeDocument/2006/relationships/hyperlink" Target="https://github.com/deepmedic/deepmedic" TargetMode="External"/><Relationship Id="rId12"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sciencedirect.com/science/article/pii/S2213158217303273" TargetMode="External"/><Relationship Id="rId11" Type="http://schemas.openxmlformats.org/officeDocument/2006/relationships/image" Target="../media/image21.jpg"/><Relationship Id="rId5" Type="http://schemas.openxmlformats.org/officeDocument/2006/relationships/hyperlink" Target="https://link.springer.com/chapter/10.1007%2F978-3-030-32248-9_35" TargetMode="External"/><Relationship Id="rId10" Type="http://schemas.openxmlformats.org/officeDocument/2006/relationships/hyperlink" Target="https://blogs.mathworks.com/deep-learning/2019/07/24/deep-learning-for-medical-imaging/" TargetMode="External"/><Relationship Id="rId4" Type="http://schemas.openxmlformats.org/officeDocument/2006/relationships/hyperlink" Target="https://arxiv.org/pdf/1505.04597.pdf" TargetMode="External"/><Relationship Id="rId9" Type="http://schemas.openxmlformats.org/officeDocument/2006/relationships/hyperlink" Target="https://uk.mathworks.com/help/deeplearning/ref/alexnet.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uk.mathworks.com/help/matlab/calling-python-functions.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hyperlink" Target="https://onnx.ai/supported-tools.html#buildModel" TargetMode="External"/><Relationship Id="rId4" Type="http://schemas.openxmlformats.org/officeDocument/2006/relationships/hyperlink" Target="https://github.com/onnx/tutorials#converting-to-onnx-format"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uk.mathworks.com/help/deeplearning/ref/resnet50.html" TargetMode="External"/><Relationship Id="rId13" Type="http://schemas.openxmlformats.org/officeDocument/2006/relationships/hyperlink" Target="https://uk.mathworks.com/help/deeplearning/ref/nasnetmobile.html" TargetMode="External"/><Relationship Id="rId18" Type="http://schemas.openxmlformats.org/officeDocument/2006/relationships/hyperlink" Target="https://uk.mathworks.com/help/deeplearning/ref/vgg16.html" TargetMode="External"/><Relationship Id="rId3" Type="http://schemas.openxmlformats.org/officeDocument/2006/relationships/hyperlink" Target="https://uk.mathworks.com/help/deeplearning/ref/googlenet.html" TargetMode="External"/><Relationship Id="rId7" Type="http://schemas.openxmlformats.org/officeDocument/2006/relationships/hyperlink" Target="https://uk.mathworks.com/help/deeplearning/ref/resnet18.html" TargetMode="External"/><Relationship Id="rId12" Type="http://schemas.openxmlformats.org/officeDocument/2006/relationships/hyperlink" Target="https://uk.mathworks.com/help/deeplearning/ref/shufflenet.html" TargetMode="External"/><Relationship Id="rId17" Type="http://schemas.openxmlformats.org/officeDocument/2006/relationships/hyperlink" Target="https://uk.mathworks.com/help/deeplearning/ref/alexnet.html" TargetMode="External"/><Relationship Id="rId2" Type="http://schemas.openxmlformats.org/officeDocument/2006/relationships/hyperlink" Target="https://uk.mathworks.com/help/deeplearning/ref/squeezenet.html" TargetMode="External"/><Relationship Id="rId16" Type="http://schemas.openxmlformats.org/officeDocument/2006/relationships/hyperlink" Target="https://uk.mathworks.com/help/deeplearning/ref/darknet53.html" TargetMode="External"/><Relationship Id="rId20" Type="http://schemas.openxmlformats.org/officeDocument/2006/relationships/hyperlink" Target="https://uk.mathworks.com/help/deeplearning/ug/pretrained-convolutional-neural-networks.html" TargetMode="External"/><Relationship Id="rId1" Type="http://schemas.openxmlformats.org/officeDocument/2006/relationships/slideLayout" Target="../slideLayouts/slideLayout2.xml"/><Relationship Id="rId6" Type="http://schemas.openxmlformats.org/officeDocument/2006/relationships/hyperlink" Target="https://uk.mathworks.com/help/deeplearning/ref/mobilenetv2.html" TargetMode="External"/><Relationship Id="rId11" Type="http://schemas.openxmlformats.org/officeDocument/2006/relationships/hyperlink" Target="https://uk.mathworks.com/help/deeplearning/ref/inceptionresnetv2.html" TargetMode="External"/><Relationship Id="rId5" Type="http://schemas.openxmlformats.org/officeDocument/2006/relationships/hyperlink" Target="https://uk.mathworks.com/help/deeplearning/ref/densenet201.html" TargetMode="External"/><Relationship Id="rId15" Type="http://schemas.openxmlformats.org/officeDocument/2006/relationships/hyperlink" Target="https://uk.mathworks.com/help/deeplearning/ref/darknet19.html" TargetMode="External"/><Relationship Id="rId10" Type="http://schemas.openxmlformats.org/officeDocument/2006/relationships/hyperlink" Target="https://uk.mathworks.com/help/deeplearning/ref/xception.html" TargetMode="External"/><Relationship Id="rId19" Type="http://schemas.openxmlformats.org/officeDocument/2006/relationships/hyperlink" Target="https://uk.mathworks.com/help/deeplearning/ref/vgg19.html" TargetMode="External"/><Relationship Id="rId4" Type="http://schemas.openxmlformats.org/officeDocument/2006/relationships/hyperlink" Target="https://uk.mathworks.com/help/deeplearning/ref/inceptionv3.html" TargetMode="External"/><Relationship Id="rId9" Type="http://schemas.openxmlformats.org/officeDocument/2006/relationships/hyperlink" Target="https://uk.mathworks.com/help/deeplearning/ref/resnet101.html" TargetMode="External"/><Relationship Id="rId14" Type="http://schemas.openxmlformats.org/officeDocument/2006/relationships/hyperlink" Target="https://uk.mathworks.com/help/deeplearning/ref/nasnetlarge.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MrGiovanni/UNetPlusPlu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hyperlink" Target="https://www.medrxiv.org/content/10.1101/2020.02.25.20021568v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IHZwWFHWa-w"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youtube.com/watch?v=Ilg3gGewQ5U" TargetMode="Externa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8" Type="http://schemas.openxmlformats.org/officeDocument/2006/relationships/hyperlink" Target="https://www.nature.com/articles/s41592-020-01008-z" TargetMode="External"/><Relationship Id="rId3" Type="http://schemas.openxmlformats.org/officeDocument/2006/relationships/hyperlink" Target="https://uk.mathworks.com/help/deeplearning/ug/list-of-deep-learning-layers.html" TargetMode="External"/><Relationship Id="rId7" Type="http://schemas.openxmlformats.org/officeDocument/2006/relationships/hyperlink" Target="https://arxiv.org/abs/1809.1048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uk.mathworks.com/help/deeplearning/ref/checklayer.html" TargetMode="External"/><Relationship Id="rId10" Type="http://schemas.openxmlformats.org/officeDocument/2006/relationships/image" Target="../media/image27.jpg"/><Relationship Id="rId4" Type="http://schemas.openxmlformats.org/officeDocument/2006/relationships/hyperlink" Target="https://uk.mathworks.com/help/deeplearning/ug/define-custom-deep-learning-layers.html" TargetMode="External"/><Relationship Id="rId9" Type="http://schemas.openxmlformats.org/officeDocument/2006/relationships/hyperlink" Target="https://github.com/MIC-DKFZ/nnu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machinelearningmastery.com/pooling-layers-for-convolutional-neural-network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d18rbf1v22mj88.cloudfront.net/wp-content/uploads/sites/3/2018/03/29200233/GAN_en.p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5.png"/><Relationship Id="rId3" Type="http://schemas.openxmlformats.org/officeDocument/2006/relationships/image" Target="../media/image1270.png"/><Relationship Id="rId7" Type="http://schemas.openxmlformats.org/officeDocument/2006/relationships/image" Target="../media/image1310.png"/><Relationship Id="rId12" Type="http://schemas.openxmlformats.org/officeDocument/2006/relationships/image" Target="../media/image134.png"/><Relationship Id="rId17" Type="http://schemas.openxmlformats.org/officeDocument/2006/relationships/hyperlink" Target="https://link.springer.com/chapter/10.1007/978-3-030-32248-9_17" TargetMode="External"/><Relationship Id="rId2" Type="http://schemas.openxmlformats.org/officeDocument/2006/relationships/notesSlide" Target="../notesSlides/notesSlide39.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300.png"/><Relationship Id="rId11" Type="http://schemas.openxmlformats.org/officeDocument/2006/relationships/image" Target="../media/image133.png"/><Relationship Id="rId5" Type="http://schemas.openxmlformats.org/officeDocument/2006/relationships/image" Target="../media/image1290.png"/><Relationship Id="rId15" Type="http://schemas.openxmlformats.org/officeDocument/2006/relationships/image" Target="../media/image33.png"/><Relationship Id="rId10" Type="http://schemas.openxmlformats.org/officeDocument/2006/relationships/image" Target="../media/image460.png"/><Relationship Id="rId4" Type="http://schemas.openxmlformats.org/officeDocument/2006/relationships/image" Target="../media/image1280.png"/><Relationship Id="rId9" Type="http://schemas.openxmlformats.org/officeDocument/2006/relationships/image" Target="../media/image450.png"/><Relationship Id="rId14" Type="http://schemas.openxmlformats.org/officeDocument/2006/relationships/image" Target="../media/image32.png"/></Relationships>
</file>

<file path=ppt/slides/_rels/slide57.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5.png"/><Relationship Id="rId3" Type="http://schemas.openxmlformats.org/officeDocument/2006/relationships/image" Target="../media/image147.png"/><Relationship Id="rId7" Type="http://schemas.openxmlformats.org/officeDocument/2006/relationships/image" Target="../media/image151.png"/><Relationship Id="rId12" Type="http://schemas.openxmlformats.org/officeDocument/2006/relationships/image" Target="../media/image15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460.png"/><Relationship Id="rId5" Type="http://schemas.openxmlformats.org/officeDocument/2006/relationships/image" Target="../media/image149.png"/><Relationship Id="rId15" Type="http://schemas.openxmlformats.org/officeDocument/2006/relationships/hyperlink" Target="https://link.springer.com/chapter/10.1007/978-3-030-32248-9_17" TargetMode="External"/><Relationship Id="rId10" Type="http://schemas.openxmlformats.org/officeDocument/2006/relationships/image" Target="../media/image450.png"/><Relationship Id="rId4" Type="http://schemas.openxmlformats.org/officeDocument/2006/relationships/image" Target="../media/image148.png"/><Relationship Id="rId9" Type="http://schemas.openxmlformats.org/officeDocument/2006/relationships/image" Target="../media/image153.png"/><Relationship Id="rId14" Type="http://schemas.openxmlformats.org/officeDocument/2006/relationships/image" Target="../media/image156.png"/></Relationships>
</file>

<file path=ppt/slides/_rels/slide58.xml.rels><?xml version="1.0" encoding="UTF-8" standalone="yes"?>
<Relationships xmlns="http://schemas.openxmlformats.org/package/2006/relationships"><Relationship Id="rId2" Type="http://schemas.openxmlformats.org/officeDocument/2006/relationships/hyperlink" Target="https://en.wikipedia.org/wiki/Bland&#8211;Altman_plo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en.wikipedia.org/wiki/Bland&#8211;Altman_plo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humanconnectomeproject.org/"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s://en.wikipedia.org/wiki/Bland&#8211;Altman_plo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proceedings.mlr.press/v102/" TargetMode="External"/><Relationship Id="rId2" Type="http://schemas.openxmlformats.org/officeDocument/2006/relationships/hyperlink" Target="https://www.sciencedirect.com/journal/medical-image-analysis/special-issue/10Q0L1013B8" TargetMode="External"/><Relationship Id="rId1" Type="http://schemas.openxmlformats.org/officeDocument/2006/relationships/slideLayout" Target="../slideLayouts/slideLayout2.xml"/><Relationship Id="rId5" Type="http://schemas.openxmlformats.org/officeDocument/2006/relationships/hyperlink" Target="https://researchr.org/publication/midl-2021" TargetMode="External"/><Relationship Id="rId4" Type="http://schemas.openxmlformats.org/officeDocument/2006/relationships/hyperlink" Target="https://arxiv.org/html/2007.02319"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link.springer.com/chapter/10.1007/978-3-319-60964-5_42" TargetMode="External"/><Relationship Id="rId3" Type="http://schemas.openxmlformats.org/officeDocument/2006/relationships/hyperlink" Target="https://www.frontiersin.org/articles/10.3389/fnagi.2019.00150/full" TargetMode="External"/><Relationship Id="rId7" Type="http://schemas.openxmlformats.org/officeDocument/2006/relationships/hyperlink" Target="https://link.springer.com/chapter/10.1007/978-3-030-32248-9_17" TargetMode="External"/><Relationship Id="rId2" Type="http://schemas.openxmlformats.org/officeDocument/2006/relationships/hyperlink" Target="https://www.frontiersin.org/articles/10.3389/fninf.2019.00033/full" TargetMode="External"/><Relationship Id="rId1" Type="http://schemas.openxmlformats.org/officeDocument/2006/relationships/slideLayout" Target="../slideLayouts/slideLayout2.xml"/><Relationship Id="rId6" Type="http://schemas.openxmlformats.org/officeDocument/2006/relationships/hyperlink" Target="https://www.biorxiv.org/content/10.1101/738641v2.full" TargetMode="External"/><Relationship Id="rId5" Type="http://schemas.openxmlformats.org/officeDocument/2006/relationships/hyperlink" Target="https://www.mdpi.com/2313-433X/3/4/66" TargetMode="External"/><Relationship Id="rId4" Type="http://schemas.openxmlformats.org/officeDocument/2006/relationships/hyperlink" Target="https://www.ncbi.nlm.nih.gov/pubmed/29523002" TargetMode="External"/><Relationship Id="rId9" Type="http://schemas.openxmlformats.org/officeDocument/2006/relationships/hyperlink" Target="https://www.sciencedirect.com/science/article/pii/S2213158217303273"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jpg"/><Relationship Id="rId2"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humanconnectomeproject.or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zLp-edwiGUU" TargetMode="External"/><Relationship Id="rId3" Type="http://schemas.openxmlformats.org/officeDocument/2006/relationships/image" Target="../media/image7.png"/><Relationship Id="rId7" Type="http://schemas.openxmlformats.org/officeDocument/2006/relationships/hyperlink" Target="https://www.youtube.com/watch?v=BE53EkxKWp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IAeorT_2CWQ" TargetMode="External"/><Relationship Id="rId5" Type="http://schemas.openxmlformats.org/officeDocument/2006/relationships/hyperlink" Target="http://www.humanconnectomeproject.org/"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a:extLst>
              <a:ext uri="{FF2B5EF4-FFF2-40B4-BE49-F238E27FC236}">
                <a16:creationId xmlns:a16="http://schemas.microsoft.com/office/drawing/2014/main" id="{A058A4FF-BE73-49EB-AD5D-C00A3B708640}"/>
              </a:ext>
            </a:extLst>
          </p:cNvPr>
          <p:cNvSpPr txBox="1">
            <a:spLocks noChangeArrowheads="1"/>
          </p:cNvSpPr>
          <p:nvPr/>
        </p:nvSpPr>
        <p:spPr bwMode="auto">
          <a:xfrm>
            <a:off x="1331913" y="1773238"/>
            <a:ext cx="66960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dirty="0" smtClean="0"/>
              <a:t>Deep Learning in Medical Imaging</a:t>
            </a:r>
            <a:endParaRPr lang="en-GB" altLang="en-US" sz="3200" dirty="0"/>
          </a:p>
        </p:txBody>
      </p:sp>
      <p:sp>
        <p:nvSpPr>
          <p:cNvPr id="333827" name="Text Box 3">
            <a:extLst>
              <a:ext uri="{FF2B5EF4-FFF2-40B4-BE49-F238E27FC236}">
                <a16:creationId xmlns:a16="http://schemas.microsoft.com/office/drawing/2014/main" id="{A8883FDC-4EDF-430B-9760-F6966D8E4BA9}"/>
              </a:ext>
            </a:extLst>
          </p:cNvPr>
          <p:cNvSpPr txBox="1">
            <a:spLocks noChangeArrowheads="1"/>
          </p:cNvSpPr>
          <p:nvPr/>
        </p:nvSpPr>
        <p:spPr bwMode="auto">
          <a:xfrm>
            <a:off x="2371703" y="4437063"/>
            <a:ext cx="44434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t>Maria del C. Valdés </a:t>
            </a:r>
            <a:r>
              <a:rPr lang="en-GB" altLang="en-US" dirty="0" smtClean="0"/>
              <a:t>Hernández</a:t>
            </a:r>
          </a:p>
          <a:p>
            <a:r>
              <a:rPr lang="en-GB" altLang="en-US" dirty="0" smtClean="0">
                <a:hlinkClick r:id="rId3"/>
              </a:rPr>
              <a:t>M.Valdes-Hernan@ed.ac.uk</a:t>
            </a:r>
            <a:r>
              <a:rPr lang="en-GB" altLang="en-US" dirty="0" smtClean="0"/>
              <a:t> </a:t>
            </a:r>
          </a:p>
          <a:p>
            <a:endParaRPr lang="en-GB" altLang="en-US" dirty="0"/>
          </a:p>
          <a:p>
            <a:r>
              <a:rPr lang="en-GB" altLang="en-US" dirty="0" smtClean="0"/>
              <a:t>Edinburgh Imaging Academy</a:t>
            </a:r>
          </a:p>
          <a:p>
            <a:r>
              <a:rPr lang="en-GB" altLang="en-US" dirty="0" smtClean="0"/>
              <a:t>University of Edinburgh</a:t>
            </a:r>
            <a:endParaRPr lang="en-GB" altLang="en-US" dirty="0"/>
          </a:p>
        </p:txBody>
      </p:sp>
      <p:sp>
        <p:nvSpPr>
          <p:cNvPr id="2" name="Dodecagon 1"/>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Machine learning</a:t>
            </a:r>
            <a:endParaRPr lang="en-GB" dirty="0"/>
          </a:p>
        </p:txBody>
      </p:sp>
      <p:graphicFrame>
        <p:nvGraphicFramePr>
          <p:cNvPr id="8" name="Diagram 7">
            <a:extLst>
              <a:ext uri="{FF2B5EF4-FFF2-40B4-BE49-F238E27FC236}">
                <a16:creationId xmlns:a16="http://schemas.microsoft.com/office/drawing/2014/main" id="{2B8BFD94-BCB2-4513-A119-FB194E0AEABB}"/>
              </a:ext>
            </a:extLst>
          </p:cNvPr>
          <p:cNvGraphicFramePr/>
          <p:nvPr>
            <p:extLst>
              <p:ext uri="{D42A27DB-BD31-4B8C-83A1-F6EECF244321}">
                <p14:modId xmlns:p14="http://schemas.microsoft.com/office/powerpoint/2010/main" val="1229529306"/>
              </p:ext>
            </p:extLst>
          </p:nvPr>
        </p:nvGraphicFramePr>
        <p:xfrm>
          <a:off x="899433" y="1011406"/>
          <a:ext cx="7488832" cy="291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1265128" y="2880343"/>
            <a:ext cx="3378721" cy="2392089"/>
            <a:chOff x="1265128" y="2880343"/>
            <a:chExt cx="3378721" cy="2392089"/>
          </a:xfrm>
        </p:grpSpPr>
        <p:sp>
          <p:nvSpPr>
            <p:cNvPr id="9" name="Arrow: Curved Down 2">
              <a:extLst>
                <a:ext uri="{FF2B5EF4-FFF2-40B4-BE49-F238E27FC236}">
                  <a16:creationId xmlns:a16="http://schemas.microsoft.com/office/drawing/2014/main" id="{61888B00-BAA8-498E-89DA-A7A561EC37F1}"/>
                </a:ext>
              </a:extLst>
            </p:cNvPr>
            <p:cNvSpPr/>
            <p:nvPr/>
          </p:nvSpPr>
          <p:spPr bwMode="auto">
            <a:xfrm rot="16558380">
              <a:off x="725068" y="3420403"/>
              <a:ext cx="1512168" cy="432048"/>
            </a:xfrm>
            <a:prstGeom prst="curvedDown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FC1D8AB-DBD2-4E89-BF69-DB3F5748F2E3}"/>
                </a:ext>
              </a:extLst>
            </p:cNvPr>
            <p:cNvSpPr txBox="1"/>
            <p:nvPr/>
          </p:nvSpPr>
          <p:spPr>
            <a:xfrm>
              <a:off x="1403489" y="4072103"/>
              <a:ext cx="3240360" cy="1200329"/>
            </a:xfrm>
            <a:prstGeom prst="rect">
              <a:avLst/>
            </a:prstGeom>
            <a:noFill/>
          </p:spPr>
          <p:txBody>
            <a:bodyPr wrap="square" rtlCol="0">
              <a:spAutoFit/>
            </a:bodyPr>
            <a:lstStyle/>
            <a:p>
              <a:r>
                <a:rPr lang="en-GB" dirty="0"/>
                <a:t>Predictive models based on existing input and output data</a:t>
              </a:r>
            </a:p>
          </p:txBody>
        </p:sp>
      </p:grpSp>
      <p:grpSp>
        <p:nvGrpSpPr>
          <p:cNvPr id="4" name="Group 3"/>
          <p:cNvGrpSpPr/>
          <p:nvPr/>
        </p:nvGrpSpPr>
        <p:grpSpPr>
          <a:xfrm>
            <a:off x="4613820" y="2911849"/>
            <a:ext cx="3148061" cy="2185406"/>
            <a:chOff x="4613820" y="2911849"/>
            <a:chExt cx="3148061" cy="2185406"/>
          </a:xfrm>
        </p:grpSpPr>
        <p:sp>
          <p:nvSpPr>
            <p:cNvPr id="12" name="TextBox 11">
              <a:extLst>
                <a:ext uri="{FF2B5EF4-FFF2-40B4-BE49-F238E27FC236}">
                  <a16:creationId xmlns:a16="http://schemas.microsoft.com/office/drawing/2014/main" id="{CE5B45F7-8ADB-4815-BB38-E3003804AB1F}"/>
                </a:ext>
              </a:extLst>
            </p:cNvPr>
            <p:cNvSpPr txBox="1"/>
            <p:nvPr/>
          </p:nvSpPr>
          <p:spPr>
            <a:xfrm>
              <a:off x="4613820" y="4266258"/>
              <a:ext cx="2880320" cy="830997"/>
            </a:xfrm>
            <a:prstGeom prst="rect">
              <a:avLst/>
            </a:prstGeom>
            <a:noFill/>
          </p:spPr>
          <p:txBody>
            <a:bodyPr wrap="square" rtlCol="0">
              <a:spAutoFit/>
            </a:bodyPr>
            <a:lstStyle/>
            <a:p>
              <a:r>
                <a:rPr lang="en-GB" dirty="0"/>
                <a:t>Group and interpret input data</a:t>
              </a:r>
            </a:p>
          </p:txBody>
        </p:sp>
        <p:sp>
          <p:nvSpPr>
            <p:cNvPr id="13" name="Arrow: Curved Up 5">
              <a:extLst>
                <a:ext uri="{FF2B5EF4-FFF2-40B4-BE49-F238E27FC236}">
                  <a16:creationId xmlns:a16="http://schemas.microsoft.com/office/drawing/2014/main" id="{2826CB18-3017-40D7-B8DA-D6DBC936CB91}"/>
                </a:ext>
              </a:extLst>
            </p:cNvPr>
            <p:cNvSpPr/>
            <p:nvPr/>
          </p:nvSpPr>
          <p:spPr bwMode="auto">
            <a:xfrm rot="15638085">
              <a:off x="6819933" y="3445556"/>
              <a:ext cx="1475656" cy="408241"/>
            </a:xfrm>
            <a:prstGeom prst="curvedUp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grpSp>
      <p:sp>
        <p:nvSpPr>
          <p:cNvPr id="14" name="TextBox 13"/>
          <p:cNvSpPr txBox="1"/>
          <p:nvPr/>
        </p:nvSpPr>
        <p:spPr>
          <a:xfrm>
            <a:off x="758820" y="5280291"/>
            <a:ext cx="7710000" cy="461665"/>
          </a:xfrm>
          <a:prstGeom prst="rect">
            <a:avLst/>
          </a:prstGeom>
          <a:noFill/>
        </p:spPr>
        <p:txBody>
          <a:bodyPr wrap="square" rtlCol="0">
            <a:spAutoFit/>
          </a:bodyPr>
          <a:lstStyle/>
          <a:p>
            <a:r>
              <a:rPr lang="en-GB" dirty="0">
                <a:hlinkClick r:id="rId8"/>
              </a:rPr>
              <a:t>https://</a:t>
            </a:r>
            <a:r>
              <a:rPr lang="en-GB" dirty="0" smtClean="0">
                <a:hlinkClick r:id="rId8"/>
              </a:rPr>
              <a:t>www.coursera.org/learn/machine-learning</a:t>
            </a:r>
            <a:r>
              <a:rPr lang="en-GB" dirty="0" smtClean="0"/>
              <a:t> </a:t>
            </a:r>
            <a:endParaRPr lang="en-GB" dirty="0"/>
          </a:p>
        </p:txBody>
      </p:sp>
      <p:sp>
        <p:nvSpPr>
          <p:cNvPr id="15" name="TextBox 14"/>
          <p:cNvSpPr txBox="1"/>
          <p:nvPr/>
        </p:nvSpPr>
        <p:spPr>
          <a:xfrm>
            <a:off x="1043056" y="5872447"/>
            <a:ext cx="7344816" cy="830997"/>
          </a:xfrm>
          <a:prstGeom prst="rect">
            <a:avLst/>
          </a:prstGeom>
          <a:noFill/>
        </p:spPr>
        <p:txBody>
          <a:bodyPr wrap="square" rtlCol="0">
            <a:spAutoFit/>
          </a:bodyPr>
          <a:lstStyle/>
          <a:p>
            <a:r>
              <a:rPr lang="en-GB" dirty="0" smtClean="0">
                <a:hlinkClick r:id="rId9"/>
              </a:rPr>
              <a:t>https</a:t>
            </a:r>
            <a:r>
              <a:rPr lang="en-GB" dirty="0">
                <a:hlinkClick r:id="rId9"/>
              </a:rPr>
              <a:t>://</a:t>
            </a:r>
            <a:r>
              <a:rPr lang="en-GB" dirty="0" smtClean="0">
                <a:hlinkClick r:id="rId9"/>
              </a:rPr>
              <a:t>www.coursera.org/learn/uol-machine-learning-for-all</a:t>
            </a:r>
            <a:r>
              <a:rPr lang="en-GB" dirty="0" smtClean="0"/>
              <a:t> </a:t>
            </a:r>
            <a:endParaRPr lang="en-GB" dirty="0"/>
          </a:p>
        </p:txBody>
      </p:sp>
      <p:sp>
        <p:nvSpPr>
          <p:cNvPr id="16" name="Dodecagon 15"/>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10</a:t>
            </a:r>
          </a:p>
        </p:txBody>
      </p:sp>
    </p:spTree>
    <p:extLst>
      <p:ext uri="{BB962C8B-B14F-4D97-AF65-F5344CB8AC3E}">
        <p14:creationId xmlns:p14="http://schemas.microsoft.com/office/powerpoint/2010/main" val="27320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Artificial neural networks</a:t>
            </a:r>
            <a:endParaRPr lang="en-GB" dirty="0"/>
          </a:p>
        </p:txBody>
      </p:sp>
      <p:grpSp>
        <p:nvGrpSpPr>
          <p:cNvPr id="41" name="Group 40"/>
          <p:cNvGrpSpPr/>
          <p:nvPr/>
        </p:nvGrpSpPr>
        <p:grpSpPr>
          <a:xfrm>
            <a:off x="929301" y="1124744"/>
            <a:ext cx="7048859" cy="3994104"/>
            <a:chOff x="539552" y="1025700"/>
            <a:chExt cx="7048859" cy="399410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72668"/>
              <a:ext cx="2349621" cy="11176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3" y="1025700"/>
              <a:ext cx="2349621" cy="11176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2" y="2439153"/>
              <a:ext cx="2349621" cy="111765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997981"/>
              <a:ext cx="2349621" cy="111765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1" y="3902147"/>
              <a:ext cx="2349621" cy="1117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485" y="1833243"/>
              <a:ext cx="2349621" cy="111765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90" y="3326481"/>
              <a:ext cx="2349621" cy="1117657"/>
            </a:xfrm>
            <a:prstGeom prst="rect">
              <a:avLst/>
            </a:prstGeom>
          </p:spPr>
        </p:pic>
        <p:sp>
          <p:nvSpPr>
            <p:cNvPr id="15" name="Freeform 14"/>
            <p:cNvSpPr/>
            <p:nvPr/>
          </p:nvSpPr>
          <p:spPr bwMode="auto">
            <a:xfrm>
              <a:off x="4997450" y="2667000"/>
              <a:ext cx="273050" cy="171450"/>
            </a:xfrm>
            <a:custGeom>
              <a:avLst/>
              <a:gdLst>
                <a:gd name="connsiteX0" fmla="*/ 0 w 273050"/>
                <a:gd name="connsiteY0" fmla="*/ 171450 h 171450"/>
                <a:gd name="connsiteX1" fmla="*/ 47625 w 273050"/>
                <a:gd name="connsiteY1" fmla="*/ 63500 h 171450"/>
                <a:gd name="connsiteX2" fmla="*/ 273050 w 273050"/>
                <a:gd name="connsiteY2" fmla="*/ 0 h 171450"/>
                <a:gd name="connsiteX3" fmla="*/ 273050 w 273050"/>
                <a:gd name="connsiteY3" fmla="*/ 0 h 171450"/>
              </a:gdLst>
              <a:ahLst/>
              <a:cxnLst>
                <a:cxn ang="0">
                  <a:pos x="connsiteX0" y="connsiteY0"/>
                </a:cxn>
                <a:cxn ang="0">
                  <a:pos x="connsiteX1" y="connsiteY1"/>
                </a:cxn>
                <a:cxn ang="0">
                  <a:pos x="connsiteX2" y="connsiteY2"/>
                </a:cxn>
                <a:cxn ang="0">
                  <a:pos x="connsiteX3" y="connsiteY3"/>
                </a:cxn>
              </a:cxnLst>
              <a:rect l="l" t="t" r="r" b="b"/>
              <a:pathLst>
                <a:path w="273050" h="171450">
                  <a:moveTo>
                    <a:pt x="0" y="171450"/>
                  </a:moveTo>
                  <a:cubicBezTo>
                    <a:pt x="1058" y="131762"/>
                    <a:pt x="2117" y="92075"/>
                    <a:pt x="47625" y="63500"/>
                  </a:cubicBezTo>
                  <a:cubicBezTo>
                    <a:pt x="93133" y="34925"/>
                    <a:pt x="273050" y="0"/>
                    <a:pt x="273050" y="0"/>
                  </a:cubicBezTo>
                  <a:lnTo>
                    <a:pt x="273050" y="0"/>
                  </a:lnTo>
                </a:path>
              </a:pathLst>
            </a:custGeom>
            <a:noFill/>
            <a:ln w="19050" cap="flat" cmpd="sng" algn="ctr">
              <a:solidFill>
                <a:schemeClr val="bg2">
                  <a:lumMod val="50000"/>
                </a:schemeClr>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6" name="Freeform 15"/>
            <p:cNvSpPr/>
            <p:nvPr/>
          </p:nvSpPr>
          <p:spPr bwMode="auto">
            <a:xfrm>
              <a:off x="5127625" y="2765166"/>
              <a:ext cx="171450" cy="95509"/>
            </a:xfrm>
            <a:custGeom>
              <a:avLst/>
              <a:gdLst>
                <a:gd name="connsiteX0" fmla="*/ 0 w 171450"/>
                <a:gd name="connsiteY0" fmla="*/ 95509 h 95509"/>
                <a:gd name="connsiteX1" fmla="*/ 73025 w 171450"/>
                <a:gd name="connsiteY1" fmla="*/ 12959 h 95509"/>
                <a:gd name="connsiteX2" fmla="*/ 171450 w 171450"/>
                <a:gd name="connsiteY2" fmla="*/ 259 h 95509"/>
                <a:gd name="connsiteX3" fmla="*/ 171450 w 171450"/>
                <a:gd name="connsiteY3" fmla="*/ 259 h 95509"/>
              </a:gdLst>
              <a:ahLst/>
              <a:cxnLst>
                <a:cxn ang="0">
                  <a:pos x="connsiteX0" y="connsiteY0"/>
                </a:cxn>
                <a:cxn ang="0">
                  <a:pos x="connsiteX1" y="connsiteY1"/>
                </a:cxn>
                <a:cxn ang="0">
                  <a:pos x="connsiteX2" y="connsiteY2"/>
                </a:cxn>
                <a:cxn ang="0">
                  <a:pos x="connsiteX3" y="connsiteY3"/>
                </a:cxn>
              </a:cxnLst>
              <a:rect l="l" t="t" r="r" b="b"/>
              <a:pathLst>
                <a:path w="171450" h="95509">
                  <a:moveTo>
                    <a:pt x="0" y="95509"/>
                  </a:moveTo>
                  <a:cubicBezTo>
                    <a:pt x="22225" y="62171"/>
                    <a:pt x="44450" y="28834"/>
                    <a:pt x="73025" y="12959"/>
                  </a:cubicBezTo>
                  <a:cubicBezTo>
                    <a:pt x="101600" y="-2916"/>
                    <a:pt x="171450" y="259"/>
                    <a:pt x="171450" y="259"/>
                  </a:cubicBezTo>
                  <a:lnTo>
                    <a:pt x="171450" y="259"/>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7" name="Freeform 16"/>
            <p:cNvSpPr/>
            <p:nvPr/>
          </p:nvSpPr>
          <p:spPr bwMode="auto">
            <a:xfrm>
              <a:off x="5181600" y="2844800"/>
              <a:ext cx="123825" cy="66675"/>
            </a:xfrm>
            <a:custGeom>
              <a:avLst/>
              <a:gdLst>
                <a:gd name="connsiteX0" fmla="*/ 0 w 123825"/>
                <a:gd name="connsiteY0" fmla="*/ 66675 h 66675"/>
                <a:gd name="connsiteX1" fmla="*/ 76200 w 123825"/>
                <a:gd name="connsiteY1" fmla="*/ 47625 h 66675"/>
                <a:gd name="connsiteX2" fmla="*/ 123825 w 123825"/>
                <a:gd name="connsiteY2" fmla="*/ 0 h 66675"/>
                <a:gd name="connsiteX3" fmla="*/ 123825 w 123825"/>
                <a:gd name="connsiteY3" fmla="*/ 0 h 66675"/>
              </a:gdLst>
              <a:ahLst/>
              <a:cxnLst>
                <a:cxn ang="0">
                  <a:pos x="connsiteX0" y="connsiteY0"/>
                </a:cxn>
                <a:cxn ang="0">
                  <a:pos x="connsiteX1" y="connsiteY1"/>
                </a:cxn>
                <a:cxn ang="0">
                  <a:pos x="connsiteX2" y="connsiteY2"/>
                </a:cxn>
                <a:cxn ang="0">
                  <a:pos x="connsiteX3" y="connsiteY3"/>
                </a:cxn>
              </a:cxnLst>
              <a:rect l="l" t="t" r="r" b="b"/>
              <a:pathLst>
                <a:path w="123825" h="66675">
                  <a:moveTo>
                    <a:pt x="0" y="66675"/>
                  </a:moveTo>
                  <a:cubicBezTo>
                    <a:pt x="27781" y="62706"/>
                    <a:pt x="55563" y="58737"/>
                    <a:pt x="76200" y="47625"/>
                  </a:cubicBezTo>
                  <a:cubicBezTo>
                    <a:pt x="96837" y="36513"/>
                    <a:pt x="123825" y="0"/>
                    <a:pt x="123825" y="0"/>
                  </a:cubicBezTo>
                  <a:lnTo>
                    <a:pt x="12382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8" name="Freeform 17"/>
            <p:cNvSpPr/>
            <p:nvPr/>
          </p:nvSpPr>
          <p:spPr bwMode="auto">
            <a:xfrm>
              <a:off x="5124450" y="2803525"/>
              <a:ext cx="349942" cy="187325"/>
            </a:xfrm>
            <a:custGeom>
              <a:avLst/>
              <a:gdLst>
                <a:gd name="connsiteX0" fmla="*/ 0 w 349942"/>
                <a:gd name="connsiteY0" fmla="*/ 187325 h 187325"/>
                <a:gd name="connsiteX1" fmla="*/ 98425 w 349942"/>
                <a:gd name="connsiteY1" fmla="*/ 158750 h 187325"/>
                <a:gd name="connsiteX2" fmla="*/ 158750 w 349942"/>
                <a:gd name="connsiteY2" fmla="*/ 120650 h 187325"/>
                <a:gd name="connsiteX3" fmla="*/ 320675 w 349942"/>
                <a:gd name="connsiteY3" fmla="*/ 76200 h 187325"/>
                <a:gd name="connsiteX4" fmla="*/ 349250 w 349942"/>
                <a:gd name="connsiteY4" fmla="*/ 0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 h="187325">
                  <a:moveTo>
                    <a:pt x="0" y="187325"/>
                  </a:moveTo>
                  <a:cubicBezTo>
                    <a:pt x="35983" y="178593"/>
                    <a:pt x="71967" y="169862"/>
                    <a:pt x="98425" y="158750"/>
                  </a:cubicBezTo>
                  <a:cubicBezTo>
                    <a:pt x="124883" y="147637"/>
                    <a:pt x="121708" y="134408"/>
                    <a:pt x="158750" y="120650"/>
                  </a:cubicBezTo>
                  <a:cubicBezTo>
                    <a:pt x="195792" y="106892"/>
                    <a:pt x="288925" y="96308"/>
                    <a:pt x="320675" y="76200"/>
                  </a:cubicBezTo>
                  <a:cubicBezTo>
                    <a:pt x="352425" y="56092"/>
                    <a:pt x="350837" y="28046"/>
                    <a:pt x="349250" y="0"/>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9" name="Freeform 18"/>
            <p:cNvSpPr/>
            <p:nvPr/>
          </p:nvSpPr>
          <p:spPr bwMode="auto">
            <a:xfrm>
              <a:off x="5133975" y="3508375"/>
              <a:ext cx="215900" cy="203200"/>
            </a:xfrm>
            <a:custGeom>
              <a:avLst/>
              <a:gdLst>
                <a:gd name="connsiteX0" fmla="*/ 0 w 215900"/>
                <a:gd name="connsiteY0" fmla="*/ 0 h 203200"/>
                <a:gd name="connsiteX1" fmla="*/ 133350 w 215900"/>
                <a:gd name="connsiteY1" fmla="*/ 34925 h 203200"/>
                <a:gd name="connsiteX2" fmla="*/ 171450 w 215900"/>
                <a:gd name="connsiteY2" fmla="*/ 111125 h 203200"/>
                <a:gd name="connsiteX3" fmla="*/ 215900 w 2159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15900" h="203200">
                  <a:moveTo>
                    <a:pt x="0" y="0"/>
                  </a:moveTo>
                  <a:cubicBezTo>
                    <a:pt x="52387" y="8202"/>
                    <a:pt x="104775" y="16404"/>
                    <a:pt x="133350" y="34925"/>
                  </a:cubicBezTo>
                  <a:cubicBezTo>
                    <a:pt x="161925" y="53446"/>
                    <a:pt x="157692" y="83079"/>
                    <a:pt x="171450" y="111125"/>
                  </a:cubicBezTo>
                  <a:cubicBezTo>
                    <a:pt x="185208" y="139171"/>
                    <a:pt x="200554" y="171185"/>
                    <a:pt x="215900" y="203200"/>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0" name="Freeform 19"/>
            <p:cNvSpPr/>
            <p:nvPr/>
          </p:nvSpPr>
          <p:spPr bwMode="auto">
            <a:xfrm>
              <a:off x="5153025" y="3443697"/>
              <a:ext cx="184150" cy="86903"/>
            </a:xfrm>
            <a:custGeom>
              <a:avLst/>
              <a:gdLst>
                <a:gd name="connsiteX0" fmla="*/ 0 w 184150"/>
                <a:gd name="connsiteY0" fmla="*/ 17053 h 86903"/>
                <a:gd name="connsiteX1" fmla="*/ 82550 w 184150"/>
                <a:gd name="connsiteY1" fmla="*/ 4353 h 86903"/>
                <a:gd name="connsiteX2" fmla="*/ 88900 w 184150"/>
                <a:gd name="connsiteY2" fmla="*/ 7528 h 86903"/>
                <a:gd name="connsiteX3" fmla="*/ 184150 w 184150"/>
                <a:gd name="connsiteY3" fmla="*/ 86903 h 86903"/>
                <a:gd name="connsiteX4" fmla="*/ 184150 w 184150"/>
                <a:gd name="connsiteY4" fmla="*/ 86903 h 8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6903">
                  <a:moveTo>
                    <a:pt x="0" y="17053"/>
                  </a:moveTo>
                  <a:lnTo>
                    <a:pt x="82550" y="4353"/>
                  </a:lnTo>
                  <a:cubicBezTo>
                    <a:pt x="97367" y="2766"/>
                    <a:pt x="71967" y="-6230"/>
                    <a:pt x="88900" y="7528"/>
                  </a:cubicBezTo>
                  <a:cubicBezTo>
                    <a:pt x="105833" y="21286"/>
                    <a:pt x="184150" y="86903"/>
                    <a:pt x="184150" y="86903"/>
                  </a:cubicBezTo>
                  <a:lnTo>
                    <a:pt x="184150" y="86903"/>
                  </a:lnTo>
                </a:path>
              </a:pathLst>
            </a:custGeom>
            <a:no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1" name="Freeform 20"/>
            <p:cNvSpPr/>
            <p:nvPr/>
          </p:nvSpPr>
          <p:spPr bwMode="auto">
            <a:xfrm>
              <a:off x="5149850" y="3457575"/>
              <a:ext cx="184150" cy="82550"/>
            </a:xfrm>
            <a:custGeom>
              <a:avLst/>
              <a:gdLst>
                <a:gd name="connsiteX0" fmla="*/ 0 w 184150"/>
                <a:gd name="connsiteY0" fmla="*/ 0 h 82550"/>
                <a:gd name="connsiteX1" fmla="*/ 184150 w 184150"/>
                <a:gd name="connsiteY1" fmla="*/ 82550 h 82550"/>
                <a:gd name="connsiteX2" fmla="*/ 184150 w 184150"/>
                <a:gd name="connsiteY2" fmla="*/ 82550 h 82550"/>
              </a:gdLst>
              <a:ahLst/>
              <a:cxnLst>
                <a:cxn ang="0">
                  <a:pos x="connsiteX0" y="connsiteY0"/>
                </a:cxn>
                <a:cxn ang="0">
                  <a:pos x="connsiteX1" y="connsiteY1"/>
                </a:cxn>
                <a:cxn ang="0">
                  <a:pos x="connsiteX2" y="connsiteY2"/>
                </a:cxn>
              </a:cxnLst>
              <a:rect l="l" t="t" r="r" b="b"/>
              <a:pathLst>
                <a:path w="184150" h="82550">
                  <a:moveTo>
                    <a:pt x="0" y="0"/>
                  </a:moveTo>
                  <a:lnTo>
                    <a:pt x="184150" y="82550"/>
                  </a:lnTo>
                  <a:lnTo>
                    <a:pt x="184150" y="825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2" name="Freeform 21"/>
            <p:cNvSpPr/>
            <p:nvPr/>
          </p:nvSpPr>
          <p:spPr bwMode="auto">
            <a:xfrm>
              <a:off x="5187950" y="3330575"/>
              <a:ext cx="203200" cy="149225"/>
            </a:xfrm>
            <a:custGeom>
              <a:avLst/>
              <a:gdLst>
                <a:gd name="connsiteX0" fmla="*/ 0 w 203200"/>
                <a:gd name="connsiteY0" fmla="*/ 0 h 149225"/>
                <a:gd name="connsiteX1" fmla="*/ 41275 w 203200"/>
                <a:gd name="connsiteY1" fmla="*/ 69850 h 149225"/>
                <a:gd name="connsiteX2" fmla="*/ 114300 w 203200"/>
                <a:gd name="connsiteY2" fmla="*/ 117475 h 149225"/>
                <a:gd name="connsiteX3" fmla="*/ 203200 w 203200"/>
                <a:gd name="connsiteY3" fmla="*/ 149225 h 149225"/>
                <a:gd name="connsiteX4" fmla="*/ 203200 w 203200"/>
                <a:gd name="connsiteY4" fmla="*/ 149225 h 14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149225">
                  <a:moveTo>
                    <a:pt x="0" y="0"/>
                  </a:moveTo>
                  <a:cubicBezTo>
                    <a:pt x="11112" y="25135"/>
                    <a:pt x="22225" y="50271"/>
                    <a:pt x="41275" y="69850"/>
                  </a:cubicBezTo>
                  <a:cubicBezTo>
                    <a:pt x="60325" y="89429"/>
                    <a:pt x="87313" y="104246"/>
                    <a:pt x="114300" y="117475"/>
                  </a:cubicBezTo>
                  <a:cubicBezTo>
                    <a:pt x="141288" y="130704"/>
                    <a:pt x="203200" y="149225"/>
                    <a:pt x="203200" y="149225"/>
                  </a:cubicBezTo>
                  <a:lnTo>
                    <a:pt x="203200" y="1492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6" name="Freeform 5"/>
            <p:cNvSpPr/>
            <p:nvPr/>
          </p:nvSpPr>
          <p:spPr bwMode="auto">
            <a:xfrm>
              <a:off x="5197475" y="1858415"/>
              <a:ext cx="327025" cy="62460"/>
            </a:xfrm>
            <a:custGeom>
              <a:avLst/>
              <a:gdLst>
                <a:gd name="connsiteX0" fmla="*/ 0 w 327025"/>
                <a:gd name="connsiteY0" fmla="*/ 2135 h 62460"/>
                <a:gd name="connsiteX1" fmla="*/ 117475 w 327025"/>
                <a:gd name="connsiteY1" fmla="*/ 2135 h 62460"/>
                <a:gd name="connsiteX2" fmla="*/ 209550 w 327025"/>
                <a:gd name="connsiteY2" fmla="*/ 5310 h 62460"/>
                <a:gd name="connsiteX3" fmla="*/ 327025 w 327025"/>
                <a:gd name="connsiteY3" fmla="*/ 62460 h 62460"/>
                <a:gd name="connsiteX4" fmla="*/ 327025 w 327025"/>
                <a:gd name="connsiteY4" fmla="*/ 62460 h 6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 h="62460">
                  <a:moveTo>
                    <a:pt x="0" y="2135"/>
                  </a:moveTo>
                  <a:lnTo>
                    <a:pt x="117475" y="2135"/>
                  </a:lnTo>
                  <a:cubicBezTo>
                    <a:pt x="152400" y="2664"/>
                    <a:pt x="174625" y="-4744"/>
                    <a:pt x="209550" y="5310"/>
                  </a:cubicBezTo>
                  <a:cubicBezTo>
                    <a:pt x="244475" y="15364"/>
                    <a:pt x="327025" y="62460"/>
                    <a:pt x="327025" y="62460"/>
                  </a:cubicBezTo>
                  <a:lnTo>
                    <a:pt x="327025" y="6246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3" name="Freeform 12"/>
            <p:cNvSpPr/>
            <p:nvPr/>
          </p:nvSpPr>
          <p:spPr bwMode="auto">
            <a:xfrm>
              <a:off x="5172075" y="1908175"/>
              <a:ext cx="193675" cy="60325"/>
            </a:xfrm>
            <a:custGeom>
              <a:avLst/>
              <a:gdLst>
                <a:gd name="connsiteX0" fmla="*/ 0 w 193675"/>
                <a:gd name="connsiteY0" fmla="*/ 0 h 60325"/>
                <a:gd name="connsiteX1" fmla="*/ 120650 w 193675"/>
                <a:gd name="connsiteY1" fmla="*/ 12700 h 60325"/>
                <a:gd name="connsiteX2" fmla="*/ 193675 w 193675"/>
                <a:gd name="connsiteY2" fmla="*/ 60325 h 60325"/>
                <a:gd name="connsiteX3" fmla="*/ 193675 w 193675"/>
                <a:gd name="connsiteY3" fmla="*/ 60325 h 60325"/>
              </a:gdLst>
              <a:ahLst/>
              <a:cxnLst>
                <a:cxn ang="0">
                  <a:pos x="connsiteX0" y="connsiteY0"/>
                </a:cxn>
                <a:cxn ang="0">
                  <a:pos x="connsiteX1" y="connsiteY1"/>
                </a:cxn>
                <a:cxn ang="0">
                  <a:pos x="connsiteX2" y="connsiteY2"/>
                </a:cxn>
                <a:cxn ang="0">
                  <a:pos x="connsiteX3" y="connsiteY3"/>
                </a:cxn>
              </a:cxnLst>
              <a:rect l="l" t="t" r="r" b="b"/>
              <a:pathLst>
                <a:path w="193675" h="60325">
                  <a:moveTo>
                    <a:pt x="0" y="0"/>
                  </a:moveTo>
                  <a:cubicBezTo>
                    <a:pt x="44185" y="1323"/>
                    <a:pt x="88371" y="2646"/>
                    <a:pt x="120650" y="12700"/>
                  </a:cubicBezTo>
                  <a:cubicBezTo>
                    <a:pt x="152929" y="22754"/>
                    <a:pt x="193675" y="60325"/>
                    <a:pt x="193675" y="60325"/>
                  </a:cubicBezTo>
                  <a:lnTo>
                    <a:pt x="193675" y="603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4" name="Freeform 13"/>
            <p:cNvSpPr/>
            <p:nvPr/>
          </p:nvSpPr>
          <p:spPr bwMode="auto">
            <a:xfrm>
              <a:off x="5184775" y="2003425"/>
              <a:ext cx="127000" cy="22225"/>
            </a:xfrm>
            <a:custGeom>
              <a:avLst/>
              <a:gdLst>
                <a:gd name="connsiteX0" fmla="*/ 0 w 127000"/>
                <a:gd name="connsiteY0" fmla="*/ 0 h 22225"/>
                <a:gd name="connsiteX1" fmla="*/ 127000 w 127000"/>
                <a:gd name="connsiteY1" fmla="*/ 22225 h 22225"/>
                <a:gd name="connsiteX2" fmla="*/ 127000 w 127000"/>
                <a:gd name="connsiteY2" fmla="*/ 22225 h 22225"/>
              </a:gdLst>
              <a:ahLst/>
              <a:cxnLst>
                <a:cxn ang="0">
                  <a:pos x="connsiteX0" y="connsiteY0"/>
                </a:cxn>
                <a:cxn ang="0">
                  <a:pos x="connsiteX1" y="connsiteY1"/>
                </a:cxn>
                <a:cxn ang="0">
                  <a:pos x="connsiteX2" y="connsiteY2"/>
                </a:cxn>
              </a:cxnLst>
              <a:rect l="l" t="t" r="r" b="b"/>
              <a:pathLst>
                <a:path w="127000" h="22225">
                  <a:moveTo>
                    <a:pt x="0" y="0"/>
                  </a:moveTo>
                  <a:lnTo>
                    <a:pt x="127000" y="22225"/>
                  </a:lnTo>
                  <a:lnTo>
                    <a:pt x="127000" y="222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3" name="Freeform 22"/>
            <p:cNvSpPr/>
            <p:nvPr/>
          </p:nvSpPr>
          <p:spPr bwMode="auto">
            <a:xfrm>
              <a:off x="5133975" y="2085675"/>
              <a:ext cx="211650" cy="148740"/>
            </a:xfrm>
            <a:custGeom>
              <a:avLst/>
              <a:gdLst>
                <a:gd name="connsiteX0" fmla="*/ 0 w 211650"/>
                <a:gd name="connsiteY0" fmla="*/ 9825 h 148740"/>
                <a:gd name="connsiteX1" fmla="*/ 127000 w 211650"/>
                <a:gd name="connsiteY1" fmla="*/ 13000 h 148740"/>
                <a:gd name="connsiteX2" fmla="*/ 203200 w 211650"/>
                <a:gd name="connsiteY2" fmla="*/ 136825 h 148740"/>
                <a:gd name="connsiteX3" fmla="*/ 206375 w 211650"/>
                <a:gd name="connsiteY3" fmla="*/ 136825 h 148740"/>
              </a:gdLst>
              <a:ahLst/>
              <a:cxnLst>
                <a:cxn ang="0">
                  <a:pos x="connsiteX0" y="connsiteY0"/>
                </a:cxn>
                <a:cxn ang="0">
                  <a:pos x="connsiteX1" y="connsiteY1"/>
                </a:cxn>
                <a:cxn ang="0">
                  <a:pos x="connsiteX2" y="connsiteY2"/>
                </a:cxn>
                <a:cxn ang="0">
                  <a:pos x="connsiteX3" y="connsiteY3"/>
                </a:cxn>
              </a:cxnLst>
              <a:rect l="l" t="t" r="r" b="b"/>
              <a:pathLst>
                <a:path w="211650" h="148740">
                  <a:moveTo>
                    <a:pt x="0" y="9825"/>
                  </a:moveTo>
                  <a:cubicBezTo>
                    <a:pt x="46566" y="829"/>
                    <a:pt x="93133" y="-8167"/>
                    <a:pt x="127000" y="13000"/>
                  </a:cubicBezTo>
                  <a:cubicBezTo>
                    <a:pt x="160867" y="34167"/>
                    <a:pt x="189971" y="116187"/>
                    <a:pt x="203200" y="136825"/>
                  </a:cubicBezTo>
                  <a:cubicBezTo>
                    <a:pt x="216429" y="157463"/>
                    <a:pt x="211402" y="147144"/>
                    <a:pt x="206375" y="136825"/>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4" name="Freeform 23"/>
            <p:cNvSpPr/>
            <p:nvPr/>
          </p:nvSpPr>
          <p:spPr bwMode="auto">
            <a:xfrm>
              <a:off x="2638425" y="1812619"/>
              <a:ext cx="301625" cy="168581"/>
            </a:xfrm>
            <a:custGeom>
              <a:avLst/>
              <a:gdLst>
                <a:gd name="connsiteX0" fmla="*/ 0 w 301625"/>
                <a:gd name="connsiteY0" fmla="*/ 168581 h 168581"/>
                <a:gd name="connsiteX1" fmla="*/ 31750 w 301625"/>
                <a:gd name="connsiteY1" fmla="*/ 76506 h 168581"/>
                <a:gd name="connsiteX2" fmla="*/ 136525 w 301625"/>
                <a:gd name="connsiteY2" fmla="*/ 306 h 168581"/>
                <a:gd name="connsiteX3" fmla="*/ 301625 w 301625"/>
                <a:gd name="connsiteY3" fmla="*/ 47931 h 168581"/>
                <a:gd name="connsiteX4" fmla="*/ 301625 w 301625"/>
                <a:gd name="connsiteY4" fmla="*/ 47931 h 16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68581">
                  <a:moveTo>
                    <a:pt x="0" y="168581"/>
                  </a:moveTo>
                  <a:cubicBezTo>
                    <a:pt x="4498" y="136566"/>
                    <a:pt x="8996" y="104552"/>
                    <a:pt x="31750" y="76506"/>
                  </a:cubicBezTo>
                  <a:cubicBezTo>
                    <a:pt x="54504" y="48460"/>
                    <a:pt x="91546" y="5068"/>
                    <a:pt x="136525" y="306"/>
                  </a:cubicBezTo>
                  <a:cubicBezTo>
                    <a:pt x="181504" y="-4456"/>
                    <a:pt x="301625" y="47931"/>
                    <a:pt x="301625" y="47931"/>
                  </a:cubicBezTo>
                  <a:lnTo>
                    <a:pt x="301625" y="47931"/>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5" name="Freeform 24"/>
            <p:cNvSpPr/>
            <p:nvPr/>
          </p:nvSpPr>
          <p:spPr bwMode="auto">
            <a:xfrm>
              <a:off x="2822575" y="1920875"/>
              <a:ext cx="146050" cy="79375"/>
            </a:xfrm>
            <a:custGeom>
              <a:avLst/>
              <a:gdLst>
                <a:gd name="connsiteX0" fmla="*/ 0 w 146050"/>
                <a:gd name="connsiteY0" fmla="*/ 79375 h 79375"/>
                <a:gd name="connsiteX1" fmla="*/ 38100 w 146050"/>
                <a:gd name="connsiteY1" fmla="*/ 25400 h 79375"/>
                <a:gd name="connsiteX2" fmla="*/ 146050 w 146050"/>
                <a:gd name="connsiteY2" fmla="*/ 0 h 79375"/>
                <a:gd name="connsiteX3" fmla="*/ 146050 w 146050"/>
                <a:gd name="connsiteY3" fmla="*/ 0 h 79375"/>
              </a:gdLst>
              <a:ahLst/>
              <a:cxnLst>
                <a:cxn ang="0">
                  <a:pos x="connsiteX0" y="connsiteY0"/>
                </a:cxn>
                <a:cxn ang="0">
                  <a:pos x="connsiteX1" y="connsiteY1"/>
                </a:cxn>
                <a:cxn ang="0">
                  <a:pos x="connsiteX2" y="connsiteY2"/>
                </a:cxn>
                <a:cxn ang="0">
                  <a:pos x="connsiteX3" y="connsiteY3"/>
                </a:cxn>
              </a:cxnLst>
              <a:rect l="l" t="t" r="r" b="b"/>
              <a:pathLst>
                <a:path w="146050" h="79375">
                  <a:moveTo>
                    <a:pt x="0" y="79375"/>
                  </a:moveTo>
                  <a:cubicBezTo>
                    <a:pt x="6879" y="59002"/>
                    <a:pt x="13758" y="38629"/>
                    <a:pt x="38100" y="25400"/>
                  </a:cubicBezTo>
                  <a:cubicBezTo>
                    <a:pt x="62442" y="12171"/>
                    <a:pt x="146050" y="0"/>
                    <a:pt x="146050" y="0"/>
                  </a:cubicBezTo>
                  <a:lnTo>
                    <a:pt x="146050"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6" name="Freeform 25"/>
            <p:cNvSpPr/>
            <p:nvPr/>
          </p:nvSpPr>
          <p:spPr bwMode="auto">
            <a:xfrm>
              <a:off x="2778125" y="2028825"/>
              <a:ext cx="193675" cy="110234"/>
            </a:xfrm>
            <a:custGeom>
              <a:avLst/>
              <a:gdLst>
                <a:gd name="connsiteX0" fmla="*/ 0 w 193675"/>
                <a:gd name="connsiteY0" fmla="*/ 104775 h 110234"/>
                <a:gd name="connsiteX1" fmla="*/ 85725 w 193675"/>
                <a:gd name="connsiteY1" fmla="*/ 98425 h 110234"/>
                <a:gd name="connsiteX2" fmla="*/ 193675 w 193675"/>
                <a:gd name="connsiteY2" fmla="*/ 0 h 110234"/>
                <a:gd name="connsiteX3" fmla="*/ 193675 w 193675"/>
                <a:gd name="connsiteY3" fmla="*/ 0 h 110234"/>
              </a:gdLst>
              <a:ahLst/>
              <a:cxnLst>
                <a:cxn ang="0">
                  <a:pos x="connsiteX0" y="connsiteY0"/>
                </a:cxn>
                <a:cxn ang="0">
                  <a:pos x="connsiteX1" y="connsiteY1"/>
                </a:cxn>
                <a:cxn ang="0">
                  <a:pos x="connsiteX2" y="connsiteY2"/>
                </a:cxn>
                <a:cxn ang="0">
                  <a:pos x="connsiteX3" y="connsiteY3"/>
                </a:cxn>
              </a:cxnLst>
              <a:rect l="l" t="t" r="r" b="b"/>
              <a:pathLst>
                <a:path w="193675" h="110234">
                  <a:moveTo>
                    <a:pt x="0" y="104775"/>
                  </a:moveTo>
                  <a:cubicBezTo>
                    <a:pt x="26723" y="110331"/>
                    <a:pt x="53446" y="115887"/>
                    <a:pt x="85725" y="98425"/>
                  </a:cubicBezTo>
                  <a:cubicBezTo>
                    <a:pt x="118004" y="80963"/>
                    <a:pt x="193675" y="0"/>
                    <a:pt x="193675" y="0"/>
                  </a:cubicBezTo>
                  <a:lnTo>
                    <a:pt x="19367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7" name="Freeform 26"/>
            <p:cNvSpPr/>
            <p:nvPr/>
          </p:nvSpPr>
          <p:spPr bwMode="auto">
            <a:xfrm>
              <a:off x="2844800" y="2409825"/>
              <a:ext cx="349250" cy="95250"/>
            </a:xfrm>
            <a:custGeom>
              <a:avLst/>
              <a:gdLst>
                <a:gd name="connsiteX0" fmla="*/ 0 w 349250"/>
                <a:gd name="connsiteY0" fmla="*/ 0 h 95250"/>
                <a:gd name="connsiteX1" fmla="*/ 60325 w 349250"/>
                <a:gd name="connsiteY1" fmla="*/ 66675 h 95250"/>
                <a:gd name="connsiteX2" fmla="*/ 136525 w 349250"/>
                <a:gd name="connsiteY2" fmla="*/ 66675 h 95250"/>
                <a:gd name="connsiteX3" fmla="*/ 349250 w 349250"/>
                <a:gd name="connsiteY3" fmla="*/ 95250 h 95250"/>
                <a:gd name="connsiteX4" fmla="*/ 349250 w 349250"/>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50" h="95250">
                  <a:moveTo>
                    <a:pt x="0" y="0"/>
                  </a:moveTo>
                  <a:cubicBezTo>
                    <a:pt x="18785" y="27781"/>
                    <a:pt x="37571" y="55563"/>
                    <a:pt x="60325" y="66675"/>
                  </a:cubicBezTo>
                  <a:cubicBezTo>
                    <a:pt x="83079" y="77787"/>
                    <a:pt x="88371" y="61913"/>
                    <a:pt x="136525" y="66675"/>
                  </a:cubicBezTo>
                  <a:cubicBezTo>
                    <a:pt x="184679" y="71437"/>
                    <a:pt x="349250" y="95250"/>
                    <a:pt x="349250" y="95250"/>
                  </a:cubicBezTo>
                  <a:lnTo>
                    <a:pt x="349250" y="952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8" name="Freeform 27"/>
            <p:cNvSpPr/>
            <p:nvPr/>
          </p:nvSpPr>
          <p:spPr bwMode="auto">
            <a:xfrm>
              <a:off x="2822575" y="2527283"/>
              <a:ext cx="262663" cy="82333"/>
            </a:xfrm>
            <a:custGeom>
              <a:avLst/>
              <a:gdLst>
                <a:gd name="connsiteX0" fmla="*/ 0 w 262663"/>
                <a:gd name="connsiteY0" fmla="*/ 12717 h 82333"/>
                <a:gd name="connsiteX1" fmla="*/ 114300 w 262663"/>
                <a:gd name="connsiteY1" fmla="*/ 17 h 82333"/>
                <a:gd name="connsiteX2" fmla="*/ 152400 w 262663"/>
                <a:gd name="connsiteY2" fmla="*/ 17 h 82333"/>
              </a:gdLst>
              <a:ahLst/>
              <a:cxnLst>
                <a:cxn ang="0">
                  <a:pos x="connsiteX0" y="connsiteY0"/>
                </a:cxn>
                <a:cxn ang="0">
                  <a:pos x="connsiteX1" y="connsiteY1"/>
                </a:cxn>
                <a:cxn ang="0">
                  <a:pos x="connsiteX2" y="connsiteY2"/>
                </a:cxn>
              </a:cxnLst>
              <a:rect l="l" t="t" r="r" b="b"/>
              <a:pathLst>
                <a:path w="262663" h="82333">
                  <a:moveTo>
                    <a:pt x="0" y="12717"/>
                  </a:moveTo>
                  <a:lnTo>
                    <a:pt x="114300" y="17"/>
                  </a:lnTo>
                  <a:cubicBezTo>
                    <a:pt x="139700" y="-2100"/>
                    <a:pt x="409575" y="186284"/>
                    <a:pt x="152400" y="17"/>
                  </a:cubicBezTo>
                </a:path>
              </a:pathLst>
            </a:custGeom>
            <a:no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9" name="Freeform 28"/>
            <p:cNvSpPr/>
            <p:nvPr/>
          </p:nvSpPr>
          <p:spPr bwMode="auto">
            <a:xfrm>
              <a:off x="2819400" y="2538146"/>
              <a:ext cx="228600" cy="55829"/>
            </a:xfrm>
            <a:custGeom>
              <a:avLst/>
              <a:gdLst>
                <a:gd name="connsiteX0" fmla="*/ 0 w 228600"/>
                <a:gd name="connsiteY0" fmla="*/ 17729 h 55829"/>
                <a:gd name="connsiteX1" fmla="*/ 63500 w 228600"/>
                <a:gd name="connsiteY1" fmla="*/ 1854 h 55829"/>
                <a:gd name="connsiteX2" fmla="*/ 228600 w 228600"/>
                <a:gd name="connsiteY2" fmla="*/ 55829 h 55829"/>
                <a:gd name="connsiteX3" fmla="*/ 228600 w 228600"/>
                <a:gd name="connsiteY3" fmla="*/ 55829 h 55829"/>
              </a:gdLst>
              <a:ahLst/>
              <a:cxnLst>
                <a:cxn ang="0">
                  <a:pos x="connsiteX0" y="connsiteY0"/>
                </a:cxn>
                <a:cxn ang="0">
                  <a:pos x="connsiteX1" y="connsiteY1"/>
                </a:cxn>
                <a:cxn ang="0">
                  <a:pos x="connsiteX2" y="connsiteY2"/>
                </a:cxn>
                <a:cxn ang="0">
                  <a:pos x="connsiteX3" y="connsiteY3"/>
                </a:cxn>
              </a:cxnLst>
              <a:rect l="l" t="t" r="r" b="b"/>
              <a:pathLst>
                <a:path w="228600" h="55829">
                  <a:moveTo>
                    <a:pt x="0" y="17729"/>
                  </a:moveTo>
                  <a:cubicBezTo>
                    <a:pt x="12700" y="6616"/>
                    <a:pt x="25400" y="-4496"/>
                    <a:pt x="63500" y="1854"/>
                  </a:cubicBezTo>
                  <a:cubicBezTo>
                    <a:pt x="101600" y="8204"/>
                    <a:pt x="228600" y="55829"/>
                    <a:pt x="228600" y="55829"/>
                  </a:cubicBezTo>
                  <a:lnTo>
                    <a:pt x="228600" y="55829"/>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0" name="Freeform 29"/>
            <p:cNvSpPr/>
            <p:nvPr/>
          </p:nvSpPr>
          <p:spPr bwMode="auto">
            <a:xfrm>
              <a:off x="2790825" y="2636113"/>
              <a:ext cx="219075" cy="145187"/>
            </a:xfrm>
            <a:custGeom>
              <a:avLst/>
              <a:gdLst>
                <a:gd name="connsiteX0" fmla="*/ 0 w 219075"/>
                <a:gd name="connsiteY0" fmla="*/ 15012 h 145187"/>
                <a:gd name="connsiteX1" fmla="*/ 127000 w 219075"/>
                <a:gd name="connsiteY1" fmla="*/ 11837 h 145187"/>
                <a:gd name="connsiteX2" fmla="*/ 219075 w 219075"/>
                <a:gd name="connsiteY2" fmla="*/ 145187 h 145187"/>
                <a:gd name="connsiteX3" fmla="*/ 219075 w 219075"/>
                <a:gd name="connsiteY3" fmla="*/ 145187 h 145187"/>
              </a:gdLst>
              <a:ahLst/>
              <a:cxnLst>
                <a:cxn ang="0">
                  <a:pos x="connsiteX0" y="connsiteY0"/>
                </a:cxn>
                <a:cxn ang="0">
                  <a:pos x="connsiteX1" y="connsiteY1"/>
                </a:cxn>
                <a:cxn ang="0">
                  <a:pos x="connsiteX2" y="connsiteY2"/>
                </a:cxn>
                <a:cxn ang="0">
                  <a:pos x="connsiteX3" y="connsiteY3"/>
                </a:cxn>
              </a:cxnLst>
              <a:rect l="l" t="t" r="r" b="b"/>
              <a:pathLst>
                <a:path w="219075" h="145187">
                  <a:moveTo>
                    <a:pt x="0" y="15012"/>
                  </a:moveTo>
                  <a:cubicBezTo>
                    <a:pt x="45244" y="2576"/>
                    <a:pt x="90488" y="-9859"/>
                    <a:pt x="127000" y="11837"/>
                  </a:cubicBezTo>
                  <a:cubicBezTo>
                    <a:pt x="163512" y="33533"/>
                    <a:pt x="219075" y="145187"/>
                    <a:pt x="219075" y="145187"/>
                  </a:cubicBezTo>
                  <a:lnTo>
                    <a:pt x="219075" y="145187"/>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1" name="Freeform 30"/>
            <p:cNvSpPr/>
            <p:nvPr/>
          </p:nvSpPr>
          <p:spPr bwMode="auto">
            <a:xfrm>
              <a:off x="2651125" y="3261318"/>
              <a:ext cx="295275" cy="139107"/>
            </a:xfrm>
            <a:custGeom>
              <a:avLst/>
              <a:gdLst>
                <a:gd name="connsiteX0" fmla="*/ 0 w 295275"/>
                <a:gd name="connsiteY0" fmla="*/ 139107 h 139107"/>
                <a:gd name="connsiteX1" fmla="*/ 60325 w 295275"/>
                <a:gd name="connsiteY1" fmla="*/ 53382 h 139107"/>
                <a:gd name="connsiteX2" fmla="*/ 203200 w 295275"/>
                <a:gd name="connsiteY2" fmla="*/ 5757 h 139107"/>
                <a:gd name="connsiteX3" fmla="*/ 295275 w 295275"/>
                <a:gd name="connsiteY3" fmla="*/ 2582 h 139107"/>
              </a:gdLst>
              <a:ahLst/>
              <a:cxnLst>
                <a:cxn ang="0">
                  <a:pos x="connsiteX0" y="connsiteY0"/>
                </a:cxn>
                <a:cxn ang="0">
                  <a:pos x="connsiteX1" y="connsiteY1"/>
                </a:cxn>
                <a:cxn ang="0">
                  <a:pos x="connsiteX2" y="connsiteY2"/>
                </a:cxn>
                <a:cxn ang="0">
                  <a:pos x="connsiteX3" y="connsiteY3"/>
                </a:cxn>
              </a:cxnLst>
              <a:rect l="l" t="t" r="r" b="b"/>
              <a:pathLst>
                <a:path w="295275" h="139107">
                  <a:moveTo>
                    <a:pt x="0" y="139107"/>
                  </a:moveTo>
                  <a:cubicBezTo>
                    <a:pt x="13229" y="107357"/>
                    <a:pt x="26458" y="75607"/>
                    <a:pt x="60325" y="53382"/>
                  </a:cubicBezTo>
                  <a:cubicBezTo>
                    <a:pt x="94192" y="31157"/>
                    <a:pt x="164042" y="14224"/>
                    <a:pt x="203200" y="5757"/>
                  </a:cubicBezTo>
                  <a:cubicBezTo>
                    <a:pt x="242358" y="-2710"/>
                    <a:pt x="268816" y="-64"/>
                    <a:pt x="295275" y="2582"/>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2" name="Freeform 31"/>
            <p:cNvSpPr/>
            <p:nvPr/>
          </p:nvSpPr>
          <p:spPr bwMode="auto">
            <a:xfrm>
              <a:off x="2819400" y="3342053"/>
              <a:ext cx="152400" cy="90122"/>
            </a:xfrm>
            <a:custGeom>
              <a:avLst/>
              <a:gdLst>
                <a:gd name="connsiteX0" fmla="*/ 0 w 152400"/>
                <a:gd name="connsiteY0" fmla="*/ 90122 h 90122"/>
                <a:gd name="connsiteX1" fmla="*/ 66675 w 152400"/>
                <a:gd name="connsiteY1" fmla="*/ 13922 h 90122"/>
                <a:gd name="connsiteX2" fmla="*/ 127000 w 152400"/>
                <a:gd name="connsiteY2" fmla="*/ 1222 h 90122"/>
                <a:gd name="connsiteX3" fmla="*/ 152400 w 152400"/>
                <a:gd name="connsiteY3" fmla="*/ 1222 h 90122"/>
              </a:gdLst>
              <a:ahLst/>
              <a:cxnLst>
                <a:cxn ang="0">
                  <a:pos x="connsiteX0" y="connsiteY0"/>
                </a:cxn>
                <a:cxn ang="0">
                  <a:pos x="connsiteX1" y="connsiteY1"/>
                </a:cxn>
                <a:cxn ang="0">
                  <a:pos x="connsiteX2" y="connsiteY2"/>
                </a:cxn>
                <a:cxn ang="0">
                  <a:pos x="connsiteX3" y="connsiteY3"/>
                </a:cxn>
              </a:cxnLst>
              <a:rect l="l" t="t" r="r" b="b"/>
              <a:pathLst>
                <a:path w="152400" h="90122">
                  <a:moveTo>
                    <a:pt x="0" y="90122"/>
                  </a:moveTo>
                  <a:cubicBezTo>
                    <a:pt x="22754" y="59430"/>
                    <a:pt x="45508" y="28739"/>
                    <a:pt x="66675" y="13922"/>
                  </a:cubicBezTo>
                  <a:cubicBezTo>
                    <a:pt x="87842" y="-895"/>
                    <a:pt x="112713" y="3339"/>
                    <a:pt x="127000" y="1222"/>
                  </a:cubicBezTo>
                  <a:cubicBezTo>
                    <a:pt x="141288" y="-895"/>
                    <a:pt x="146844" y="163"/>
                    <a:pt x="152400" y="1222"/>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3" name="Freeform 32"/>
            <p:cNvSpPr/>
            <p:nvPr/>
          </p:nvSpPr>
          <p:spPr bwMode="auto">
            <a:xfrm>
              <a:off x="2784475" y="3451225"/>
              <a:ext cx="187325" cy="104775"/>
            </a:xfrm>
            <a:custGeom>
              <a:avLst/>
              <a:gdLst>
                <a:gd name="connsiteX0" fmla="*/ 0 w 187325"/>
                <a:gd name="connsiteY0" fmla="*/ 104775 h 104775"/>
                <a:gd name="connsiteX1" fmla="*/ 104775 w 187325"/>
                <a:gd name="connsiteY1" fmla="*/ 69850 h 104775"/>
                <a:gd name="connsiteX2" fmla="*/ 187325 w 187325"/>
                <a:gd name="connsiteY2" fmla="*/ 0 h 104775"/>
                <a:gd name="connsiteX3" fmla="*/ 187325 w 187325"/>
                <a:gd name="connsiteY3" fmla="*/ 0 h 104775"/>
              </a:gdLst>
              <a:ahLst/>
              <a:cxnLst>
                <a:cxn ang="0">
                  <a:pos x="connsiteX0" y="connsiteY0"/>
                </a:cxn>
                <a:cxn ang="0">
                  <a:pos x="connsiteX1" y="connsiteY1"/>
                </a:cxn>
                <a:cxn ang="0">
                  <a:pos x="connsiteX2" y="connsiteY2"/>
                </a:cxn>
                <a:cxn ang="0">
                  <a:pos x="connsiteX3" y="connsiteY3"/>
                </a:cxn>
              </a:cxnLst>
              <a:rect l="l" t="t" r="r" b="b"/>
              <a:pathLst>
                <a:path w="187325" h="104775">
                  <a:moveTo>
                    <a:pt x="0" y="104775"/>
                  </a:moveTo>
                  <a:cubicBezTo>
                    <a:pt x="36777" y="96043"/>
                    <a:pt x="73554" y="87312"/>
                    <a:pt x="104775" y="69850"/>
                  </a:cubicBezTo>
                  <a:cubicBezTo>
                    <a:pt x="135996" y="52388"/>
                    <a:pt x="187325" y="0"/>
                    <a:pt x="187325" y="0"/>
                  </a:cubicBezTo>
                  <a:lnTo>
                    <a:pt x="18732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5" name="Freeform 34"/>
            <p:cNvSpPr/>
            <p:nvPr/>
          </p:nvSpPr>
          <p:spPr bwMode="auto">
            <a:xfrm>
              <a:off x="2828925" y="3889375"/>
              <a:ext cx="361950" cy="85725"/>
            </a:xfrm>
            <a:custGeom>
              <a:avLst/>
              <a:gdLst>
                <a:gd name="connsiteX0" fmla="*/ 0 w 361950"/>
                <a:gd name="connsiteY0" fmla="*/ 0 h 85725"/>
                <a:gd name="connsiteX1" fmla="*/ 130175 w 361950"/>
                <a:gd name="connsiteY1" fmla="*/ 76200 h 85725"/>
                <a:gd name="connsiteX2" fmla="*/ 276225 w 361950"/>
                <a:gd name="connsiteY2" fmla="*/ 47625 h 85725"/>
                <a:gd name="connsiteX3" fmla="*/ 361950 w 361950"/>
                <a:gd name="connsiteY3" fmla="*/ 85725 h 85725"/>
                <a:gd name="connsiteX4" fmla="*/ 361950 w 361950"/>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85725">
                  <a:moveTo>
                    <a:pt x="0" y="0"/>
                  </a:moveTo>
                  <a:cubicBezTo>
                    <a:pt x="42069" y="34131"/>
                    <a:pt x="84138" y="68263"/>
                    <a:pt x="130175" y="76200"/>
                  </a:cubicBezTo>
                  <a:cubicBezTo>
                    <a:pt x="176212" y="84137"/>
                    <a:pt x="237596" y="46038"/>
                    <a:pt x="276225" y="47625"/>
                  </a:cubicBezTo>
                  <a:cubicBezTo>
                    <a:pt x="314854" y="49212"/>
                    <a:pt x="361950" y="85725"/>
                    <a:pt x="361950" y="85725"/>
                  </a:cubicBezTo>
                  <a:lnTo>
                    <a:pt x="361950" y="857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6" name="Freeform 35"/>
            <p:cNvSpPr/>
            <p:nvPr/>
          </p:nvSpPr>
          <p:spPr bwMode="auto">
            <a:xfrm>
              <a:off x="2832100" y="3984625"/>
              <a:ext cx="209550" cy="69850"/>
            </a:xfrm>
            <a:custGeom>
              <a:avLst/>
              <a:gdLst>
                <a:gd name="connsiteX0" fmla="*/ 0 w 209550"/>
                <a:gd name="connsiteY0" fmla="*/ 0 h 69850"/>
                <a:gd name="connsiteX1" fmla="*/ 98425 w 209550"/>
                <a:gd name="connsiteY1" fmla="*/ 19050 h 69850"/>
                <a:gd name="connsiteX2" fmla="*/ 209550 w 209550"/>
                <a:gd name="connsiteY2" fmla="*/ 69850 h 69850"/>
                <a:gd name="connsiteX3" fmla="*/ 209550 w 209550"/>
                <a:gd name="connsiteY3" fmla="*/ 69850 h 69850"/>
              </a:gdLst>
              <a:ahLst/>
              <a:cxnLst>
                <a:cxn ang="0">
                  <a:pos x="connsiteX0" y="connsiteY0"/>
                </a:cxn>
                <a:cxn ang="0">
                  <a:pos x="connsiteX1" y="connsiteY1"/>
                </a:cxn>
                <a:cxn ang="0">
                  <a:pos x="connsiteX2" y="connsiteY2"/>
                </a:cxn>
                <a:cxn ang="0">
                  <a:pos x="connsiteX3" y="connsiteY3"/>
                </a:cxn>
              </a:cxnLst>
              <a:rect l="l" t="t" r="r" b="b"/>
              <a:pathLst>
                <a:path w="209550" h="69850">
                  <a:moveTo>
                    <a:pt x="0" y="0"/>
                  </a:moveTo>
                  <a:cubicBezTo>
                    <a:pt x="31750" y="3704"/>
                    <a:pt x="63500" y="7408"/>
                    <a:pt x="98425" y="19050"/>
                  </a:cubicBezTo>
                  <a:cubicBezTo>
                    <a:pt x="133350" y="30692"/>
                    <a:pt x="209550" y="69850"/>
                    <a:pt x="209550" y="69850"/>
                  </a:cubicBezTo>
                  <a:lnTo>
                    <a:pt x="209550" y="698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7" name="Freeform 36"/>
            <p:cNvSpPr/>
            <p:nvPr/>
          </p:nvSpPr>
          <p:spPr bwMode="auto">
            <a:xfrm>
              <a:off x="2778125" y="4060940"/>
              <a:ext cx="203200" cy="44335"/>
            </a:xfrm>
            <a:custGeom>
              <a:avLst/>
              <a:gdLst>
                <a:gd name="connsiteX0" fmla="*/ 0 w 203200"/>
                <a:gd name="connsiteY0" fmla="*/ 6235 h 44335"/>
                <a:gd name="connsiteX1" fmla="*/ 104775 w 203200"/>
                <a:gd name="connsiteY1" fmla="*/ 3060 h 44335"/>
                <a:gd name="connsiteX2" fmla="*/ 203200 w 203200"/>
                <a:gd name="connsiteY2" fmla="*/ 44335 h 44335"/>
                <a:gd name="connsiteX3" fmla="*/ 203200 w 203200"/>
                <a:gd name="connsiteY3" fmla="*/ 44335 h 44335"/>
              </a:gdLst>
              <a:ahLst/>
              <a:cxnLst>
                <a:cxn ang="0">
                  <a:pos x="connsiteX0" y="connsiteY0"/>
                </a:cxn>
                <a:cxn ang="0">
                  <a:pos x="connsiteX1" y="connsiteY1"/>
                </a:cxn>
                <a:cxn ang="0">
                  <a:pos x="connsiteX2" y="connsiteY2"/>
                </a:cxn>
                <a:cxn ang="0">
                  <a:pos x="connsiteX3" y="connsiteY3"/>
                </a:cxn>
              </a:cxnLst>
              <a:rect l="l" t="t" r="r" b="b"/>
              <a:pathLst>
                <a:path w="203200" h="44335">
                  <a:moveTo>
                    <a:pt x="0" y="6235"/>
                  </a:moveTo>
                  <a:cubicBezTo>
                    <a:pt x="35454" y="1472"/>
                    <a:pt x="70908" y="-3290"/>
                    <a:pt x="104775" y="3060"/>
                  </a:cubicBezTo>
                  <a:cubicBezTo>
                    <a:pt x="138642" y="9410"/>
                    <a:pt x="203200" y="44335"/>
                    <a:pt x="203200" y="44335"/>
                  </a:cubicBezTo>
                  <a:lnTo>
                    <a:pt x="203200" y="4433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8" name="Freeform 37"/>
            <p:cNvSpPr/>
            <p:nvPr/>
          </p:nvSpPr>
          <p:spPr bwMode="auto">
            <a:xfrm>
              <a:off x="4994275" y="4147953"/>
              <a:ext cx="314325" cy="154172"/>
            </a:xfrm>
            <a:custGeom>
              <a:avLst/>
              <a:gdLst>
                <a:gd name="connsiteX0" fmla="*/ 0 w 314325"/>
                <a:gd name="connsiteY0" fmla="*/ 154172 h 154172"/>
                <a:gd name="connsiteX1" fmla="*/ 101600 w 314325"/>
                <a:gd name="connsiteY1" fmla="*/ 8122 h 154172"/>
                <a:gd name="connsiteX2" fmla="*/ 314325 w 314325"/>
                <a:gd name="connsiteY2" fmla="*/ 17647 h 154172"/>
                <a:gd name="connsiteX3" fmla="*/ 314325 w 314325"/>
                <a:gd name="connsiteY3" fmla="*/ 17647 h 154172"/>
              </a:gdLst>
              <a:ahLst/>
              <a:cxnLst>
                <a:cxn ang="0">
                  <a:pos x="connsiteX0" y="connsiteY0"/>
                </a:cxn>
                <a:cxn ang="0">
                  <a:pos x="connsiteX1" y="connsiteY1"/>
                </a:cxn>
                <a:cxn ang="0">
                  <a:pos x="connsiteX2" y="connsiteY2"/>
                </a:cxn>
                <a:cxn ang="0">
                  <a:pos x="connsiteX3" y="connsiteY3"/>
                </a:cxn>
              </a:cxnLst>
              <a:rect l="l" t="t" r="r" b="b"/>
              <a:pathLst>
                <a:path w="314325" h="154172">
                  <a:moveTo>
                    <a:pt x="0" y="154172"/>
                  </a:moveTo>
                  <a:cubicBezTo>
                    <a:pt x="24606" y="92524"/>
                    <a:pt x="49213" y="30876"/>
                    <a:pt x="101600" y="8122"/>
                  </a:cubicBezTo>
                  <a:cubicBezTo>
                    <a:pt x="153988" y="-14632"/>
                    <a:pt x="314325" y="17647"/>
                    <a:pt x="314325" y="17647"/>
                  </a:cubicBezTo>
                  <a:lnTo>
                    <a:pt x="314325" y="17647"/>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9" name="Freeform 38"/>
            <p:cNvSpPr/>
            <p:nvPr/>
          </p:nvSpPr>
          <p:spPr bwMode="auto">
            <a:xfrm>
              <a:off x="5172075" y="4240255"/>
              <a:ext cx="149225" cy="84095"/>
            </a:xfrm>
            <a:custGeom>
              <a:avLst/>
              <a:gdLst>
                <a:gd name="connsiteX0" fmla="*/ 0 w 149225"/>
                <a:gd name="connsiteY0" fmla="*/ 84095 h 84095"/>
                <a:gd name="connsiteX1" fmla="*/ 82550 w 149225"/>
                <a:gd name="connsiteY1" fmla="*/ 11070 h 84095"/>
                <a:gd name="connsiteX2" fmla="*/ 149225 w 149225"/>
                <a:gd name="connsiteY2" fmla="*/ 1545 h 84095"/>
              </a:gdLst>
              <a:ahLst/>
              <a:cxnLst>
                <a:cxn ang="0">
                  <a:pos x="connsiteX0" y="connsiteY0"/>
                </a:cxn>
                <a:cxn ang="0">
                  <a:pos x="connsiteX1" y="connsiteY1"/>
                </a:cxn>
                <a:cxn ang="0">
                  <a:pos x="connsiteX2" y="connsiteY2"/>
                </a:cxn>
              </a:cxnLst>
              <a:rect l="l" t="t" r="r" b="b"/>
              <a:pathLst>
                <a:path w="149225" h="84095">
                  <a:moveTo>
                    <a:pt x="0" y="84095"/>
                  </a:moveTo>
                  <a:cubicBezTo>
                    <a:pt x="28839" y="54461"/>
                    <a:pt x="57679" y="24828"/>
                    <a:pt x="82550" y="11070"/>
                  </a:cubicBezTo>
                  <a:cubicBezTo>
                    <a:pt x="107421" y="-2688"/>
                    <a:pt x="128323" y="-572"/>
                    <a:pt x="149225" y="1545"/>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0" name="Freeform 39"/>
            <p:cNvSpPr/>
            <p:nvPr/>
          </p:nvSpPr>
          <p:spPr bwMode="auto">
            <a:xfrm>
              <a:off x="5162550" y="4314825"/>
              <a:ext cx="219075" cy="180975"/>
            </a:xfrm>
            <a:custGeom>
              <a:avLst/>
              <a:gdLst>
                <a:gd name="connsiteX0" fmla="*/ 0 w 219075"/>
                <a:gd name="connsiteY0" fmla="*/ 180975 h 180975"/>
                <a:gd name="connsiteX1" fmla="*/ 69850 w 219075"/>
                <a:gd name="connsiteY1" fmla="*/ 88900 h 180975"/>
                <a:gd name="connsiteX2" fmla="*/ 219075 w 219075"/>
                <a:gd name="connsiteY2" fmla="*/ 0 h 180975"/>
                <a:gd name="connsiteX3" fmla="*/ 219075 w 219075"/>
                <a:gd name="connsiteY3" fmla="*/ 0 h 180975"/>
              </a:gdLst>
              <a:ahLst/>
              <a:cxnLst>
                <a:cxn ang="0">
                  <a:pos x="connsiteX0" y="connsiteY0"/>
                </a:cxn>
                <a:cxn ang="0">
                  <a:pos x="connsiteX1" y="connsiteY1"/>
                </a:cxn>
                <a:cxn ang="0">
                  <a:pos x="connsiteX2" y="connsiteY2"/>
                </a:cxn>
                <a:cxn ang="0">
                  <a:pos x="connsiteX3" y="connsiteY3"/>
                </a:cxn>
              </a:cxnLst>
              <a:rect l="l" t="t" r="r" b="b"/>
              <a:pathLst>
                <a:path w="219075" h="180975">
                  <a:moveTo>
                    <a:pt x="0" y="180975"/>
                  </a:moveTo>
                  <a:cubicBezTo>
                    <a:pt x="16668" y="150019"/>
                    <a:pt x="33337" y="119063"/>
                    <a:pt x="69850" y="88900"/>
                  </a:cubicBezTo>
                  <a:cubicBezTo>
                    <a:pt x="106363" y="58737"/>
                    <a:pt x="219075" y="0"/>
                    <a:pt x="219075" y="0"/>
                  </a:cubicBezTo>
                  <a:lnTo>
                    <a:pt x="21907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sp>
        <p:nvSpPr>
          <p:cNvPr id="42" name="Dodecagon 41"/>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11</a:t>
            </a:r>
          </a:p>
        </p:txBody>
      </p:sp>
    </p:spTree>
    <p:extLst>
      <p:ext uri="{BB962C8B-B14F-4D97-AF65-F5344CB8AC3E}">
        <p14:creationId xmlns:p14="http://schemas.microsoft.com/office/powerpoint/2010/main" val="313233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Artificial neural networks</a:t>
            </a:r>
            <a:endParaRPr lang="en-GB" dirty="0"/>
          </a:p>
        </p:txBody>
      </p:sp>
      <p:grpSp>
        <p:nvGrpSpPr>
          <p:cNvPr id="41" name="Group 40"/>
          <p:cNvGrpSpPr/>
          <p:nvPr/>
        </p:nvGrpSpPr>
        <p:grpSpPr>
          <a:xfrm>
            <a:off x="929301" y="1124744"/>
            <a:ext cx="7048859" cy="3994104"/>
            <a:chOff x="539552" y="1025700"/>
            <a:chExt cx="7048859" cy="399410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72668"/>
              <a:ext cx="2349621" cy="11176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3" y="1025700"/>
              <a:ext cx="2349621" cy="11176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2" y="2439153"/>
              <a:ext cx="2349621" cy="111765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997981"/>
              <a:ext cx="2349621" cy="111765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1" y="3902147"/>
              <a:ext cx="2349621" cy="1117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485" y="1833243"/>
              <a:ext cx="2349621" cy="111765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90" y="3326481"/>
              <a:ext cx="2349621" cy="1117657"/>
            </a:xfrm>
            <a:prstGeom prst="rect">
              <a:avLst/>
            </a:prstGeom>
          </p:spPr>
        </p:pic>
        <p:sp>
          <p:nvSpPr>
            <p:cNvPr id="15" name="Freeform 14"/>
            <p:cNvSpPr/>
            <p:nvPr/>
          </p:nvSpPr>
          <p:spPr bwMode="auto">
            <a:xfrm>
              <a:off x="4997450" y="2667000"/>
              <a:ext cx="273050" cy="171450"/>
            </a:xfrm>
            <a:custGeom>
              <a:avLst/>
              <a:gdLst>
                <a:gd name="connsiteX0" fmla="*/ 0 w 273050"/>
                <a:gd name="connsiteY0" fmla="*/ 171450 h 171450"/>
                <a:gd name="connsiteX1" fmla="*/ 47625 w 273050"/>
                <a:gd name="connsiteY1" fmla="*/ 63500 h 171450"/>
                <a:gd name="connsiteX2" fmla="*/ 273050 w 273050"/>
                <a:gd name="connsiteY2" fmla="*/ 0 h 171450"/>
                <a:gd name="connsiteX3" fmla="*/ 273050 w 273050"/>
                <a:gd name="connsiteY3" fmla="*/ 0 h 171450"/>
              </a:gdLst>
              <a:ahLst/>
              <a:cxnLst>
                <a:cxn ang="0">
                  <a:pos x="connsiteX0" y="connsiteY0"/>
                </a:cxn>
                <a:cxn ang="0">
                  <a:pos x="connsiteX1" y="connsiteY1"/>
                </a:cxn>
                <a:cxn ang="0">
                  <a:pos x="connsiteX2" y="connsiteY2"/>
                </a:cxn>
                <a:cxn ang="0">
                  <a:pos x="connsiteX3" y="connsiteY3"/>
                </a:cxn>
              </a:cxnLst>
              <a:rect l="l" t="t" r="r" b="b"/>
              <a:pathLst>
                <a:path w="273050" h="171450">
                  <a:moveTo>
                    <a:pt x="0" y="171450"/>
                  </a:moveTo>
                  <a:cubicBezTo>
                    <a:pt x="1058" y="131762"/>
                    <a:pt x="2117" y="92075"/>
                    <a:pt x="47625" y="63500"/>
                  </a:cubicBezTo>
                  <a:cubicBezTo>
                    <a:pt x="93133" y="34925"/>
                    <a:pt x="273050" y="0"/>
                    <a:pt x="273050" y="0"/>
                  </a:cubicBezTo>
                  <a:lnTo>
                    <a:pt x="273050" y="0"/>
                  </a:lnTo>
                </a:path>
              </a:pathLst>
            </a:custGeom>
            <a:noFill/>
            <a:ln w="19050" cap="flat" cmpd="sng" algn="ctr">
              <a:solidFill>
                <a:schemeClr val="bg2">
                  <a:lumMod val="50000"/>
                </a:schemeClr>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6" name="Freeform 15"/>
            <p:cNvSpPr/>
            <p:nvPr/>
          </p:nvSpPr>
          <p:spPr bwMode="auto">
            <a:xfrm>
              <a:off x="5127625" y="2765166"/>
              <a:ext cx="171450" cy="95509"/>
            </a:xfrm>
            <a:custGeom>
              <a:avLst/>
              <a:gdLst>
                <a:gd name="connsiteX0" fmla="*/ 0 w 171450"/>
                <a:gd name="connsiteY0" fmla="*/ 95509 h 95509"/>
                <a:gd name="connsiteX1" fmla="*/ 73025 w 171450"/>
                <a:gd name="connsiteY1" fmla="*/ 12959 h 95509"/>
                <a:gd name="connsiteX2" fmla="*/ 171450 w 171450"/>
                <a:gd name="connsiteY2" fmla="*/ 259 h 95509"/>
                <a:gd name="connsiteX3" fmla="*/ 171450 w 171450"/>
                <a:gd name="connsiteY3" fmla="*/ 259 h 95509"/>
              </a:gdLst>
              <a:ahLst/>
              <a:cxnLst>
                <a:cxn ang="0">
                  <a:pos x="connsiteX0" y="connsiteY0"/>
                </a:cxn>
                <a:cxn ang="0">
                  <a:pos x="connsiteX1" y="connsiteY1"/>
                </a:cxn>
                <a:cxn ang="0">
                  <a:pos x="connsiteX2" y="connsiteY2"/>
                </a:cxn>
                <a:cxn ang="0">
                  <a:pos x="connsiteX3" y="connsiteY3"/>
                </a:cxn>
              </a:cxnLst>
              <a:rect l="l" t="t" r="r" b="b"/>
              <a:pathLst>
                <a:path w="171450" h="95509">
                  <a:moveTo>
                    <a:pt x="0" y="95509"/>
                  </a:moveTo>
                  <a:cubicBezTo>
                    <a:pt x="22225" y="62171"/>
                    <a:pt x="44450" y="28834"/>
                    <a:pt x="73025" y="12959"/>
                  </a:cubicBezTo>
                  <a:cubicBezTo>
                    <a:pt x="101600" y="-2916"/>
                    <a:pt x="171450" y="259"/>
                    <a:pt x="171450" y="259"/>
                  </a:cubicBezTo>
                  <a:lnTo>
                    <a:pt x="171450" y="259"/>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7" name="Freeform 16"/>
            <p:cNvSpPr/>
            <p:nvPr/>
          </p:nvSpPr>
          <p:spPr bwMode="auto">
            <a:xfrm>
              <a:off x="5181600" y="2844800"/>
              <a:ext cx="123825" cy="66675"/>
            </a:xfrm>
            <a:custGeom>
              <a:avLst/>
              <a:gdLst>
                <a:gd name="connsiteX0" fmla="*/ 0 w 123825"/>
                <a:gd name="connsiteY0" fmla="*/ 66675 h 66675"/>
                <a:gd name="connsiteX1" fmla="*/ 76200 w 123825"/>
                <a:gd name="connsiteY1" fmla="*/ 47625 h 66675"/>
                <a:gd name="connsiteX2" fmla="*/ 123825 w 123825"/>
                <a:gd name="connsiteY2" fmla="*/ 0 h 66675"/>
                <a:gd name="connsiteX3" fmla="*/ 123825 w 123825"/>
                <a:gd name="connsiteY3" fmla="*/ 0 h 66675"/>
              </a:gdLst>
              <a:ahLst/>
              <a:cxnLst>
                <a:cxn ang="0">
                  <a:pos x="connsiteX0" y="connsiteY0"/>
                </a:cxn>
                <a:cxn ang="0">
                  <a:pos x="connsiteX1" y="connsiteY1"/>
                </a:cxn>
                <a:cxn ang="0">
                  <a:pos x="connsiteX2" y="connsiteY2"/>
                </a:cxn>
                <a:cxn ang="0">
                  <a:pos x="connsiteX3" y="connsiteY3"/>
                </a:cxn>
              </a:cxnLst>
              <a:rect l="l" t="t" r="r" b="b"/>
              <a:pathLst>
                <a:path w="123825" h="66675">
                  <a:moveTo>
                    <a:pt x="0" y="66675"/>
                  </a:moveTo>
                  <a:cubicBezTo>
                    <a:pt x="27781" y="62706"/>
                    <a:pt x="55563" y="58737"/>
                    <a:pt x="76200" y="47625"/>
                  </a:cubicBezTo>
                  <a:cubicBezTo>
                    <a:pt x="96837" y="36513"/>
                    <a:pt x="123825" y="0"/>
                    <a:pt x="123825" y="0"/>
                  </a:cubicBezTo>
                  <a:lnTo>
                    <a:pt x="12382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8" name="Freeform 17"/>
            <p:cNvSpPr/>
            <p:nvPr/>
          </p:nvSpPr>
          <p:spPr bwMode="auto">
            <a:xfrm>
              <a:off x="5124450" y="2803525"/>
              <a:ext cx="349942" cy="187325"/>
            </a:xfrm>
            <a:custGeom>
              <a:avLst/>
              <a:gdLst>
                <a:gd name="connsiteX0" fmla="*/ 0 w 349942"/>
                <a:gd name="connsiteY0" fmla="*/ 187325 h 187325"/>
                <a:gd name="connsiteX1" fmla="*/ 98425 w 349942"/>
                <a:gd name="connsiteY1" fmla="*/ 158750 h 187325"/>
                <a:gd name="connsiteX2" fmla="*/ 158750 w 349942"/>
                <a:gd name="connsiteY2" fmla="*/ 120650 h 187325"/>
                <a:gd name="connsiteX3" fmla="*/ 320675 w 349942"/>
                <a:gd name="connsiteY3" fmla="*/ 76200 h 187325"/>
                <a:gd name="connsiteX4" fmla="*/ 349250 w 349942"/>
                <a:gd name="connsiteY4" fmla="*/ 0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 h="187325">
                  <a:moveTo>
                    <a:pt x="0" y="187325"/>
                  </a:moveTo>
                  <a:cubicBezTo>
                    <a:pt x="35983" y="178593"/>
                    <a:pt x="71967" y="169862"/>
                    <a:pt x="98425" y="158750"/>
                  </a:cubicBezTo>
                  <a:cubicBezTo>
                    <a:pt x="124883" y="147637"/>
                    <a:pt x="121708" y="134408"/>
                    <a:pt x="158750" y="120650"/>
                  </a:cubicBezTo>
                  <a:cubicBezTo>
                    <a:pt x="195792" y="106892"/>
                    <a:pt x="288925" y="96308"/>
                    <a:pt x="320675" y="76200"/>
                  </a:cubicBezTo>
                  <a:cubicBezTo>
                    <a:pt x="352425" y="56092"/>
                    <a:pt x="350837" y="28046"/>
                    <a:pt x="349250" y="0"/>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9" name="Freeform 18"/>
            <p:cNvSpPr/>
            <p:nvPr/>
          </p:nvSpPr>
          <p:spPr bwMode="auto">
            <a:xfrm>
              <a:off x="5133975" y="3508375"/>
              <a:ext cx="215900" cy="203200"/>
            </a:xfrm>
            <a:custGeom>
              <a:avLst/>
              <a:gdLst>
                <a:gd name="connsiteX0" fmla="*/ 0 w 215900"/>
                <a:gd name="connsiteY0" fmla="*/ 0 h 203200"/>
                <a:gd name="connsiteX1" fmla="*/ 133350 w 215900"/>
                <a:gd name="connsiteY1" fmla="*/ 34925 h 203200"/>
                <a:gd name="connsiteX2" fmla="*/ 171450 w 215900"/>
                <a:gd name="connsiteY2" fmla="*/ 111125 h 203200"/>
                <a:gd name="connsiteX3" fmla="*/ 215900 w 2159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15900" h="203200">
                  <a:moveTo>
                    <a:pt x="0" y="0"/>
                  </a:moveTo>
                  <a:cubicBezTo>
                    <a:pt x="52387" y="8202"/>
                    <a:pt x="104775" y="16404"/>
                    <a:pt x="133350" y="34925"/>
                  </a:cubicBezTo>
                  <a:cubicBezTo>
                    <a:pt x="161925" y="53446"/>
                    <a:pt x="157692" y="83079"/>
                    <a:pt x="171450" y="111125"/>
                  </a:cubicBezTo>
                  <a:cubicBezTo>
                    <a:pt x="185208" y="139171"/>
                    <a:pt x="200554" y="171185"/>
                    <a:pt x="215900" y="203200"/>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0" name="Freeform 19"/>
            <p:cNvSpPr/>
            <p:nvPr/>
          </p:nvSpPr>
          <p:spPr bwMode="auto">
            <a:xfrm>
              <a:off x="5153025" y="3443697"/>
              <a:ext cx="184150" cy="86903"/>
            </a:xfrm>
            <a:custGeom>
              <a:avLst/>
              <a:gdLst>
                <a:gd name="connsiteX0" fmla="*/ 0 w 184150"/>
                <a:gd name="connsiteY0" fmla="*/ 17053 h 86903"/>
                <a:gd name="connsiteX1" fmla="*/ 82550 w 184150"/>
                <a:gd name="connsiteY1" fmla="*/ 4353 h 86903"/>
                <a:gd name="connsiteX2" fmla="*/ 88900 w 184150"/>
                <a:gd name="connsiteY2" fmla="*/ 7528 h 86903"/>
                <a:gd name="connsiteX3" fmla="*/ 184150 w 184150"/>
                <a:gd name="connsiteY3" fmla="*/ 86903 h 86903"/>
                <a:gd name="connsiteX4" fmla="*/ 184150 w 184150"/>
                <a:gd name="connsiteY4" fmla="*/ 86903 h 8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6903">
                  <a:moveTo>
                    <a:pt x="0" y="17053"/>
                  </a:moveTo>
                  <a:lnTo>
                    <a:pt x="82550" y="4353"/>
                  </a:lnTo>
                  <a:cubicBezTo>
                    <a:pt x="97367" y="2766"/>
                    <a:pt x="71967" y="-6230"/>
                    <a:pt x="88900" y="7528"/>
                  </a:cubicBezTo>
                  <a:cubicBezTo>
                    <a:pt x="105833" y="21286"/>
                    <a:pt x="184150" y="86903"/>
                    <a:pt x="184150" y="86903"/>
                  </a:cubicBezTo>
                  <a:lnTo>
                    <a:pt x="184150" y="86903"/>
                  </a:lnTo>
                </a:path>
              </a:pathLst>
            </a:custGeom>
            <a:no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1" name="Freeform 20"/>
            <p:cNvSpPr/>
            <p:nvPr/>
          </p:nvSpPr>
          <p:spPr bwMode="auto">
            <a:xfrm>
              <a:off x="5149850" y="3457575"/>
              <a:ext cx="184150" cy="82550"/>
            </a:xfrm>
            <a:custGeom>
              <a:avLst/>
              <a:gdLst>
                <a:gd name="connsiteX0" fmla="*/ 0 w 184150"/>
                <a:gd name="connsiteY0" fmla="*/ 0 h 82550"/>
                <a:gd name="connsiteX1" fmla="*/ 184150 w 184150"/>
                <a:gd name="connsiteY1" fmla="*/ 82550 h 82550"/>
                <a:gd name="connsiteX2" fmla="*/ 184150 w 184150"/>
                <a:gd name="connsiteY2" fmla="*/ 82550 h 82550"/>
              </a:gdLst>
              <a:ahLst/>
              <a:cxnLst>
                <a:cxn ang="0">
                  <a:pos x="connsiteX0" y="connsiteY0"/>
                </a:cxn>
                <a:cxn ang="0">
                  <a:pos x="connsiteX1" y="connsiteY1"/>
                </a:cxn>
                <a:cxn ang="0">
                  <a:pos x="connsiteX2" y="connsiteY2"/>
                </a:cxn>
              </a:cxnLst>
              <a:rect l="l" t="t" r="r" b="b"/>
              <a:pathLst>
                <a:path w="184150" h="82550">
                  <a:moveTo>
                    <a:pt x="0" y="0"/>
                  </a:moveTo>
                  <a:lnTo>
                    <a:pt x="184150" y="82550"/>
                  </a:lnTo>
                  <a:lnTo>
                    <a:pt x="184150" y="825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2" name="Freeform 21"/>
            <p:cNvSpPr/>
            <p:nvPr/>
          </p:nvSpPr>
          <p:spPr bwMode="auto">
            <a:xfrm>
              <a:off x="5187950" y="3330575"/>
              <a:ext cx="203200" cy="149225"/>
            </a:xfrm>
            <a:custGeom>
              <a:avLst/>
              <a:gdLst>
                <a:gd name="connsiteX0" fmla="*/ 0 w 203200"/>
                <a:gd name="connsiteY0" fmla="*/ 0 h 149225"/>
                <a:gd name="connsiteX1" fmla="*/ 41275 w 203200"/>
                <a:gd name="connsiteY1" fmla="*/ 69850 h 149225"/>
                <a:gd name="connsiteX2" fmla="*/ 114300 w 203200"/>
                <a:gd name="connsiteY2" fmla="*/ 117475 h 149225"/>
                <a:gd name="connsiteX3" fmla="*/ 203200 w 203200"/>
                <a:gd name="connsiteY3" fmla="*/ 149225 h 149225"/>
                <a:gd name="connsiteX4" fmla="*/ 203200 w 203200"/>
                <a:gd name="connsiteY4" fmla="*/ 149225 h 14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149225">
                  <a:moveTo>
                    <a:pt x="0" y="0"/>
                  </a:moveTo>
                  <a:cubicBezTo>
                    <a:pt x="11112" y="25135"/>
                    <a:pt x="22225" y="50271"/>
                    <a:pt x="41275" y="69850"/>
                  </a:cubicBezTo>
                  <a:cubicBezTo>
                    <a:pt x="60325" y="89429"/>
                    <a:pt x="87313" y="104246"/>
                    <a:pt x="114300" y="117475"/>
                  </a:cubicBezTo>
                  <a:cubicBezTo>
                    <a:pt x="141288" y="130704"/>
                    <a:pt x="203200" y="149225"/>
                    <a:pt x="203200" y="149225"/>
                  </a:cubicBezTo>
                  <a:lnTo>
                    <a:pt x="203200" y="1492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6" name="Freeform 5"/>
            <p:cNvSpPr/>
            <p:nvPr/>
          </p:nvSpPr>
          <p:spPr bwMode="auto">
            <a:xfrm>
              <a:off x="5197475" y="1858415"/>
              <a:ext cx="327025" cy="62460"/>
            </a:xfrm>
            <a:custGeom>
              <a:avLst/>
              <a:gdLst>
                <a:gd name="connsiteX0" fmla="*/ 0 w 327025"/>
                <a:gd name="connsiteY0" fmla="*/ 2135 h 62460"/>
                <a:gd name="connsiteX1" fmla="*/ 117475 w 327025"/>
                <a:gd name="connsiteY1" fmla="*/ 2135 h 62460"/>
                <a:gd name="connsiteX2" fmla="*/ 209550 w 327025"/>
                <a:gd name="connsiteY2" fmla="*/ 5310 h 62460"/>
                <a:gd name="connsiteX3" fmla="*/ 327025 w 327025"/>
                <a:gd name="connsiteY3" fmla="*/ 62460 h 62460"/>
                <a:gd name="connsiteX4" fmla="*/ 327025 w 327025"/>
                <a:gd name="connsiteY4" fmla="*/ 62460 h 6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 h="62460">
                  <a:moveTo>
                    <a:pt x="0" y="2135"/>
                  </a:moveTo>
                  <a:lnTo>
                    <a:pt x="117475" y="2135"/>
                  </a:lnTo>
                  <a:cubicBezTo>
                    <a:pt x="152400" y="2664"/>
                    <a:pt x="174625" y="-4744"/>
                    <a:pt x="209550" y="5310"/>
                  </a:cubicBezTo>
                  <a:cubicBezTo>
                    <a:pt x="244475" y="15364"/>
                    <a:pt x="327025" y="62460"/>
                    <a:pt x="327025" y="62460"/>
                  </a:cubicBezTo>
                  <a:lnTo>
                    <a:pt x="327025" y="6246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3" name="Freeform 12"/>
            <p:cNvSpPr/>
            <p:nvPr/>
          </p:nvSpPr>
          <p:spPr bwMode="auto">
            <a:xfrm>
              <a:off x="5172075" y="1908175"/>
              <a:ext cx="193675" cy="60325"/>
            </a:xfrm>
            <a:custGeom>
              <a:avLst/>
              <a:gdLst>
                <a:gd name="connsiteX0" fmla="*/ 0 w 193675"/>
                <a:gd name="connsiteY0" fmla="*/ 0 h 60325"/>
                <a:gd name="connsiteX1" fmla="*/ 120650 w 193675"/>
                <a:gd name="connsiteY1" fmla="*/ 12700 h 60325"/>
                <a:gd name="connsiteX2" fmla="*/ 193675 w 193675"/>
                <a:gd name="connsiteY2" fmla="*/ 60325 h 60325"/>
                <a:gd name="connsiteX3" fmla="*/ 193675 w 193675"/>
                <a:gd name="connsiteY3" fmla="*/ 60325 h 60325"/>
              </a:gdLst>
              <a:ahLst/>
              <a:cxnLst>
                <a:cxn ang="0">
                  <a:pos x="connsiteX0" y="connsiteY0"/>
                </a:cxn>
                <a:cxn ang="0">
                  <a:pos x="connsiteX1" y="connsiteY1"/>
                </a:cxn>
                <a:cxn ang="0">
                  <a:pos x="connsiteX2" y="connsiteY2"/>
                </a:cxn>
                <a:cxn ang="0">
                  <a:pos x="connsiteX3" y="connsiteY3"/>
                </a:cxn>
              </a:cxnLst>
              <a:rect l="l" t="t" r="r" b="b"/>
              <a:pathLst>
                <a:path w="193675" h="60325">
                  <a:moveTo>
                    <a:pt x="0" y="0"/>
                  </a:moveTo>
                  <a:cubicBezTo>
                    <a:pt x="44185" y="1323"/>
                    <a:pt x="88371" y="2646"/>
                    <a:pt x="120650" y="12700"/>
                  </a:cubicBezTo>
                  <a:cubicBezTo>
                    <a:pt x="152929" y="22754"/>
                    <a:pt x="193675" y="60325"/>
                    <a:pt x="193675" y="60325"/>
                  </a:cubicBezTo>
                  <a:lnTo>
                    <a:pt x="193675" y="603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4" name="Freeform 13"/>
            <p:cNvSpPr/>
            <p:nvPr/>
          </p:nvSpPr>
          <p:spPr bwMode="auto">
            <a:xfrm>
              <a:off x="5184775" y="2003425"/>
              <a:ext cx="127000" cy="22225"/>
            </a:xfrm>
            <a:custGeom>
              <a:avLst/>
              <a:gdLst>
                <a:gd name="connsiteX0" fmla="*/ 0 w 127000"/>
                <a:gd name="connsiteY0" fmla="*/ 0 h 22225"/>
                <a:gd name="connsiteX1" fmla="*/ 127000 w 127000"/>
                <a:gd name="connsiteY1" fmla="*/ 22225 h 22225"/>
                <a:gd name="connsiteX2" fmla="*/ 127000 w 127000"/>
                <a:gd name="connsiteY2" fmla="*/ 22225 h 22225"/>
              </a:gdLst>
              <a:ahLst/>
              <a:cxnLst>
                <a:cxn ang="0">
                  <a:pos x="connsiteX0" y="connsiteY0"/>
                </a:cxn>
                <a:cxn ang="0">
                  <a:pos x="connsiteX1" y="connsiteY1"/>
                </a:cxn>
                <a:cxn ang="0">
                  <a:pos x="connsiteX2" y="connsiteY2"/>
                </a:cxn>
              </a:cxnLst>
              <a:rect l="l" t="t" r="r" b="b"/>
              <a:pathLst>
                <a:path w="127000" h="22225">
                  <a:moveTo>
                    <a:pt x="0" y="0"/>
                  </a:moveTo>
                  <a:lnTo>
                    <a:pt x="127000" y="22225"/>
                  </a:lnTo>
                  <a:lnTo>
                    <a:pt x="127000" y="222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3" name="Freeform 22"/>
            <p:cNvSpPr/>
            <p:nvPr/>
          </p:nvSpPr>
          <p:spPr bwMode="auto">
            <a:xfrm>
              <a:off x="5133975" y="2085675"/>
              <a:ext cx="211650" cy="148740"/>
            </a:xfrm>
            <a:custGeom>
              <a:avLst/>
              <a:gdLst>
                <a:gd name="connsiteX0" fmla="*/ 0 w 211650"/>
                <a:gd name="connsiteY0" fmla="*/ 9825 h 148740"/>
                <a:gd name="connsiteX1" fmla="*/ 127000 w 211650"/>
                <a:gd name="connsiteY1" fmla="*/ 13000 h 148740"/>
                <a:gd name="connsiteX2" fmla="*/ 203200 w 211650"/>
                <a:gd name="connsiteY2" fmla="*/ 136825 h 148740"/>
                <a:gd name="connsiteX3" fmla="*/ 206375 w 211650"/>
                <a:gd name="connsiteY3" fmla="*/ 136825 h 148740"/>
              </a:gdLst>
              <a:ahLst/>
              <a:cxnLst>
                <a:cxn ang="0">
                  <a:pos x="connsiteX0" y="connsiteY0"/>
                </a:cxn>
                <a:cxn ang="0">
                  <a:pos x="connsiteX1" y="connsiteY1"/>
                </a:cxn>
                <a:cxn ang="0">
                  <a:pos x="connsiteX2" y="connsiteY2"/>
                </a:cxn>
                <a:cxn ang="0">
                  <a:pos x="connsiteX3" y="connsiteY3"/>
                </a:cxn>
              </a:cxnLst>
              <a:rect l="l" t="t" r="r" b="b"/>
              <a:pathLst>
                <a:path w="211650" h="148740">
                  <a:moveTo>
                    <a:pt x="0" y="9825"/>
                  </a:moveTo>
                  <a:cubicBezTo>
                    <a:pt x="46566" y="829"/>
                    <a:pt x="93133" y="-8167"/>
                    <a:pt x="127000" y="13000"/>
                  </a:cubicBezTo>
                  <a:cubicBezTo>
                    <a:pt x="160867" y="34167"/>
                    <a:pt x="189971" y="116187"/>
                    <a:pt x="203200" y="136825"/>
                  </a:cubicBezTo>
                  <a:cubicBezTo>
                    <a:pt x="216429" y="157463"/>
                    <a:pt x="211402" y="147144"/>
                    <a:pt x="206375" y="136825"/>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4" name="Freeform 23"/>
            <p:cNvSpPr/>
            <p:nvPr/>
          </p:nvSpPr>
          <p:spPr bwMode="auto">
            <a:xfrm>
              <a:off x="2638425" y="1812619"/>
              <a:ext cx="301625" cy="168581"/>
            </a:xfrm>
            <a:custGeom>
              <a:avLst/>
              <a:gdLst>
                <a:gd name="connsiteX0" fmla="*/ 0 w 301625"/>
                <a:gd name="connsiteY0" fmla="*/ 168581 h 168581"/>
                <a:gd name="connsiteX1" fmla="*/ 31750 w 301625"/>
                <a:gd name="connsiteY1" fmla="*/ 76506 h 168581"/>
                <a:gd name="connsiteX2" fmla="*/ 136525 w 301625"/>
                <a:gd name="connsiteY2" fmla="*/ 306 h 168581"/>
                <a:gd name="connsiteX3" fmla="*/ 301625 w 301625"/>
                <a:gd name="connsiteY3" fmla="*/ 47931 h 168581"/>
                <a:gd name="connsiteX4" fmla="*/ 301625 w 301625"/>
                <a:gd name="connsiteY4" fmla="*/ 47931 h 16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68581">
                  <a:moveTo>
                    <a:pt x="0" y="168581"/>
                  </a:moveTo>
                  <a:cubicBezTo>
                    <a:pt x="4498" y="136566"/>
                    <a:pt x="8996" y="104552"/>
                    <a:pt x="31750" y="76506"/>
                  </a:cubicBezTo>
                  <a:cubicBezTo>
                    <a:pt x="54504" y="48460"/>
                    <a:pt x="91546" y="5068"/>
                    <a:pt x="136525" y="306"/>
                  </a:cubicBezTo>
                  <a:cubicBezTo>
                    <a:pt x="181504" y="-4456"/>
                    <a:pt x="301625" y="47931"/>
                    <a:pt x="301625" y="47931"/>
                  </a:cubicBezTo>
                  <a:lnTo>
                    <a:pt x="301625" y="47931"/>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5" name="Freeform 24"/>
            <p:cNvSpPr/>
            <p:nvPr/>
          </p:nvSpPr>
          <p:spPr bwMode="auto">
            <a:xfrm>
              <a:off x="2822575" y="1920875"/>
              <a:ext cx="146050" cy="79375"/>
            </a:xfrm>
            <a:custGeom>
              <a:avLst/>
              <a:gdLst>
                <a:gd name="connsiteX0" fmla="*/ 0 w 146050"/>
                <a:gd name="connsiteY0" fmla="*/ 79375 h 79375"/>
                <a:gd name="connsiteX1" fmla="*/ 38100 w 146050"/>
                <a:gd name="connsiteY1" fmla="*/ 25400 h 79375"/>
                <a:gd name="connsiteX2" fmla="*/ 146050 w 146050"/>
                <a:gd name="connsiteY2" fmla="*/ 0 h 79375"/>
                <a:gd name="connsiteX3" fmla="*/ 146050 w 146050"/>
                <a:gd name="connsiteY3" fmla="*/ 0 h 79375"/>
              </a:gdLst>
              <a:ahLst/>
              <a:cxnLst>
                <a:cxn ang="0">
                  <a:pos x="connsiteX0" y="connsiteY0"/>
                </a:cxn>
                <a:cxn ang="0">
                  <a:pos x="connsiteX1" y="connsiteY1"/>
                </a:cxn>
                <a:cxn ang="0">
                  <a:pos x="connsiteX2" y="connsiteY2"/>
                </a:cxn>
                <a:cxn ang="0">
                  <a:pos x="connsiteX3" y="connsiteY3"/>
                </a:cxn>
              </a:cxnLst>
              <a:rect l="l" t="t" r="r" b="b"/>
              <a:pathLst>
                <a:path w="146050" h="79375">
                  <a:moveTo>
                    <a:pt x="0" y="79375"/>
                  </a:moveTo>
                  <a:cubicBezTo>
                    <a:pt x="6879" y="59002"/>
                    <a:pt x="13758" y="38629"/>
                    <a:pt x="38100" y="25400"/>
                  </a:cubicBezTo>
                  <a:cubicBezTo>
                    <a:pt x="62442" y="12171"/>
                    <a:pt x="146050" y="0"/>
                    <a:pt x="146050" y="0"/>
                  </a:cubicBezTo>
                  <a:lnTo>
                    <a:pt x="146050"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6" name="Freeform 25"/>
            <p:cNvSpPr/>
            <p:nvPr/>
          </p:nvSpPr>
          <p:spPr bwMode="auto">
            <a:xfrm>
              <a:off x="2778125" y="2028825"/>
              <a:ext cx="193675" cy="110234"/>
            </a:xfrm>
            <a:custGeom>
              <a:avLst/>
              <a:gdLst>
                <a:gd name="connsiteX0" fmla="*/ 0 w 193675"/>
                <a:gd name="connsiteY0" fmla="*/ 104775 h 110234"/>
                <a:gd name="connsiteX1" fmla="*/ 85725 w 193675"/>
                <a:gd name="connsiteY1" fmla="*/ 98425 h 110234"/>
                <a:gd name="connsiteX2" fmla="*/ 193675 w 193675"/>
                <a:gd name="connsiteY2" fmla="*/ 0 h 110234"/>
                <a:gd name="connsiteX3" fmla="*/ 193675 w 193675"/>
                <a:gd name="connsiteY3" fmla="*/ 0 h 110234"/>
              </a:gdLst>
              <a:ahLst/>
              <a:cxnLst>
                <a:cxn ang="0">
                  <a:pos x="connsiteX0" y="connsiteY0"/>
                </a:cxn>
                <a:cxn ang="0">
                  <a:pos x="connsiteX1" y="connsiteY1"/>
                </a:cxn>
                <a:cxn ang="0">
                  <a:pos x="connsiteX2" y="connsiteY2"/>
                </a:cxn>
                <a:cxn ang="0">
                  <a:pos x="connsiteX3" y="connsiteY3"/>
                </a:cxn>
              </a:cxnLst>
              <a:rect l="l" t="t" r="r" b="b"/>
              <a:pathLst>
                <a:path w="193675" h="110234">
                  <a:moveTo>
                    <a:pt x="0" y="104775"/>
                  </a:moveTo>
                  <a:cubicBezTo>
                    <a:pt x="26723" y="110331"/>
                    <a:pt x="53446" y="115887"/>
                    <a:pt x="85725" y="98425"/>
                  </a:cubicBezTo>
                  <a:cubicBezTo>
                    <a:pt x="118004" y="80963"/>
                    <a:pt x="193675" y="0"/>
                    <a:pt x="193675" y="0"/>
                  </a:cubicBezTo>
                  <a:lnTo>
                    <a:pt x="19367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7" name="Freeform 26"/>
            <p:cNvSpPr/>
            <p:nvPr/>
          </p:nvSpPr>
          <p:spPr bwMode="auto">
            <a:xfrm>
              <a:off x="2844800" y="2409825"/>
              <a:ext cx="349250" cy="95250"/>
            </a:xfrm>
            <a:custGeom>
              <a:avLst/>
              <a:gdLst>
                <a:gd name="connsiteX0" fmla="*/ 0 w 349250"/>
                <a:gd name="connsiteY0" fmla="*/ 0 h 95250"/>
                <a:gd name="connsiteX1" fmla="*/ 60325 w 349250"/>
                <a:gd name="connsiteY1" fmla="*/ 66675 h 95250"/>
                <a:gd name="connsiteX2" fmla="*/ 136525 w 349250"/>
                <a:gd name="connsiteY2" fmla="*/ 66675 h 95250"/>
                <a:gd name="connsiteX3" fmla="*/ 349250 w 349250"/>
                <a:gd name="connsiteY3" fmla="*/ 95250 h 95250"/>
                <a:gd name="connsiteX4" fmla="*/ 349250 w 349250"/>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50" h="95250">
                  <a:moveTo>
                    <a:pt x="0" y="0"/>
                  </a:moveTo>
                  <a:cubicBezTo>
                    <a:pt x="18785" y="27781"/>
                    <a:pt x="37571" y="55563"/>
                    <a:pt x="60325" y="66675"/>
                  </a:cubicBezTo>
                  <a:cubicBezTo>
                    <a:pt x="83079" y="77787"/>
                    <a:pt x="88371" y="61913"/>
                    <a:pt x="136525" y="66675"/>
                  </a:cubicBezTo>
                  <a:cubicBezTo>
                    <a:pt x="184679" y="71437"/>
                    <a:pt x="349250" y="95250"/>
                    <a:pt x="349250" y="95250"/>
                  </a:cubicBezTo>
                  <a:lnTo>
                    <a:pt x="349250" y="952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8" name="Freeform 27"/>
            <p:cNvSpPr/>
            <p:nvPr/>
          </p:nvSpPr>
          <p:spPr bwMode="auto">
            <a:xfrm>
              <a:off x="2822575" y="2527283"/>
              <a:ext cx="262663" cy="82333"/>
            </a:xfrm>
            <a:custGeom>
              <a:avLst/>
              <a:gdLst>
                <a:gd name="connsiteX0" fmla="*/ 0 w 262663"/>
                <a:gd name="connsiteY0" fmla="*/ 12717 h 82333"/>
                <a:gd name="connsiteX1" fmla="*/ 114300 w 262663"/>
                <a:gd name="connsiteY1" fmla="*/ 17 h 82333"/>
                <a:gd name="connsiteX2" fmla="*/ 152400 w 262663"/>
                <a:gd name="connsiteY2" fmla="*/ 17 h 82333"/>
              </a:gdLst>
              <a:ahLst/>
              <a:cxnLst>
                <a:cxn ang="0">
                  <a:pos x="connsiteX0" y="connsiteY0"/>
                </a:cxn>
                <a:cxn ang="0">
                  <a:pos x="connsiteX1" y="connsiteY1"/>
                </a:cxn>
                <a:cxn ang="0">
                  <a:pos x="connsiteX2" y="connsiteY2"/>
                </a:cxn>
              </a:cxnLst>
              <a:rect l="l" t="t" r="r" b="b"/>
              <a:pathLst>
                <a:path w="262663" h="82333">
                  <a:moveTo>
                    <a:pt x="0" y="12717"/>
                  </a:moveTo>
                  <a:lnTo>
                    <a:pt x="114300" y="17"/>
                  </a:lnTo>
                  <a:cubicBezTo>
                    <a:pt x="139700" y="-2100"/>
                    <a:pt x="409575" y="186284"/>
                    <a:pt x="152400" y="17"/>
                  </a:cubicBezTo>
                </a:path>
              </a:pathLst>
            </a:custGeom>
            <a:no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9" name="Freeform 28"/>
            <p:cNvSpPr/>
            <p:nvPr/>
          </p:nvSpPr>
          <p:spPr bwMode="auto">
            <a:xfrm>
              <a:off x="2819400" y="2538146"/>
              <a:ext cx="228600" cy="55829"/>
            </a:xfrm>
            <a:custGeom>
              <a:avLst/>
              <a:gdLst>
                <a:gd name="connsiteX0" fmla="*/ 0 w 228600"/>
                <a:gd name="connsiteY0" fmla="*/ 17729 h 55829"/>
                <a:gd name="connsiteX1" fmla="*/ 63500 w 228600"/>
                <a:gd name="connsiteY1" fmla="*/ 1854 h 55829"/>
                <a:gd name="connsiteX2" fmla="*/ 228600 w 228600"/>
                <a:gd name="connsiteY2" fmla="*/ 55829 h 55829"/>
                <a:gd name="connsiteX3" fmla="*/ 228600 w 228600"/>
                <a:gd name="connsiteY3" fmla="*/ 55829 h 55829"/>
              </a:gdLst>
              <a:ahLst/>
              <a:cxnLst>
                <a:cxn ang="0">
                  <a:pos x="connsiteX0" y="connsiteY0"/>
                </a:cxn>
                <a:cxn ang="0">
                  <a:pos x="connsiteX1" y="connsiteY1"/>
                </a:cxn>
                <a:cxn ang="0">
                  <a:pos x="connsiteX2" y="connsiteY2"/>
                </a:cxn>
                <a:cxn ang="0">
                  <a:pos x="connsiteX3" y="connsiteY3"/>
                </a:cxn>
              </a:cxnLst>
              <a:rect l="l" t="t" r="r" b="b"/>
              <a:pathLst>
                <a:path w="228600" h="55829">
                  <a:moveTo>
                    <a:pt x="0" y="17729"/>
                  </a:moveTo>
                  <a:cubicBezTo>
                    <a:pt x="12700" y="6616"/>
                    <a:pt x="25400" y="-4496"/>
                    <a:pt x="63500" y="1854"/>
                  </a:cubicBezTo>
                  <a:cubicBezTo>
                    <a:pt x="101600" y="8204"/>
                    <a:pt x="228600" y="55829"/>
                    <a:pt x="228600" y="55829"/>
                  </a:cubicBezTo>
                  <a:lnTo>
                    <a:pt x="228600" y="55829"/>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0" name="Freeform 29"/>
            <p:cNvSpPr/>
            <p:nvPr/>
          </p:nvSpPr>
          <p:spPr bwMode="auto">
            <a:xfrm>
              <a:off x="2790825" y="2636113"/>
              <a:ext cx="219075" cy="145187"/>
            </a:xfrm>
            <a:custGeom>
              <a:avLst/>
              <a:gdLst>
                <a:gd name="connsiteX0" fmla="*/ 0 w 219075"/>
                <a:gd name="connsiteY0" fmla="*/ 15012 h 145187"/>
                <a:gd name="connsiteX1" fmla="*/ 127000 w 219075"/>
                <a:gd name="connsiteY1" fmla="*/ 11837 h 145187"/>
                <a:gd name="connsiteX2" fmla="*/ 219075 w 219075"/>
                <a:gd name="connsiteY2" fmla="*/ 145187 h 145187"/>
                <a:gd name="connsiteX3" fmla="*/ 219075 w 219075"/>
                <a:gd name="connsiteY3" fmla="*/ 145187 h 145187"/>
              </a:gdLst>
              <a:ahLst/>
              <a:cxnLst>
                <a:cxn ang="0">
                  <a:pos x="connsiteX0" y="connsiteY0"/>
                </a:cxn>
                <a:cxn ang="0">
                  <a:pos x="connsiteX1" y="connsiteY1"/>
                </a:cxn>
                <a:cxn ang="0">
                  <a:pos x="connsiteX2" y="connsiteY2"/>
                </a:cxn>
                <a:cxn ang="0">
                  <a:pos x="connsiteX3" y="connsiteY3"/>
                </a:cxn>
              </a:cxnLst>
              <a:rect l="l" t="t" r="r" b="b"/>
              <a:pathLst>
                <a:path w="219075" h="145187">
                  <a:moveTo>
                    <a:pt x="0" y="15012"/>
                  </a:moveTo>
                  <a:cubicBezTo>
                    <a:pt x="45244" y="2576"/>
                    <a:pt x="90488" y="-9859"/>
                    <a:pt x="127000" y="11837"/>
                  </a:cubicBezTo>
                  <a:cubicBezTo>
                    <a:pt x="163512" y="33533"/>
                    <a:pt x="219075" y="145187"/>
                    <a:pt x="219075" y="145187"/>
                  </a:cubicBezTo>
                  <a:lnTo>
                    <a:pt x="219075" y="145187"/>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1" name="Freeform 30"/>
            <p:cNvSpPr/>
            <p:nvPr/>
          </p:nvSpPr>
          <p:spPr bwMode="auto">
            <a:xfrm>
              <a:off x="2651125" y="3261318"/>
              <a:ext cx="295275" cy="139107"/>
            </a:xfrm>
            <a:custGeom>
              <a:avLst/>
              <a:gdLst>
                <a:gd name="connsiteX0" fmla="*/ 0 w 295275"/>
                <a:gd name="connsiteY0" fmla="*/ 139107 h 139107"/>
                <a:gd name="connsiteX1" fmla="*/ 60325 w 295275"/>
                <a:gd name="connsiteY1" fmla="*/ 53382 h 139107"/>
                <a:gd name="connsiteX2" fmla="*/ 203200 w 295275"/>
                <a:gd name="connsiteY2" fmla="*/ 5757 h 139107"/>
                <a:gd name="connsiteX3" fmla="*/ 295275 w 295275"/>
                <a:gd name="connsiteY3" fmla="*/ 2582 h 139107"/>
              </a:gdLst>
              <a:ahLst/>
              <a:cxnLst>
                <a:cxn ang="0">
                  <a:pos x="connsiteX0" y="connsiteY0"/>
                </a:cxn>
                <a:cxn ang="0">
                  <a:pos x="connsiteX1" y="connsiteY1"/>
                </a:cxn>
                <a:cxn ang="0">
                  <a:pos x="connsiteX2" y="connsiteY2"/>
                </a:cxn>
                <a:cxn ang="0">
                  <a:pos x="connsiteX3" y="connsiteY3"/>
                </a:cxn>
              </a:cxnLst>
              <a:rect l="l" t="t" r="r" b="b"/>
              <a:pathLst>
                <a:path w="295275" h="139107">
                  <a:moveTo>
                    <a:pt x="0" y="139107"/>
                  </a:moveTo>
                  <a:cubicBezTo>
                    <a:pt x="13229" y="107357"/>
                    <a:pt x="26458" y="75607"/>
                    <a:pt x="60325" y="53382"/>
                  </a:cubicBezTo>
                  <a:cubicBezTo>
                    <a:pt x="94192" y="31157"/>
                    <a:pt x="164042" y="14224"/>
                    <a:pt x="203200" y="5757"/>
                  </a:cubicBezTo>
                  <a:cubicBezTo>
                    <a:pt x="242358" y="-2710"/>
                    <a:pt x="268816" y="-64"/>
                    <a:pt x="295275" y="2582"/>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2" name="Freeform 31"/>
            <p:cNvSpPr/>
            <p:nvPr/>
          </p:nvSpPr>
          <p:spPr bwMode="auto">
            <a:xfrm>
              <a:off x="2819400" y="3342053"/>
              <a:ext cx="152400" cy="90122"/>
            </a:xfrm>
            <a:custGeom>
              <a:avLst/>
              <a:gdLst>
                <a:gd name="connsiteX0" fmla="*/ 0 w 152400"/>
                <a:gd name="connsiteY0" fmla="*/ 90122 h 90122"/>
                <a:gd name="connsiteX1" fmla="*/ 66675 w 152400"/>
                <a:gd name="connsiteY1" fmla="*/ 13922 h 90122"/>
                <a:gd name="connsiteX2" fmla="*/ 127000 w 152400"/>
                <a:gd name="connsiteY2" fmla="*/ 1222 h 90122"/>
                <a:gd name="connsiteX3" fmla="*/ 152400 w 152400"/>
                <a:gd name="connsiteY3" fmla="*/ 1222 h 90122"/>
              </a:gdLst>
              <a:ahLst/>
              <a:cxnLst>
                <a:cxn ang="0">
                  <a:pos x="connsiteX0" y="connsiteY0"/>
                </a:cxn>
                <a:cxn ang="0">
                  <a:pos x="connsiteX1" y="connsiteY1"/>
                </a:cxn>
                <a:cxn ang="0">
                  <a:pos x="connsiteX2" y="connsiteY2"/>
                </a:cxn>
                <a:cxn ang="0">
                  <a:pos x="connsiteX3" y="connsiteY3"/>
                </a:cxn>
              </a:cxnLst>
              <a:rect l="l" t="t" r="r" b="b"/>
              <a:pathLst>
                <a:path w="152400" h="90122">
                  <a:moveTo>
                    <a:pt x="0" y="90122"/>
                  </a:moveTo>
                  <a:cubicBezTo>
                    <a:pt x="22754" y="59430"/>
                    <a:pt x="45508" y="28739"/>
                    <a:pt x="66675" y="13922"/>
                  </a:cubicBezTo>
                  <a:cubicBezTo>
                    <a:pt x="87842" y="-895"/>
                    <a:pt x="112713" y="3339"/>
                    <a:pt x="127000" y="1222"/>
                  </a:cubicBezTo>
                  <a:cubicBezTo>
                    <a:pt x="141288" y="-895"/>
                    <a:pt x="146844" y="163"/>
                    <a:pt x="152400" y="1222"/>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3" name="Freeform 32"/>
            <p:cNvSpPr/>
            <p:nvPr/>
          </p:nvSpPr>
          <p:spPr bwMode="auto">
            <a:xfrm>
              <a:off x="2784475" y="3451225"/>
              <a:ext cx="187325" cy="104775"/>
            </a:xfrm>
            <a:custGeom>
              <a:avLst/>
              <a:gdLst>
                <a:gd name="connsiteX0" fmla="*/ 0 w 187325"/>
                <a:gd name="connsiteY0" fmla="*/ 104775 h 104775"/>
                <a:gd name="connsiteX1" fmla="*/ 104775 w 187325"/>
                <a:gd name="connsiteY1" fmla="*/ 69850 h 104775"/>
                <a:gd name="connsiteX2" fmla="*/ 187325 w 187325"/>
                <a:gd name="connsiteY2" fmla="*/ 0 h 104775"/>
                <a:gd name="connsiteX3" fmla="*/ 187325 w 187325"/>
                <a:gd name="connsiteY3" fmla="*/ 0 h 104775"/>
              </a:gdLst>
              <a:ahLst/>
              <a:cxnLst>
                <a:cxn ang="0">
                  <a:pos x="connsiteX0" y="connsiteY0"/>
                </a:cxn>
                <a:cxn ang="0">
                  <a:pos x="connsiteX1" y="connsiteY1"/>
                </a:cxn>
                <a:cxn ang="0">
                  <a:pos x="connsiteX2" y="connsiteY2"/>
                </a:cxn>
                <a:cxn ang="0">
                  <a:pos x="connsiteX3" y="connsiteY3"/>
                </a:cxn>
              </a:cxnLst>
              <a:rect l="l" t="t" r="r" b="b"/>
              <a:pathLst>
                <a:path w="187325" h="104775">
                  <a:moveTo>
                    <a:pt x="0" y="104775"/>
                  </a:moveTo>
                  <a:cubicBezTo>
                    <a:pt x="36777" y="96043"/>
                    <a:pt x="73554" y="87312"/>
                    <a:pt x="104775" y="69850"/>
                  </a:cubicBezTo>
                  <a:cubicBezTo>
                    <a:pt x="135996" y="52388"/>
                    <a:pt x="187325" y="0"/>
                    <a:pt x="187325" y="0"/>
                  </a:cubicBezTo>
                  <a:lnTo>
                    <a:pt x="18732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5" name="Freeform 34"/>
            <p:cNvSpPr/>
            <p:nvPr/>
          </p:nvSpPr>
          <p:spPr bwMode="auto">
            <a:xfrm>
              <a:off x="2828925" y="3889375"/>
              <a:ext cx="361950" cy="85725"/>
            </a:xfrm>
            <a:custGeom>
              <a:avLst/>
              <a:gdLst>
                <a:gd name="connsiteX0" fmla="*/ 0 w 361950"/>
                <a:gd name="connsiteY0" fmla="*/ 0 h 85725"/>
                <a:gd name="connsiteX1" fmla="*/ 130175 w 361950"/>
                <a:gd name="connsiteY1" fmla="*/ 76200 h 85725"/>
                <a:gd name="connsiteX2" fmla="*/ 276225 w 361950"/>
                <a:gd name="connsiteY2" fmla="*/ 47625 h 85725"/>
                <a:gd name="connsiteX3" fmla="*/ 361950 w 361950"/>
                <a:gd name="connsiteY3" fmla="*/ 85725 h 85725"/>
                <a:gd name="connsiteX4" fmla="*/ 361950 w 361950"/>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85725">
                  <a:moveTo>
                    <a:pt x="0" y="0"/>
                  </a:moveTo>
                  <a:cubicBezTo>
                    <a:pt x="42069" y="34131"/>
                    <a:pt x="84138" y="68263"/>
                    <a:pt x="130175" y="76200"/>
                  </a:cubicBezTo>
                  <a:cubicBezTo>
                    <a:pt x="176212" y="84137"/>
                    <a:pt x="237596" y="46038"/>
                    <a:pt x="276225" y="47625"/>
                  </a:cubicBezTo>
                  <a:cubicBezTo>
                    <a:pt x="314854" y="49212"/>
                    <a:pt x="361950" y="85725"/>
                    <a:pt x="361950" y="85725"/>
                  </a:cubicBezTo>
                  <a:lnTo>
                    <a:pt x="361950" y="857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6" name="Freeform 35"/>
            <p:cNvSpPr/>
            <p:nvPr/>
          </p:nvSpPr>
          <p:spPr bwMode="auto">
            <a:xfrm>
              <a:off x="2832100" y="3984625"/>
              <a:ext cx="209550" cy="69850"/>
            </a:xfrm>
            <a:custGeom>
              <a:avLst/>
              <a:gdLst>
                <a:gd name="connsiteX0" fmla="*/ 0 w 209550"/>
                <a:gd name="connsiteY0" fmla="*/ 0 h 69850"/>
                <a:gd name="connsiteX1" fmla="*/ 98425 w 209550"/>
                <a:gd name="connsiteY1" fmla="*/ 19050 h 69850"/>
                <a:gd name="connsiteX2" fmla="*/ 209550 w 209550"/>
                <a:gd name="connsiteY2" fmla="*/ 69850 h 69850"/>
                <a:gd name="connsiteX3" fmla="*/ 209550 w 209550"/>
                <a:gd name="connsiteY3" fmla="*/ 69850 h 69850"/>
              </a:gdLst>
              <a:ahLst/>
              <a:cxnLst>
                <a:cxn ang="0">
                  <a:pos x="connsiteX0" y="connsiteY0"/>
                </a:cxn>
                <a:cxn ang="0">
                  <a:pos x="connsiteX1" y="connsiteY1"/>
                </a:cxn>
                <a:cxn ang="0">
                  <a:pos x="connsiteX2" y="connsiteY2"/>
                </a:cxn>
                <a:cxn ang="0">
                  <a:pos x="connsiteX3" y="connsiteY3"/>
                </a:cxn>
              </a:cxnLst>
              <a:rect l="l" t="t" r="r" b="b"/>
              <a:pathLst>
                <a:path w="209550" h="69850">
                  <a:moveTo>
                    <a:pt x="0" y="0"/>
                  </a:moveTo>
                  <a:cubicBezTo>
                    <a:pt x="31750" y="3704"/>
                    <a:pt x="63500" y="7408"/>
                    <a:pt x="98425" y="19050"/>
                  </a:cubicBezTo>
                  <a:cubicBezTo>
                    <a:pt x="133350" y="30692"/>
                    <a:pt x="209550" y="69850"/>
                    <a:pt x="209550" y="69850"/>
                  </a:cubicBezTo>
                  <a:lnTo>
                    <a:pt x="209550" y="698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7" name="Freeform 36"/>
            <p:cNvSpPr/>
            <p:nvPr/>
          </p:nvSpPr>
          <p:spPr bwMode="auto">
            <a:xfrm>
              <a:off x="2778125" y="4060940"/>
              <a:ext cx="203200" cy="44335"/>
            </a:xfrm>
            <a:custGeom>
              <a:avLst/>
              <a:gdLst>
                <a:gd name="connsiteX0" fmla="*/ 0 w 203200"/>
                <a:gd name="connsiteY0" fmla="*/ 6235 h 44335"/>
                <a:gd name="connsiteX1" fmla="*/ 104775 w 203200"/>
                <a:gd name="connsiteY1" fmla="*/ 3060 h 44335"/>
                <a:gd name="connsiteX2" fmla="*/ 203200 w 203200"/>
                <a:gd name="connsiteY2" fmla="*/ 44335 h 44335"/>
                <a:gd name="connsiteX3" fmla="*/ 203200 w 203200"/>
                <a:gd name="connsiteY3" fmla="*/ 44335 h 44335"/>
              </a:gdLst>
              <a:ahLst/>
              <a:cxnLst>
                <a:cxn ang="0">
                  <a:pos x="connsiteX0" y="connsiteY0"/>
                </a:cxn>
                <a:cxn ang="0">
                  <a:pos x="connsiteX1" y="connsiteY1"/>
                </a:cxn>
                <a:cxn ang="0">
                  <a:pos x="connsiteX2" y="connsiteY2"/>
                </a:cxn>
                <a:cxn ang="0">
                  <a:pos x="connsiteX3" y="connsiteY3"/>
                </a:cxn>
              </a:cxnLst>
              <a:rect l="l" t="t" r="r" b="b"/>
              <a:pathLst>
                <a:path w="203200" h="44335">
                  <a:moveTo>
                    <a:pt x="0" y="6235"/>
                  </a:moveTo>
                  <a:cubicBezTo>
                    <a:pt x="35454" y="1472"/>
                    <a:pt x="70908" y="-3290"/>
                    <a:pt x="104775" y="3060"/>
                  </a:cubicBezTo>
                  <a:cubicBezTo>
                    <a:pt x="138642" y="9410"/>
                    <a:pt x="203200" y="44335"/>
                    <a:pt x="203200" y="44335"/>
                  </a:cubicBezTo>
                  <a:lnTo>
                    <a:pt x="203200" y="4433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8" name="Freeform 37"/>
            <p:cNvSpPr/>
            <p:nvPr/>
          </p:nvSpPr>
          <p:spPr bwMode="auto">
            <a:xfrm>
              <a:off x="4994275" y="4147953"/>
              <a:ext cx="314325" cy="154172"/>
            </a:xfrm>
            <a:custGeom>
              <a:avLst/>
              <a:gdLst>
                <a:gd name="connsiteX0" fmla="*/ 0 w 314325"/>
                <a:gd name="connsiteY0" fmla="*/ 154172 h 154172"/>
                <a:gd name="connsiteX1" fmla="*/ 101600 w 314325"/>
                <a:gd name="connsiteY1" fmla="*/ 8122 h 154172"/>
                <a:gd name="connsiteX2" fmla="*/ 314325 w 314325"/>
                <a:gd name="connsiteY2" fmla="*/ 17647 h 154172"/>
                <a:gd name="connsiteX3" fmla="*/ 314325 w 314325"/>
                <a:gd name="connsiteY3" fmla="*/ 17647 h 154172"/>
              </a:gdLst>
              <a:ahLst/>
              <a:cxnLst>
                <a:cxn ang="0">
                  <a:pos x="connsiteX0" y="connsiteY0"/>
                </a:cxn>
                <a:cxn ang="0">
                  <a:pos x="connsiteX1" y="connsiteY1"/>
                </a:cxn>
                <a:cxn ang="0">
                  <a:pos x="connsiteX2" y="connsiteY2"/>
                </a:cxn>
                <a:cxn ang="0">
                  <a:pos x="connsiteX3" y="connsiteY3"/>
                </a:cxn>
              </a:cxnLst>
              <a:rect l="l" t="t" r="r" b="b"/>
              <a:pathLst>
                <a:path w="314325" h="154172">
                  <a:moveTo>
                    <a:pt x="0" y="154172"/>
                  </a:moveTo>
                  <a:cubicBezTo>
                    <a:pt x="24606" y="92524"/>
                    <a:pt x="49213" y="30876"/>
                    <a:pt x="101600" y="8122"/>
                  </a:cubicBezTo>
                  <a:cubicBezTo>
                    <a:pt x="153988" y="-14632"/>
                    <a:pt x="314325" y="17647"/>
                    <a:pt x="314325" y="17647"/>
                  </a:cubicBezTo>
                  <a:lnTo>
                    <a:pt x="314325" y="17647"/>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9" name="Freeform 38"/>
            <p:cNvSpPr/>
            <p:nvPr/>
          </p:nvSpPr>
          <p:spPr bwMode="auto">
            <a:xfrm>
              <a:off x="5172075" y="4240255"/>
              <a:ext cx="149225" cy="84095"/>
            </a:xfrm>
            <a:custGeom>
              <a:avLst/>
              <a:gdLst>
                <a:gd name="connsiteX0" fmla="*/ 0 w 149225"/>
                <a:gd name="connsiteY0" fmla="*/ 84095 h 84095"/>
                <a:gd name="connsiteX1" fmla="*/ 82550 w 149225"/>
                <a:gd name="connsiteY1" fmla="*/ 11070 h 84095"/>
                <a:gd name="connsiteX2" fmla="*/ 149225 w 149225"/>
                <a:gd name="connsiteY2" fmla="*/ 1545 h 84095"/>
              </a:gdLst>
              <a:ahLst/>
              <a:cxnLst>
                <a:cxn ang="0">
                  <a:pos x="connsiteX0" y="connsiteY0"/>
                </a:cxn>
                <a:cxn ang="0">
                  <a:pos x="connsiteX1" y="connsiteY1"/>
                </a:cxn>
                <a:cxn ang="0">
                  <a:pos x="connsiteX2" y="connsiteY2"/>
                </a:cxn>
              </a:cxnLst>
              <a:rect l="l" t="t" r="r" b="b"/>
              <a:pathLst>
                <a:path w="149225" h="84095">
                  <a:moveTo>
                    <a:pt x="0" y="84095"/>
                  </a:moveTo>
                  <a:cubicBezTo>
                    <a:pt x="28839" y="54461"/>
                    <a:pt x="57679" y="24828"/>
                    <a:pt x="82550" y="11070"/>
                  </a:cubicBezTo>
                  <a:cubicBezTo>
                    <a:pt x="107421" y="-2688"/>
                    <a:pt x="128323" y="-572"/>
                    <a:pt x="149225" y="1545"/>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0" name="Freeform 39"/>
            <p:cNvSpPr/>
            <p:nvPr/>
          </p:nvSpPr>
          <p:spPr bwMode="auto">
            <a:xfrm>
              <a:off x="5162550" y="4314825"/>
              <a:ext cx="219075" cy="180975"/>
            </a:xfrm>
            <a:custGeom>
              <a:avLst/>
              <a:gdLst>
                <a:gd name="connsiteX0" fmla="*/ 0 w 219075"/>
                <a:gd name="connsiteY0" fmla="*/ 180975 h 180975"/>
                <a:gd name="connsiteX1" fmla="*/ 69850 w 219075"/>
                <a:gd name="connsiteY1" fmla="*/ 88900 h 180975"/>
                <a:gd name="connsiteX2" fmla="*/ 219075 w 219075"/>
                <a:gd name="connsiteY2" fmla="*/ 0 h 180975"/>
                <a:gd name="connsiteX3" fmla="*/ 219075 w 219075"/>
                <a:gd name="connsiteY3" fmla="*/ 0 h 180975"/>
              </a:gdLst>
              <a:ahLst/>
              <a:cxnLst>
                <a:cxn ang="0">
                  <a:pos x="connsiteX0" y="connsiteY0"/>
                </a:cxn>
                <a:cxn ang="0">
                  <a:pos x="connsiteX1" y="connsiteY1"/>
                </a:cxn>
                <a:cxn ang="0">
                  <a:pos x="connsiteX2" y="connsiteY2"/>
                </a:cxn>
                <a:cxn ang="0">
                  <a:pos x="connsiteX3" y="connsiteY3"/>
                </a:cxn>
              </a:cxnLst>
              <a:rect l="l" t="t" r="r" b="b"/>
              <a:pathLst>
                <a:path w="219075" h="180975">
                  <a:moveTo>
                    <a:pt x="0" y="180975"/>
                  </a:moveTo>
                  <a:cubicBezTo>
                    <a:pt x="16668" y="150019"/>
                    <a:pt x="33337" y="119063"/>
                    <a:pt x="69850" y="88900"/>
                  </a:cubicBezTo>
                  <a:cubicBezTo>
                    <a:pt x="106363" y="58737"/>
                    <a:pt x="219075" y="0"/>
                    <a:pt x="219075" y="0"/>
                  </a:cubicBezTo>
                  <a:lnTo>
                    <a:pt x="21907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sp>
        <p:nvSpPr>
          <p:cNvPr id="5" name="Oval 4"/>
          <p:cNvSpPr/>
          <p:nvPr/>
        </p:nvSpPr>
        <p:spPr bwMode="auto">
          <a:xfrm>
            <a:off x="1145285" y="1939500"/>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2" name="Oval 41"/>
          <p:cNvSpPr/>
          <p:nvPr/>
        </p:nvSpPr>
        <p:spPr bwMode="auto">
          <a:xfrm>
            <a:off x="1160740" y="3383806"/>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3" name="Oval 42"/>
          <p:cNvSpPr/>
          <p:nvPr/>
        </p:nvSpPr>
        <p:spPr bwMode="auto">
          <a:xfrm>
            <a:off x="3494906" y="137310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4" name="Oval 43"/>
          <p:cNvSpPr/>
          <p:nvPr/>
        </p:nvSpPr>
        <p:spPr bwMode="auto">
          <a:xfrm>
            <a:off x="3500509" y="2827868"/>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5" name="Oval 44"/>
          <p:cNvSpPr/>
          <p:nvPr/>
        </p:nvSpPr>
        <p:spPr bwMode="auto">
          <a:xfrm>
            <a:off x="3521960" y="427963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6" name="Oval 45"/>
          <p:cNvSpPr/>
          <p:nvPr/>
        </p:nvSpPr>
        <p:spPr bwMode="auto">
          <a:xfrm>
            <a:off x="5861265" y="2228385"/>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7" name="Oval 46"/>
          <p:cNvSpPr/>
          <p:nvPr/>
        </p:nvSpPr>
        <p:spPr bwMode="auto">
          <a:xfrm>
            <a:off x="5825389" y="3725391"/>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8" name="Dodecagon 47"/>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12</a:t>
            </a:r>
          </a:p>
        </p:txBody>
      </p:sp>
    </p:spTree>
    <p:extLst>
      <p:ext uri="{BB962C8B-B14F-4D97-AF65-F5344CB8AC3E}">
        <p14:creationId xmlns:p14="http://schemas.microsoft.com/office/powerpoint/2010/main" val="344340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2" y="208775"/>
            <a:ext cx="8732837" cy="792162"/>
          </a:xfrm>
        </p:spPr>
        <p:txBody>
          <a:bodyPr/>
          <a:lstStyle/>
          <a:p>
            <a:pPr algn="ctr"/>
            <a:r>
              <a:rPr lang="en-GB" dirty="0" smtClean="0"/>
              <a:t>Artificial neural networks</a:t>
            </a:r>
            <a:endParaRPr lang="en-GB" dirty="0"/>
          </a:p>
        </p:txBody>
      </p:sp>
      <p:sp>
        <p:nvSpPr>
          <p:cNvPr id="3" name="TextBox 2"/>
          <p:cNvSpPr txBox="1"/>
          <p:nvPr/>
        </p:nvSpPr>
        <p:spPr>
          <a:xfrm>
            <a:off x="781323" y="5795591"/>
            <a:ext cx="7344816" cy="830997"/>
          </a:xfrm>
          <a:prstGeom prst="rect">
            <a:avLst/>
          </a:prstGeom>
          <a:noFill/>
        </p:spPr>
        <p:txBody>
          <a:bodyPr wrap="square" rtlCol="0">
            <a:spAutoFit/>
          </a:bodyPr>
          <a:lstStyle/>
          <a:p>
            <a:r>
              <a:rPr lang="en-GB" dirty="0">
                <a:hlinkClick r:id="rId3"/>
              </a:rPr>
              <a:t>https://</a:t>
            </a:r>
            <a:r>
              <a:rPr lang="en-GB" dirty="0" smtClean="0">
                <a:hlinkClick r:id="rId3"/>
              </a:rPr>
              <a:t>www.coursera.org/learn/neural-networks-deep-learning</a:t>
            </a:r>
            <a:r>
              <a:rPr lang="en-GB" dirty="0" smtClean="0"/>
              <a:t> </a:t>
            </a:r>
            <a:endParaRPr lang="en-GB" dirty="0"/>
          </a:p>
        </p:txBody>
      </p:sp>
      <p:grpSp>
        <p:nvGrpSpPr>
          <p:cNvPr id="7" name="Group 6"/>
          <p:cNvGrpSpPr/>
          <p:nvPr/>
        </p:nvGrpSpPr>
        <p:grpSpPr>
          <a:xfrm>
            <a:off x="1145285" y="1373109"/>
            <a:ext cx="5292044" cy="3503736"/>
            <a:chOff x="1145285" y="1373109"/>
            <a:chExt cx="5292044" cy="3503736"/>
          </a:xfrm>
        </p:grpSpPr>
        <p:sp>
          <p:nvSpPr>
            <p:cNvPr id="5" name="Oval 4"/>
            <p:cNvSpPr/>
            <p:nvPr/>
          </p:nvSpPr>
          <p:spPr bwMode="auto">
            <a:xfrm>
              <a:off x="1145285" y="1939500"/>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2" name="Oval 41"/>
            <p:cNvSpPr/>
            <p:nvPr/>
          </p:nvSpPr>
          <p:spPr bwMode="auto">
            <a:xfrm>
              <a:off x="1160740" y="3383806"/>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3" name="Oval 42"/>
            <p:cNvSpPr/>
            <p:nvPr/>
          </p:nvSpPr>
          <p:spPr bwMode="auto">
            <a:xfrm>
              <a:off x="3494906" y="137310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4" name="Oval 43"/>
            <p:cNvSpPr/>
            <p:nvPr/>
          </p:nvSpPr>
          <p:spPr bwMode="auto">
            <a:xfrm>
              <a:off x="3500509" y="2827868"/>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5" name="Oval 44"/>
            <p:cNvSpPr/>
            <p:nvPr/>
          </p:nvSpPr>
          <p:spPr bwMode="auto">
            <a:xfrm>
              <a:off x="3521960" y="427963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6" name="Oval 45"/>
            <p:cNvSpPr/>
            <p:nvPr/>
          </p:nvSpPr>
          <p:spPr bwMode="auto">
            <a:xfrm>
              <a:off x="5861265" y="2228385"/>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7" name="Oval 46"/>
            <p:cNvSpPr/>
            <p:nvPr/>
          </p:nvSpPr>
          <p:spPr bwMode="auto">
            <a:xfrm>
              <a:off x="5825389" y="3725391"/>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48" name="Straight Arrow Connector 47"/>
            <p:cNvCxnSpPr>
              <a:stCxn id="5" idx="6"/>
              <a:endCxn id="43" idx="2"/>
            </p:cNvCxnSpPr>
            <p:nvPr/>
          </p:nvCxnSpPr>
          <p:spPr bwMode="auto">
            <a:xfrm flipV="1">
              <a:off x="1721349" y="1671712"/>
              <a:ext cx="1773557" cy="56639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a:stCxn id="5" idx="6"/>
              <a:endCxn id="44" idx="2"/>
            </p:cNvCxnSpPr>
            <p:nvPr/>
          </p:nvCxnSpPr>
          <p:spPr bwMode="auto">
            <a:xfrm>
              <a:off x="1721349" y="2238103"/>
              <a:ext cx="1779160" cy="88836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5" idx="6"/>
              <a:endCxn id="45" idx="2"/>
            </p:cNvCxnSpPr>
            <p:nvPr/>
          </p:nvCxnSpPr>
          <p:spPr bwMode="auto">
            <a:xfrm>
              <a:off x="1721349" y="2238103"/>
              <a:ext cx="1800611" cy="234013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42" idx="6"/>
              <a:endCxn id="43" idx="2"/>
            </p:cNvCxnSpPr>
            <p:nvPr/>
          </p:nvCxnSpPr>
          <p:spPr bwMode="auto">
            <a:xfrm flipV="1">
              <a:off x="1736804" y="1671712"/>
              <a:ext cx="1758102" cy="2010697"/>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stCxn id="42" idx="6"/>
              <a:endCxn id="44" idx="2"/>
            </p:cNvCxnSpPr>
            <p:nvPr/>
          </p:nvCxnSpPr>
          <p:spPr bwMode="auto">
            <a:xfrm flipV="1">
              <a:off x="1736804" y="3126471"/>
              <a:ext cx="1763705" cy="55593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a:stCxn id="42" idx="6"/>
              <a:endCxn id="45" idx="2"/>
            </p:cNvCxnSpPr>
            <p:nvPr/>
          </p:nvCxnSpPr>
          <p:spPr bwMode="auto">
            <a:xfrm>
              <a:off x="1736804" y="3682409"/>
              <a:ext cx="1785156" cy="89583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stCxn id="43" idx="6"/>
              <a:endCxn id="46" idx="2"/>
            </p:cNvCxnSpPr>
            <p:nvPr/>
          </p:nvCxnSpPr>
          <p:spPr bwMode="auto">
            <a:xfrm>
              <a:off x="4070970" y="1671712"/>
              <a:ext cx="1790295" cy="855276"/>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stCxn id="43" idx="6"/>
              <a:endCxn id="47" idx="2"/>
            </p:cNvCxnSpPr>
            <p:nvPr/>
          </p:nvCxnSpPr>
          <p:spPr bwMode="auto">
            <a:xfrm>
              <a:off x="4070970" y="1671712"/>
              <a:ext cx="1754419" cy="2352282"/>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a:stCxn id="44" idx="6"/>
              <a:endCxn id="46" idx="2"/>
            </p:cNvCxnSpPr>
            <p:nvPr/>
          </p:nvCxnSpPr>
          <p:spPr bwMode="auto">
            <a:xfrm flipV="1">
              <a:off x="4076573" y="2526988"/>
              <a:ext cx="1784692" cy="59948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a:stCxn id="44" idx="6"/>
              <a:endCxn id="47" idx="2"/>
            </p:cNvCxnSpPr>
            <p:nvPr/>
          </p:nvCxnSpPr>
          <p:spPr bwMode="auto">
            <a:xfrm>
              <a:off x="4076573" y="3126471"/>
              <a:ext cx="1748816" cy="89752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45" idx="6"/>
              <a:endCxn id="46" idx="2"/>
            </p:cNvCxnSpPr>
            <p:nvPr/>
          </p:nvCxnSpPr>
          <p:spPr bwMode="auto">
            <a:xfrm flipV="1">
              <a:off x="4098024" y="2526988"/>
              <a:ext cx="1763241" cy="20512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45" idx="6"/>
              <a:endCxn id="47" idx="2"/>
            </p:cNvCxnSpPr>
            <p:nvPr/>
          </p:nvCxnSpPr>
          <p:spPr bwMode="auto">
            <a:xfrm flipV="1">
              <a:off x="4098024" y="4023994"/>
              <a:ext cx="1727365" cy="55424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11"/>
          <p:cNvGrpSpPr/>
          <p:nvPr/>
        </p:nvGrpSpPr>
        <p:grpSpPr>
          <a:xfrm>
            <a:off x="556400" y="1484784"/>
            <a:ext cx="1800200" cy="3597167"/>
            <a:chOff x="556400" y="1484784"/>
            <a:chExt cx="1800200" cy="3597167"/>
          </a:xfrm>
        </p:grpSpPr>
        <p:sp>
          <p:nvSpPr>
            <p:cNvPr id="4" name="Rounded Rectangle 3"/>
            <p:cNvSpPr/>
            <p:nvPr/>
          </p:nvSpPr>
          <p:spPr bwMode="auto">
            <a:xfrm>
              <a:off x="808428" y="1484784"/>
              <a:ext cx="1296144" cy="3093458"/>
            </a:xfrm>
            <a:prstGeom prst="roundRect">
              <a:avLst/>
            </a:prstGeom>
            <a:noFill/>
            <a:ln w="19050" cap="flat" cmpd="sng" algn="ctr">
              <a:solidFill>
                <a:srgbClr val="FFC0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556400" y="4681841"/>
              <a:ext cx="1800200" cy="400110"/>
            </a:xfrm>
            <a:prstGeom prst="rect">
              <a:avLst/>
            </a:prstGeom>
            <a:noFill/>
          </p:spPr>
          <p:txBody>
            <a:bodyPr wrap="square" rtlCol="0">
              <a:spAutoFit/>
            </a:bodyPr>
            <a:lstStyle/>
            <a:p>
              <a:r>
                <a:rPr lang="en-GB" sz="2000" dirty="0" smtClean="0">
                  <a:solidFill>
                    <a:srgbClr val="FFC000"/>
                  </a:solidFill>
                </a:rPr>
                <a:t>Input layer</a:t>
              </a:r>
              <a:endParaRPr lang="en-GB" sz="2000" dirty="0">
                <a:solidFill>
                  <a:srgbClr val="FFC000"/>
                </a:solidFill>
              </a:endParaRPr>
            </a:p>
          </p:txBody>
        </p:sp>
      </p:grpSp>
      <p:grpSp>
        <p:nvGrpSpPr>
          <p:cNvPr id="13" name="Group 12"/>
          <p:cNvGrpSpPr/>
          <p:nvPr/>
        </p:nvGrpSpPr>
        <p:grpSpPr>
          <a:xfrm>
            <a:off x="2810748" y="1052736"/>
            <a:ext cx="1998487" cy="4675122"/>
            <a:chOff x="2810748" y="1052736"/>
            <a:chExt cx="1998487" cy="4675122"/>
          </a:xfrm>
        </p:grpSpPr>
        <p:sp>
          <p:nvSpPr>
            <p:cNvPr id="8" name="Rounded Rectangle 7"/>
            <p:cNvSpPr/>
            <p:nvPr/>
          </p:nvSpPr>
          <p:spPr bwMode="auto">
            <a:xfrm>
              <a:off x="3131840" y="1052736"/>
              <a:ext cx="1321891" cy="4176464"/>
            </a:xfrm>
            <a:prstGeom prst="roundRect">
              <a:avLst/>
            </a:prstGeom>
            <a:noFill/>
            <a:ln w="19050" cap="flat" cmpd="sng" algn="ctr">
              <a:solidFill>
                <a:srgbClr val="92D05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2810748" y="5327748"/>
              <a:ext cx="1998487" cy="400110"/>
            </a:xfrm>
            <a:prstGeom prst="rect">
              <a:avLst/>
            </a:prstGeom>
            <a:noFill/>
          </p:spPr>
          <p:txBody>
            <a:bodyPr wrap="square" rtlCol="0">
              <a:spAutoFit/>
            </a:bodyPr>
            <a:lstStyle/>
            <a:p>
              <a:r>
                <a:rPr lang="en-GB" sz="2000" dirty="0" smtClean="0">
                  <a:solidFill>
                    <a:srgbClr val="92D050"/>
                  </a:solidFill>
                </a:rPr>
                <a:t>Hidden layer</a:t>
              </a:r>
              <a:endParaRPr lang="en-GB" sz="2000" dirty="0">
                <a:solidFill>
                  <a:srgbClr val="92D050"/>
                </a:solidFill>
              </a:endParaRPr>
            </a:p>
          </p:txBody>
        </p:sp>
      </p:grpSp>
      <p:grpSp>
        <p:nvGrpSpPr>
          <p:cNvPr id="14" name="Group 13"/>
          <p:cNvGrpSpPr/>
          <p:nvPr/>
        </p:nvGrpSpPr>
        <p:grpSpPr>
          <a:xfrm>
            <a:off x="5228971" y="1939500"/>
            <a:ext cx="2016224" cy="3237662"/>
            <a:chOff x="5228971" y="1939500"/>
            <a:chExt cx="2016224" cy="3237662"/>
          </a:xfrm>
        </p:grpSpPr>
        <p:sp>
          <p:nvSpPr>
            <p:cNvPr id="10" name="Rounded Rectangle 9"/>
            <p:cNvSpPr/>
            <p:nvPr/>
          </p:nvSpPr>
          <p:spPr bwMode="auto">
            <a:xfrm>
              <a:off x="5580112" y="1939500"/>
              <a:ext cx="1152128" cy="2742341"/>
            </a:xfrm>
            <a:prstGeom prst="roundRect">
              <a:avLst/>
            </a:prstGeom>
            <a:noFill/>
            <a:ln w="19050" cap="flat" cmpd="sng" algn="ctr">
              <a:solidFill>
                <a:srgbClr val="FF00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5228971" y="4777052"/>
              <a:ext cx="2016224" cy="400110"/>
            </a:xfrm>
            <a:prstGeom prst="rect">
              <a:avLst/>
            </a:prstGeom>
            <a:noFill/>
          </p:spPr>
          <p:txBody>
            <a:bodyPr wrap="square" rtlCol="0">
              <a:spAutoFit/>
            </a:bodyPr>
            <a:lstStyle/>
            <a:p>
              <a:r>
                <a:rPr lang="en-GB" sz="2000" dirty="0" smtClean="0">
                  <a:solidFill>
                    <a:srgbClr val="FF0000"/>
                  </a:solidFill>
                </a:rPr>
                <a:t>Output layer</a:t>
              </a:r>
              <a:endParaRPr lang="en-GB" sz="2000" dirty="0">
                <a:solidFill>
                  <a:srgbClr val="FF0000"/>
                </a:solidFill>
              </a:endParaRPr>
            </a:p>
          </p:txBody>
        </p:sp>
      </p:grpSp>
      <p:sp>
        <p:nvSpPr>
          <p:cNvPr id="33" name="Dodecagon 32"/>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13</a:t>
            </a:r>
          </a:p>
        </p:txBody>
      </p:sp>
    </p:spTree>
    <p:extLst>
      <p:ext uri="{BB962C8B-B14F-4D97-AF65-F5344CB8AC3E}">
        <p14:creationId xmlns:p14="http://schemas.microsoft.com/office/powerpoint/2010/main" val="286092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Types of artificial neural networks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07495"/>
            <a:ext cx="6790918" cy="5743100"/>
          </a:xfrm>
          <a:prstGeom prst="rect">
            <a:avLst/>
          </a:prstGeom>
        </p:spPr>
      </p:pic>
      <p:sp>
        <p:nvSpPr>
          <p:cNvPr id="5" name="TextBox 4"/>
          <p:cNvSpPr txBox="1"/>
          <p:nvPr/>
        </p:nvSpPr>
        <p:spPr>
          <a:xfrm rot="16200000">
            <a:off x="-1821468" y="3725156"/>
            <a:ext cx="5461865" cy="307777"/>
          </a:xfrm>
          <a:prstGeom prst="rect">
            <a:avLst/>
          </a:prstGeom>
          <a:noFill/>
        </p:spPr>
        <p:txBody>
          <a:bodyPr wrap="square" rtlCol="0">
            <a:spAutoFit/>
          </a:bodyPr>
          <a:lstStyle/>
          <a:p>
            <a:r>
              <a:rPr lang="en-GB" sz="1400" dirty="0"/>
              <a:t>https://farm5.staticflickr.com/4312/36277127256_ef47e670fb_b.jpg</a:t>
            </a:r>
          </a:p>
        </p:txBody>
      </p:sp>
      <p:sp>
        <p:nvSpPr>
          <p:cNvPr id="3" name="Oval 2"/>
          <p:cNvSpPr/>
          <p:nvPr/>
        </p:nvSpPr>
        <p:spPr bwMode="auto">
          <a:xfrm>
            <a:off x="5076056" y="1772816"/>
            <a:ext cx="1656184" cy="1080120"/>
          </a:xfrm>
          <a:prstGeom prst="ellipse">
            <a:avLst/>
          </a:prstGeom>
          <a:noFill/>
          <a:ln w="31750" cap="flat" cmpd="sng" algn="ctr">
            <a:solidFill>
              <a:srgbClr val="FF00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6" name="Dodecagon 5"/>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14</a:t>
            </a:r>
          </a:p>
        </p:txBody>
      </p:sp>
    </p:spTree>
    <p:extLst>
      <p:ext uri="{BB962C8B-B14F-4D97-AF65-F5344CB8AC3E}">
        <p14:creationId xmlns:p14="http://schemas.microsoft.com/office/powerpoint/2010/main" val="31637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Radial </a:t>
            </a:r>
            <a:r>
              <a:rPr lang="en-GB" dirty="0"/>
              <a:t>B</a:t>
            </a:r>
            <a:r>
              <a:rPr lang="en-GB" dirty="0" smtClean="0"/>
              <a:t>asis </a:t>
            </a:r>
            <a:r>
              <a:rPr lang="en-GB" dirty="0"/>
              <a:t>N</a:t>
            </a:r>
            <a:r>
              <a:rPr lang="en-GB" dirty="0" smtClean="0"/>
              <a:t>etwork</a:t>
            </a:r>
            <a:endParaRPr lang="en-GB" dirty="0"/>
          </a:p>
        </p:txBody>
      </p:sp>
      <p:cxnSp>
        <p:nvCxnSpPr>
          <p:cNvPr id="5" name="Straight Arrow Connector 4"/>
          <p:cNvCxnSpPr/>
          <p:nvPr/>
        </p:nvCxnSpPr>
        <p:spPr bwMode="auto">
          <a:xfrm flipV="1">
            <a:off x="1691680" y="1268760"/>
            <a:ext cx="0" cy="187220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1691680" y="3140968"/>
            <a:ext cx="1944216" cy="0"/>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051720" y="1700808"/>
            <a:ext cx="1224136" cy="1008112"/>
          </a:xfrm>
          <a:prstGeom prst="line">
            <a:avLst/>
          </a:prstGeom>
          <a:solidFill>
            <a:schemeClr val="accent1"/>
          </a:solidFill>
          <a:ln w="19050" cap="flat" cmpd="sng" algn="ctr">
            <a:solidFill>
              <a:schemeClr val="accent2">
                <a:lumMod val="60000"/>
                <a:lumOff val="40000"/>
              </a:schemeClr>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9"/>
          <p:cNvSpPr/>
          <p:nvPr/>
        </p:nvSpPr>
        <p:spPr bwMode="auto">
          <a:xfrm>
            <a:off x="2051720" y="2348880"/>
            <a:ext cx="216024" cy="144016"/>
          </a:xfrm>
          <a:prstGeom prst="ellips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1" name="Oval 10"/>
          <p:cNvSpPr/>
          <p:nvPr/>
        </p:nvSpPr>
        <p:spPr bwMode="auto">
          <a:xfrm>
            <a:off x="2411759" y="2492896"/>
            <a:ext cx="216024" cy="144016"/>
          </a:xfrm>
          <a:prstGeom prst="ellips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2" name="Oval 11"/>
          <p:cNvSpPr/>
          <p:nvPr/>
        </p:nvSpPr>
        <p:spPr bwMode="auto">
          <a:xfrm>
            <a:off x="2099912" y="2636912"/>
            <a:ext cx="216024" cy="144016"/>
          </a:xfrm>
          <a:prstGeom prst="ellips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3" name="Oval 12"/>
          <p:cNvSpPr/>
          <p:nvPr/>
        </p:nvSpPr>
        <p:spPr bwMode="auto">
          <a:xfrm>
            <a:off x="2714703" y="1989013"/>
            <a:ext cx="216024" cy="144016"/>
          </a:xfrm>
          <a:prstGeom prst="ellipse">
            <a:avLst/>
          </a:prstGeom>
          <a:solidFill>
            <a:srgbClr val="FF0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4" name="Oval 13"/>
          <p:cNvSpPr/>
          <p:nvPr/>
        </p:nvSpPr>
        <p:spPr bwMode="auto">
          <a:xfrm>
            <a:off x="2562621" y="1760180"/>
            <a:ext cx="216024" cy="144016"/>
          </a:xfrm>
          <a:prstGeom prst="ellipse">
            <a:avLst/>
          </a:prstGeom>
          <a:solidFill>
            <a:srgbClr val="FF0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1" name="TextBox 30"/>
          <p:cNvSpPr txBox="1"/>
          <p:nvPr/>
        </p:nvSpPr>
        <p:spPr>
          <a:xfrm>
            <a:off x="4860032" y="3356992"/>
            <a:ext cx="3528392" cy="707886"/>
          </a:xfrm>
          <a:prstGeom prst="rect">
            <a:avLst/>
          </a:prstGeom>
          <a:noFill/>
        </p:spPr>
        <p:txBody>
          <a:bodyPr wrap="square" rtlCol="0">
            <a:spAutoFit/>
          </a:bodyPr>
          <a:lstStyle/>
          <a:p>
            <a:r>
              <a:rPr lang="en-GB" sz="2000" dirty="0" smtClean="0"/>
              <a:t>Radial basis functions in their  hidden layer</a:t>
            </a:r>
            <a:endParaRPr lang="en-GB" sz="2000" dirty="0"/>
          </a:p>
        </p:txBody>
      </p:sp>
      <p:grpSp>
        <p:nvGrpSpPr>
          <p:cNvPr id="53" name="Group 52"/>
          <p:cNvGrpSpPr/>
          <p:nvPr/>
        </p:nvGrpSpPr>
        <p:grpSpPr>
          <a:xfrm>
            <a:off x="5436096" y="982416"/>
            <a:ext cx="2641981" cy="2158552"/>
            <a:chOff x="5436096" y="982416"/>
            <a:chExt cx="2641981" cy="2158552"/>
          </a:xfrm>
        </p:grpSpPr>
        <p:cxnSp>
          <p:nvCxnSpPr>
            <p:cNvPr id="17" name="Straight Arrow Connector 16"/>
            <p:cNvCxnSpPr/>
            <p:nvPr/>
          </p:nvCxnSpPr>
          <p:spPr bwMode="auto">
            <a:xfrm flipV="1">
              <a:off x="5436096" y="1268760"/>
              <a:ext cx="0" cy="187220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5436096" y="3140968"/>
              <a:ext cx="1944216" cy="0"/>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9"/>
            <p:cNvSpPr/>
            <p:nvPr/>
          </p:nvSpPr>
          <p:spPr bwMode="auto">
            <a:xfrm>
              <a:off x="5796136" y="2348880"/>
              <a:ext cx="216024" cy="144016"/>
            </a:xfrm>
            <a:prstGeom prst="ellips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1" name="Oval 20"/>
            <p:cNvSpPr/>
            <p:nvPr/>
          </p:nvSpPr>
          <p:spPr bwMode="auto">
            <a:xfrm>
              <a:off x="6156175" y="2492896"/>
              <a:ext cx="216024" cy="144016"/>
            </a:xfrm>
            <a:prstGeom prst="ellips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2" name="Oval 21"/>
            <p:cNvSpPr/>
            <p:nvPr/>
          </p:nvSpPr>
          <p:spPr bwMode="auto">
            <a:xfrm>
              <a:off x="5844328" y="2636912"/>
              <a:ext cx="216024" cy="144016"/>
            </a:xfrm>
            <a:prstGeom prst="ellips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3" name="Oval 22"/>
            <p:cNvSpPr/>
            <p:nvPr/>
          </p:nvSpPr>
          <p:spPr bwMode="auto">
            <a:xfrm>
              <a:off x="6459119" y="1989013"/>
              <a:ext cx="216024" cy="144016"/>
            </a:xfrm>
            <a:prstGeom prst="ellipse">
              <a:avLst/>
            </a:prstGeom>
            <a:solidFill>
              <a:srgbClr val="FF0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4" name="Oval 23"/>
            <p:cNvSpPr/>
            <p:nvPr/>
          </p:nvSpPr>
          <p:spPr bwMode="auto">
            <a:xfrm>
              <a:off x="6307037" y="1760180"/>
              <a:ext cx="216024" cy="144016"/>
            </a:xfrm>
            <a:prstGeom prst="ellipse">
              <a:avLst/>
            </a:prstGeom>
            <a:solidFill>
              <a:srgbClr val="FF0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5" name="Oval 24"/>
            <p:cNvSpPr/>
            <p:nvPr/>
          </p:nvSpPr>
          <p:spPr bwMode="auto">
            <a:xfrm>
              <a:off x="6264187" y="1700808"/>
              <a:ext cx="302944" cy="288205"/>
            </a:xfrm>
            <a:prstGeom prst="ellipse">
              <a:avLst/>
            </a:prstGeom>
            <a:noFill/>
            <a:ln w="19050" cap="flat" cmpd="sng" algn="ctr">
              <a:solidFill>
                <a:srgbClr val="FFFF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6" name="Oval 25"/>
            <p:cNvSpPr/>
            <p:nvPr/>
          </p:nvSpPr>
          <p:spPr bwMode="auto">
            <a:xfrm>
              <a:off x="6156175" y="1556792"/>
              <a:ext cx="518968" cy="576237"/>
            </a:xfrm>
            <a:prstGeom prst="ellipse">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7" name="Oval 26"/>
            <p:cNvSpPr/>
            <p:nvPr/>
          </p:nvSpPr>
          <p:spPr bwMode="auto">
            <a:xfrm>
              <a:off x="6019005" y="1377033"/>
              <a:ext cx="792088" cy="863921"/>
            </a:xfrm>
            <a:prstGeom prst="ellipse">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8" name="Oval 27"/>
            <p:cNvSpPr/>
            <p:nvPr/>
          </p:nvSpPr>
          <p:spPr bwMode="auto">
            <a:xfrm>
              <a:off x="5904148" y="2492896"/>
              <a:ext cx="252027" cy="216024"/>
            </a:xfrm>
            <a:prstGeom prst="ellipse">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9" name="Oval 28"/>
            <p:cNvSpPr/>
            <p:nvPr/>
          </p:nvSpPr>
          <p:spPr bwMode="auto">
            <a:xfrm>
              <a:off x="5796136" y="2348880"/>
              <a:ext cx="468051" cy="504056"/>
            </a:xfrm>
            <a:prstGeom prst="ellipse">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0" name="Oval 29"/>
            <p:cNvSpPr/>
            <p:nvPr/>
          </p:nvSpPr>
          <p:spPr bwMode="auto">
            <a:xfrm>
              <a:off x="5652120" y="2192228"/>
              <a:ext cx="743896" cy="804724"/>
            </a:xfrm>
            <a:prstGeom prst="ellipse">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33" name="Straight Arrow Connector 32"/>
            <p:cNvCxnSpPr>
              <a:stCxn id="24" idx="0"/>
            </p:cNvCxnSpPr>
            <p:nvPr/>
          </p:nvCxnSpPr>
          <p:spPr bwMode="auto">
            <a:xfrm flipV="1">
              <a:off x="6415049" y="1196752"/>
              <a:ext cx="317191" cy="56342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6709925" y="982416"/>
              <a:ext cx="1368152" cy="400110"/>
            </a:xfrm>
            <a:prstGeom prst="rect">
              <a:avLst/>
            </a:prstGeom>
            <a:noFill/>
          </p:spPr>
          <p:txBody>
            <a:bodyPr wrap="square" rtlCol="0">
              <a:spAutoFit/>
            </a:bodyPr>
            <a:lstStyle/>
            <a:p>
              <a:r>
                <a:rPr lang="en-GB" sz="2000" dirty="0" smtClean="0"/>
                <a:t>distance</a:t>
              </a:r>
              <a:endParaRPr lang="en-GB" sz="2000" dirty="0"/>
            </a:p>
          </p:txBody>
        </p:sp>
      </p:grpSp>
      <p:sp>
        <p:nvSpPr>
          <p:cNvPr id="44" name="TextBox 43"/>
          <p:cNvSpPr txBox="1"/>
          <p:nvPr/>
        </p:nvSpPr>
        <p:spPr>
          <a:xfrm>
            <a:off x="5100902" y="4134904"/>
            <a:ext cx="3218045" cy="1938992"/>
          </a:xfrm>
          <a:prstGeom prst="rect">
            <a:avLst/>
          </a:prstGeom>
          <a:noFill/>
        </p:spPr>
        <p:txBody>
          <a:bodyPr wrap="square" rtlCol="0">
            <a:spAutoFit/>
          </a:bodyPr>
          <a:lstStyle/>
          <a:p>
            <a:r>
              <a:rPr lang="en-GB" sz="2000" dirty="0" smtClean="0"/>
              <a:t>e.g. Gaussian Radial function:</a:t>
            </a:r>
          </a:p>
          <a:p>
            <a:r>
              <a:rPr lang="en-GB" sz="2000" dirty="0" smtClean="0"/>
              <a:t>f(r) = </a:t>
            </a:r>
            <a:r>
              <a:rPr lang="en-GB" sz="2000" dirty="0" err="1" smtClean="0"/>
              <a:t>exp</a:t>
            </a:r>
            <a:r>
              <a:rPr lang="en-GB" sz="2000" dirty="0" smtClean="0"/>
              <a:t>(-r</a:t>
            </a:r>
            <a:r>
              <a:rPr lang="en-GB" sz="2000" baseline="30000" dirty="0" smtClean="0"/>
              <a:t>2</a:t>
            </a:r>
            <a:r>
              <a:rPr lang="en-GB" sz="2000" dirty="0" smtClean="0"/>
              <a:t>/2c</a:t>
            </a:r>
            <a:r>
              <a:rPr lang="en-GB" sz="2000" baseline="30000" dirty="0" smtClean="0"/>
              <a:t>2</a:t>
            </a:r>
            <a:r>
              <a:rPr lang="en-GB" sz="2000" dirty="0" smtClean="0"/>
              <a:t>)</a:t>
            </a:r>
          </a:p>
          <a:p>
            <a:endParaRPr lang="en-GB" sz="2000" dirty="0"/>
          </a:p>
          <a:p>
            <a:r>
              <a:rPr lang="en-GB" sz="2000" dirty="0" smtClean="0"/>
              <a:t>See examples in MATLAB </a:t>
            </a:r>
            <a:r>
              <a:rPr lang="en-GB" sz="2000" dirty="0" smtClean="0">
                <a:hlinkClick r:id="rId3"/>
              </a:rPr>
              <a:t>here</a:t>
            </a:r>
            <a:endParaRPr lang="en-GB" dirty="0"/>
          </a:p>
        </p:txBody>
      </p:sp>
      <p:sp>
        <p:nvSpPr>
          <p:cNvPr id="48" name="Oval 47"/>
          <p:cNvSpPr/>
          <p:nvPr/>
        </p:nvSpPr>
        <p:spPr>
          <a:xfrm>
            <a:off x="2930727" y="3428653"/>
            <a:ext cx="2225852" cy="2111823"/>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30271" y="3765228"/>
            <a:ext cx="1440160" cy="1422007"/>
          </a:xfrm>
          <a:prstGeom prst="rect">
            <a:avLst/>
          </a:prstGeom>
        </p:spPr>
      </p:pic>
      <p:sp>
        <p:nvSpPr>
          <p:cNvPr id="51" name="Oval 50"/>
          <p:cNvSpPr/>
          <p:nvPr/>
        </p:nvSpPr>
        <p:spPr>
          <a:xfrm>
            <a:off x="38732" y="3402968"/>
            <a:ext cx="2187665" cy="216977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1777" y="3710935"/>
            <a:ext cx="1440160" cy="1422007"/>
          </a:xfrm>
          <a:prstGeom prst="rect">
            <a:avLst/>
          </a:prstGeom>
        </p:spPr>
      </p:pic>
      <p:grpSp>
        <p:nvGrpSpPr>
          <p:cNvPr id="54" name="Group 53"/>
          <p:cNvGrpSpPr/>
          <p:nvPr/>
        </p:nvGrpSpPr>
        <p:grpSpPr>
          <a:xfrm>
            <a:off x="1211225" y="3413170"/>
            <a:ext cx="2702792" cy="2942326"/>
            <a:chOff x="1211225" y="3413170"/>
            <a:chExt cx="2702792" cy="2942326"/>
          </a:xfrm>
        </p:grpSpPr>
        <p:sp>
          <p:nvSpPr>
            <p:cNvPr id="46" name="TextBox 45"/>
            <p:cNvSpPr txBox="1"/>
            <p:nvPr/>
          </p:nvSpPr>
          <p:spPr>
            <a:xfrm>
              <a:off x="1211225" y="5647610"/>
              <a:ext cx="2702792" cy="707886"/>
            </a:xfrm>
            <a:prstGeom prst="rect">
              <a:avLst/>
            </a:prstGeom>
            <a:noFill/>
          </p:spPr>
          <p:txBody>
            <a:bodyPr wrap="square" rtlCol="0">
              <a:spAutoFit/>
            </a:bodyPr>
            <a:lstStyle/>
            <a:p>
              <a:r>
                <a:rPr lang="en-GB" sz="2000" dirty="0" smtClean="0"/>
                <a:t>e.g. Segmentation of </a:t>
              </a:r>
              <a:r>
                <a:rPr lang="en-GB" sz="2000" dirty="0" err="1" smtClean="0"/>
                <a:t>microbleeds</a:t>
              </a:r>
              <a:r>
                <a:rPr lang="en-GB" sz="2000" dirty="0" smtClean="0"/>
                <a:t> </a:t>
              </a:r>
              <a:endParaRPr lang="en-GB" sz="2000" dirty="0"/>
            </a:p>
          </p:txBody>
        </p:sp>
        <p:sp>
          <p:nvSpPr>
            <p:cNvPr id="47" name="Oval 46"/>
            <p:cNvSpPr/>
            <p:nvPr/>
          </p:nvSpPr>
          <p:spPr>
            <a:xfrm>
              <a:off x="1479661" y="3413170"/>
              <a:ext cx="2214246" cy="2092092"/>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Dodecagon 35"/>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15</a:t>
            </a:r>
          </a:p>
        </p:txBody>
      </p:sp>
    </p:spTree>
    <p:extLst>
      <p:ext uri="{BB962C8B-B14F-4D97-AF65-F5344CB8AC3E}">
        <p14:creationId xmlns:p14="http://schemas.microsoft.com/office/powerpoint/2010/main" val="12478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4" grpId="0"/>
      <p:bldP spid="48"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Types of artificial neural networks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07495"/>
            <a:ext cx="6790918" cy="5743100"/>
          </a:xfrm>
          <a:prstGeom prst="rect">
            <a:avLst/>
          </a:prstGeom>
        </p:spPr>
      </p:pic>
      <p:sp>
        <p:nvSpPr>
          <p:cNvPr id="5" name="TextBox 4"/>
          <p:cNvSpPr txBox="1"/>
          <p:nvPr/>
        </p:nvSpPr>
        <p:spPr>
          <a:xfrm rot="16200000">
            <a:off x="-1821468" y="3725156"/>
            <a:ext cx="5461865" cy="307777"/>
          </a:xfrm>
          <a:prstGeom prst="rect">
            <a:avLst/>
          </a:prstGeom>
          <a:noFill/>
        </p:spPr>
        <p:txBody>
          <a:bodyPr wrap="square" rtlCol="0">
            <a:spAutoFit/>
          </a:bodyPr>
          <a:lstStyle/>
          <a:p>
            <a:r>
              <a:rPr lang="en-GB" sz="1400" dirty="0"/>
              <a:t>https://farm5.staticflickr.com/4312/36277127256_ef47e670fb_b.jpg</a:t>
            </a:r>
          </a:p>
        </p:txBody>
      </p:sp>
      <p:sp>
        <p:nvSpPr>
          <p:cNvPr id="3" name="Rounded Rectangle 2"/>
          <p:cNvSpPr/>
          <p:nvPr/>
        </p:nvSpPr>
        <p:spPr bwMode="auto">
          <a:xfrm>
            <a:off x="2987824" y="2852936"/>
            <a:ext cx="4990718" cy="1080120"/>
          </a:xfrm>
          <a:prstGeom prst="roundRect">
            <a:avLst/>
          </a:prstGeom>
          <a:noFill/>
          <a:ln w="31750" cap="flat" cmpd="sng" algn="ctr">
            <a:solidFill>
              <a:srgbClr val="FF00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6" name="Dodecagon 5"/>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16</a:t>
            </a:r>
          </a:p>
        </p:txBody>
      </p:sp>
    </p:spTree>
    <p:extLst>
      <p:ext uri="{BB962C8B-B14F-4D97-AF65-F5344CB8AC3E}">
        <p14:creationId xmlns:p14="http://schemas.microsoft.com/office/powerpoint/2010/main" val="18881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Recurrent Neural </a:t>
            </a:r>
            <a:r>
              <a:rPr lang="en-GB" dirty="0"/>
              <a:t>N</a:t>
            </a:r>
            <a:r>
              <a:rPr lang="en-GB" dirty="0" smtClean="0"/>
              <a:t>etworks</a:t>
            </a:r>
            <a:endParaRPr lang="en-GB" dirty="0"/>
          </a:p>
        </p:txBody>
      </p:sp>
      <p:sp>
        <p:nvSpPr>
          <p:cNvPr id="4" name="TextBox 3"/>
          <p:cNvSpPr txBox="1"/>
          <p:nvPr/>
        </p:nvSpPr>
        <p:spPr>
          <a:xfrm>
            <a:off x="570078" y="4487256"/>
            <a:ext cx="7560840" cy="1323439"/>
          </a:xfrm>
          <a:prstGeom prst="rect">
            <a:avLst/>
          </a:prstGeom>
          <a:noFill/>
        </p:spPr>
        <p:txBody>
          <a:bodyPr wrap="square" rtlCol="0">
            <a:spAutoFit/>
          </a:bodyPr>
          <a:lstStyle/>
          <a:p>
            <a:r>
              <a:rPr lang="en-GB" sz="2000" dirty="0" smtClean="0"/>
              <a:t>Network connections form </a:t>
            </a:r>
            <a:r>
              <a:rPr lang="en-GB" sz="2000" dirty="0"/>
              <a:t>a </a:t>
            </a:r>
            <a:r>
              <a:rPr lang="en-GB" sz="2000" dirty="0" smtClean="0"/>
              <a:t>graph </a:t>
            </a:r>
            <a:r>
              <a:rPr lang="en-GB" sz="2000" dirty="0"/>
              <a:t>along a temporal </a:t>
            </a:r>
            <a:r>
              <a:rPr lang="en-GB" sz="2000" dirty="0" smtClean="0"/>
              <a:t>sequence </a:t>
            </a:r>
            <a:r>
              <a:rPr lang="en-GB" sz="2000" dirty="0" smtClean="0">
                <a:sym typeface="Wingdings" panose="05000000000000000000" pitchFamily="2" charset="2"/>
              </a:rPr>
              <a:t> </a:t>
            </a:r>
            <a:r>
              <a:rPr lang="en-GB" sz="2000" dirty="0" smtClean="0"/>
              <a:t>temporal </a:t>
            </a:r>
            <a:r>
              <a:rPr lang="en-GB" sz="2000" dirty="0"/>
              <a:t>dynamic </a:t>
            </a:r>
            <a:r>
              <a:rPr lang="en-GB" sz="2000" dirty="0" smtClean="0"/>
              <a:t>behaviour</a:t>
            </a:r>
            <a:r>
              <a:rPr lang="en-GB" sz="2000" dirty="0"/>
              <a:t>. </a:t>
            </a:r>
            <a:endParaRPr lang="en-GB" sz="2000" dirty="0" smtClean="0"/>
          </a:p>
          <a:p>
            <a:r>
              <a:rPr lang="en-GB" sz="2000" dirty="0" smtClean="0"/>
              <a:t>Can use </a:t>
            </a:r>
            <a:r>
              <a:rPr lang="en-GB" sz="2000" dirty="0"/>
              <a:t>their internal state (memory) to process </a:t>
            </a:r>
            <a:r>
              <a:rPr lang="en-GB" sz="2000" dirty="0" smtClean="0"/>
              <a:t>sequences </a:t>
            </a:r>
            <a:r>
              <a:rPr lang="en-GB" sz="2000" dirty="0"/>
              <a:t>of </a:t>
            </a:r>
            <a:r>
              <a:rPr lang="en-GB" sz="2000" dirty="0" smtClean="0"/>
              <a:t>inputs of variable lengths</a:t>
            </a:r>
            <a:endParaRPr lang="en-GB" sz="2000" dirty="0"/>
          </a:p>
        </p:txBody>
      </p:sp>
      <p:sp>
        <p:nvSpPr>
          <p:cNvPr id="5" name="TextBox 4"/>
          <p:cNvSpPr txBox="1"/>
          <p:nvPr/>
        </p:nvSpPr>
        <p:spPr>
          <a:xfrm>
            <a:off x="224792" y="5959441"/>
            <a:ext cx="8457877" cy="369332"/>
          </a:xfrm>
          <a:prstGeom prst="rect">
            <a:avLst/>
          </a:prstGeom>
          <a:noFill/>
        </p:spPr>
        <p:txBody>
          <a:bodyPr wrap="square" rtlCol="0">
            <a:spAutoFit/>
          </a:bodyPr>
          <a:lstStyle/>
          <a:p>
            <a:r>
              <a:rPr lang="en-GB" sz="1800" dirty="0" smtClean="0"/>
              <a:t>MATLAB trained RNN for use in classification problems can be seen </a:t>
            </a:r>
            <a:r>
              <a:rPr lang="en-GB" sz="1800" dirty="0" smtClean="0">
                <a:hlinkClick r:id="rId3"/>
              </a:rPr>
              <a:t>here</a:t>
            </a:r>
            <a:endParaRPr lang="en-GB" sz="1800" dirty="0"/>
          </a:p>
        </p:txBody>
      </p:sp>
      <p:grpSp>
        <p:nvGrpSpPr>
          <p:cNvPr id="102" name="Group 101"/>
          <p:cNvGrpSpPr/>
          <p:nvPr/>
        </p:nvGrpSpPr>
        <p:grpSpPr>
          <a:xfrm>
            <a:off x="864240" y="917993"/>
            <a:ext cx="7092136" cy="4267263"/>
            <a:chOff x="864240" y="917993"/>
            <a:chExt cx="7092136" cy="4267263"/>
          </a:xfrm>
        </p:grpSpPr>
        <p:sp>
          <p:nvSpPr>
            <p:cNvPr id="7" name="Oval 6"/>
            <p:cNvSpPr/>
            <p:nvPr/>
          </p:nvSpPr>
          <p:spPr bwMode="auto">
            <a:xfrm>
              <a:off x="864240" y="1931343"/>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Arial" panose="020B0604020202020204" pitchFamily="34" charset="0"/>
                </a:rPr>
                <a:t>x</a:t>
              </a:r>
              <a:r>
                <a:rPr kumimoji="0" lang="en-GB" sz="2400" b="0" i="0" u="none" strike="noStrike" cap="none" normalizeH="0" baseline="-25000" dirty="0" err="1" smtClean="0">
                  <a:ln>
                    <a:noFill/>
                  </a:ln>
                  <a:solidFill>
                    <a:schemeClr val="tx1"/>
                  </a:solidFill>
                  <a:effectLst/>
                  <a:latin typeface="Arial" panose="020B0604020202020204" pitchFamily="34" charset="0"/>
                </a:rPr>
                <a:t>t</a:t>
              </a:r>
              <a:endParaRPr kumimoji="0" lang="en-GB" sz="2400" b="0" i="0" u="none" strike="noStrike" cap="none" normalizeH="0" baseline="-25000" dirty="0" smtClean="0">
                <a:ln>
                  <a:noFill/>
                </a:ln>
                <a:solidFill>
                  <a:schemeClr val="tx1"/>
                </a:solidFill>
                <a:effectLst/>
                <a:latin typeface="Arial" panose="020B0604020202020204" pitchFamily="34" charset="0"/>
              </a:endParaRPr>
            </a:p>
          </p:txBody>
        </p:sp>
        <p:sp>
          <p:nvSpPr>
            <p:cNvPr id="11" name="Oval 10"/>
            <p:cNvSpPr/>
            <p:nvPr/>
          </p:nvSpPr>
          <p:spPr bwMode="auto">
            <a:xfrm>
              <a:off x="7380312" y="1924610"/>
              <a:ext cx="576064" cy="597206"/>
            </a:xfrm>
            <a:prstGeom prst="ellipse">
              <a:avLst/>
            </a:prstGeom>
            <a:solidFill>
              <a:srgbClr val="FF66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2" name="Oval 11"/>
            <p:cNvSpPr/>
            <p:nvPr/>
          </p:nvSpPr>
          <p:spPr bwMode="auto">
            <a:xfrm>
              <a:off x="3491880" y="1222085"/>
              <a:ext cx="288032" cy="340038"/>
            </a:xfrm>
            <a:prstGeom prst="ellipse">
              <a:avLst/>
            </a:prstGeom>
            <a:solidFill>
              <a:schemeClr val="accent1">
                <a:lumMod val="75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3" name="Oval 12"/>
            <p:cNvSpPr/>
            <p:nvPr/>
          </p:nvSpPr>
          <p:spPr bwMode="auto">
            <a:xfrm>
              <a:off x="2440767" y="1591305"/>
              <a:ext cx="288032" cy="340038"/>
            </a:xfrm>
            <a:prstGeom prst="ellipse">
              <a:avLst/>
            </a:prstGeom>
            <a:solidFill>
              <a:schemeClr val="accent1">
                <a:lumMod val="75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anose="020B0604020202020204" pitchFamily="34" charset="0"/>
              </a:endParaRPr>
            </a:p>
          </p:txBody>
        </p:sp>
        <p:sp>
          <p:nvSpPr>
            <p:cNvPr id="14" name="Oval 13"/>
            <p:cNvSpPr/>
            <p:nvPr/>
          </p:nvSpPr>
          <p:spPr bwMode="auto">
            <a:xfrm>
              <a:off x="3225552" y="2805926"/>
              <a:ext cx="288032" cy="340038"/>
            </a:xfrm>
            <a:prstGeom prst="ellipse">
              <a:avLst/>
            </a:prstGeom>
            <a:solidFill>
              <a:schemeClr val="accent1">
                <a:lumMod val="75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5" name="Oval 14"/>
            <p:cNvSpPr/>
            <p:nvPr/>
          </p:nvSpPr>
          <p:spPr bwMode="auto">
            <a:xfrm>
              <a:off x="5652120" y="1284775"/>
              <a:ext cx="288032" cy="340038"/>
            </a:xfrm>
            <a:prstGeom prst="ellipse">
              <a:avLst/>
            </a:prstGeom>
            <a:solidFill>
              <a:schemeClr val="accent1">
                <a:lumMod val="75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anose="020B0604020202020204" pitchFamily="34" charset="0"/>
              </a:endParaRPr>
            </a:p>
          </p:txBody>
        </p:sp>
        <p:sp>
          <p:nvSpPr>
            <p:cNvPr id="16" name="Oval 15"/>
            <p:cNvSpPr/>
            <p:nvPr/>
          </p:nvSpPr>
          <p:spPr bwMode="auto">
            <a:xfrm>
              <a:off x="4773351" y="1534084"/>
              <a:ext cx="288032" cy="340038"/>
            </a:xfrm>
            <a:prstGeom prst="ellipse">
              <a:avLst/>
            </a:prstGeom>
            <a:solidFill>
              <a:schemeClr val="accent1">
                <a:lumMod val="75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7" name="Oval 16"/>
            <p:cNvSpPr/>
            <p:nvPr/>
          </p:nvSpPr>
          <p:spPr bwMode="auto">
            <a:xfrm>
              <a:off x="5364088" y="2835079"/>
              <a:ext cx="288032" cy="340038"/>
            </a:xfrm>
            <a:prstGeom prst="ellipse">
              <a:avLst/>
            </a:prstGeom>
            <a:solidFill>
              <a:schemeClr val="accent1">
                <a:lumMod val="75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 name="Rounded Rectangle 2"/>
            <p:cNvSpPr/>
            <p:nvPr/>
          </p:nvSpPr>
          <p:spPr bwMode="auto">
            <a:xfrm>
              <a:off x="3081536" y="1961287"/>
              <a:ext cx="576064" cy="560529"/>
            </a:xfrm>
            <a:prstGeom prst="roundRect">
              <a:avLst/>
            </a:prstGeom>
            <a:solidFill>
              <a:srgbClr val="66CCFF"/>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c</a:t>
              </a:r>
              <a:r>
                <a:rPr kumimoji="0" lang="en-GB" sz="2400" b="0" i="0" u="none" strike="noStrike" cap="none" normalizeH="0" baseline="-25000" dirty="0" smtClean="0">
                  <a:ln>
                    <a:noFill/>
                  </a:ln>
                  <a:solidFill>
                    <a:schemeClr val="tx1"/>
                  </a:solidFill>
                  <a:effectLst/>
                  <a:latin typeface="Arial" panose="020B0604020202020204" pitchFamily="34" charset="0"/>
                </a:rPr>
                <a:t>t</a:t>
              </a:r>
              <a:r>
                <a:rPr kumimoji="0" lang="en-GB" sz="2400" b="0" i="0" u="none" strike="noStrike" cap="none" normalizeH="0" baseline="-36000" dirty="0" smtClean="0">
                  <a:ln>
                    <a:noFill/>
                  </a:ln>
                  <a:solidFill>
                    <a:schemeClr val="tx1"/>
                  </a:solidFill>
                  <a:effectLst/>
                  <a:latin typeface="Arial" panose="020B0604020202020204" pitchFamily="34" charset="0"/>
                </a:rPr>
                <a:t>0</a:t>
              </a:r>
            </a:p>
          </p:txBody>
        </p:sp>
        <p:sp>
          <p:nvSpPr>
            <p:cNvPr id="18" name="Rounded Rectangle 17"/>
            <p:cNvSpPr/>
            <p:nvPr/>
          </p:nvSpPr>
          <p:spPr bwMode="auto">
            <a:xfrm>
              <a:off x="5227799" y="1949681"/>
              <a:ext cx="576064" cy="560529"/>
            </a:xfrm>
            <a:prstGeom prst="roundRect">
              <a:avLst/>
            </a:prstGeom>
            <a:solidFill>
              <a:srgbClr val="66CCFF"/>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anose="020B0604020202020204" pitchFamily="34" charset="0"/>
              </a:endParaRPr>
            </a:p>
          </p:txBody>
        </p:sp>
        <p:sp>
          <p:nvSpPr>
            <p:cNvPr id="19" name="TextBox 18"/>
            <p:cNvSpPr txBox="1"/>
            <p:nvPr/>
          </p:nvSpPr>
          <p:spPr>
            <a:xfrm>
              <a:off x="2164566" y="1183977"/>
              <a:ext cx="389047" cy="461665"/>
            </a:xfrm>
            <a:prstGeom prst="rect">
              <a:avLst/>
            </a:prstGeom>
            <a:noFill/>
          </p:spPr>
          <p:txBody>
            <a:bodyPr wrap="square" rtlCol="0">
              <a:spAutoFit/>
            </a:bodyPr>
            <a:lstStyle/>
            <a:p>
              <a:r>
                <a:rPr lang="en-GB" dirty="0" smtClean="0"/>
                <a:t>i</a:t>
              </a:r>
              <a:r>
                <a:rPr lang="en-GB" baseline="-25000" dirty="0" smtClean="0"/>
                <a:t>t</a:t>
              </a:r>
              <a:endParaRPr lang="en-GB" baseline="-25000" dirty="0"/>
            </a:p>
          </p:txBody>
        </p:sp>
        <p:sp>
          <p:nvSpPr>
            <p:cNvPr id="20" name="TextBox 19"/>
            <p:cNvSpPr txBox="1"/>
            <p:nvPr/>
          </p:nvSpPr>
          <p:spPr>
            <a:xfrm>
              <a:off x="3085493" y="950295"/>
              <a:ext cx="453752" cy="461665"/>
            </a:xfrm>
            <a:prstGeom prst="rect">
              <a:avLst/>
            </a:prstGeom>
            <a:noFill/>
          </p:spPr>
          <p:txBody>
            <a:bodyPr wrap="square" rtlCol="0">
              <a:spAutoFit/>
            </a:bodyPr>
            <a:lstStyle/>
            <a:p>
              <a:r>
                <a:rPr lang="en-GB" dirty="0" err="1" smtClean="0"/>
                <a:t>o</a:t>
              </a:r>
              <a:r>
                <a:rPr lang="en-GB" baseline="-25000" dirty="0" err="1" smtClean="0"/>
                <a:t>t</a:t>
              </a:r>
              <a:endParaRPr lang="en-GB" baseline="-25000" dirty="0"/>
            </a:p>
          </p:txBody>
        </p:sp>
        <p:sp>
          <p:nvSpPr>
            <p:cNvPr id="21" name="TextBox 20"/>
            <p:cNvSpPr txBox="1"/>
            <p:nvPr/>
          </p:nvSpPr>
          <p:spPr>
            <a:xfrm>
              <a:off x="2854659" y="2931157"/>
              <a:ext cx="389047" cy="461665"/>
            </a:xfrm>
            <a:prstGeom prst="rect">
              <a:avLst/>
            </a:prstGeom>
            <a:noFill/>
          </p:spPr>
          <p:txBody>
            <a:bodyPr wrap="square" rtlCol="0">
              <a:spAutoFit/>
            </a:bodyPr>
            <a:lstStyle/>
            <a:p>
              <a:r>
                <a:rPr lang="en-GB" dirty="0" err="1"/>
                <a:t>f</a:t>
              </a:r>
              <a:r>
                <a:rPr lang="en-GB" baseline="-25000" dirty="0" err="1" smtClean="0"/>
                <a:t>t</a:t>
              </a:r>
              <a:endParaRPr lang="en-GB" baseline="-25000" dirty="0"/>
            </a:p>
          </p:txBody>
        </p:sp>
        <p:sp>
          <p:nvSpPr>
            <p:cNvPr id="22" name="Oval 21"/>
            <p:cNvSpPr/>
            <p:nvPr/>
          </p:nvSpPr>
          <p:spPr bwMode="auto">
            <a:xfrm>
              <a:off x="2450720" y="2080987"/>
              <a:ext cx="288032" cy="340038"/>
            </a:xfrm>
            <a:prstGeom prst="ellipse">
              <a:avLst/>
            </a:prstGeom>
            <a:blipFill>
              <a:blip r:embed="rId4"/>
              <a:stretch>
                <a:fillRect/>
              </a:stretch>
            </a:blip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anose="020B0604020202020204" pitchFamily="34" charset="0"/>
              </a:endParaRPr>
            </a:p>
          </p:txBody>
        </p:sp>
        <p:sp>
          <p:nvSpPr>
            <p:cNvPr id="23" name="Oval 22"/>
            <p:cNvSpPr/>
            <p:nvPr/>
          </p:nvSpPr>
          <p:spPr bwMode="auto">
            <a:xfrm>
              <a:off x="4530522" y="2069537"/>
              <a:ext cx="288032" cy="340038"/>
            </a:xfrm>
            <a:prstGeom prst="ellipse">
              <a:avLst/>
            </a:prstGeom>
            <a:blipFill>
              <a:blip r:embed="rId4"/>
              <a:stretch>
                <a:fillRect/>
              </a:stretch>
            </a:blip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anose="020B0604020202020204" pitchFamily="34" charset="0"/>
              </a:endParaRPr>
            </a:p>
          </p:txBody>
        </p:sp>
        <p:sp>
          <p:nvSpPr>
            <p:cNvPr id="24" name="Oval 23"/>
            <p:cNvSpPr/>
            <p:nvPr/>
          </p:nvSpPr>
          <p:spPr bwMode="auto">
            <a:xfrm>
              <a:off x="3882442" y="2071532"/>
              <a:ext cx="288032" cy="340038"/>
            </a:xfrm>
            <a:prstGeom prst="ellipse">
              <a:avLst/>
            </a:prstGeom>
            <a:blipFill>
              <a:blip r:embed="rId4"/>
              <a:stretch>
                <a:fillRect/>
              </a:stretch>
            </a:blip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anose="020B0604020202020204" pitchFamily="34" charset="0"/>
              </a:endParaRPr>
            </a:p>
          </p:txBody>
        </p:sp>
        <p:sp>
          <p:nvSpPr>
            <p:cNvPr id="25" name="Oval 24"/>
            <p:cNvSpPr/>
            <p:nvPr/>
          </p:nvSpPr>
          <p:spPr bwMode="auto">
            <a:xfrm>
              <a:off x="6246624" y="2051138"/>
              <a:ext cx="288032" cy="340038"/>
            </a:xfrm>
            <a:prstGeom prst="ellipse">
              <a:avLst/>
            </a:prstGeom>
            <a:blipFill>
              <a:blip r:embed="rId4"/>
              <a:stretch>
                <a:fillRect/>
              </a:stretch>
            </a:blip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anose="020B0604020202020204" pitchFamily="34" charset="0"/>
              </a:endParaRPr>
            </a:p>
          </p:txBody>
        </p:sp>
        <p:cxnSp>
          <p:nvCxnSpPr>
            <p:cNvPr id="27" name="Straight Arrow Connector 26"/>
            <p:cNvCxnSpPr>
              <a:stCxn id="7" idx="6"/>
              <a:endCxn id="22" idx="2"/>
            </p:cNvCxnSpPr>
            <p:nvPr/>
          </p:nvCxnSpPr>
          <p:spPr bwMode="auto">
            <a:xfrm>
              <a:off x="1440304" y="2229946"/>
              <a:ext cx="1010416" cy="21060"/>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Freeform 27"/>
            <p:cNvSpPr/>
            <p:nvPr/>
          </p:nvSpPr>
          <p:spPr bwMode="auto">
            <a:xfrm>
              <a:off x="2440766" y="1894672"/>
              <a:ext cx="53789" cy="273204"/>
            </a:xfrm>
            <a:custGeom>
              <a:avLst/>
              <a:gdLst>
                <a:gd name="connsiteX0" fmla="*/ 93658 w 93658"/>
                <a:gd name="connsiteY0" fmla="*/ 0 h 372343"/>
                <a:gd name="connsiteX1" fmla="*/ 1294 w 93658"/>
                <a:gd name="connsiteY1" fmla="*/ 249381 h 372343"/>
                <a:gd name="connsiteX2" fmla="*/ 38239 w 93658"/>
                <a:gd name="connsiteY2" fmla="*/ 369454 h 372343"/>
                <a:gd name="connsiteX3" fmla="*/ 19767 w 93658"/>
                <a:gd name="connsiteY3" fmla="*/ 323272 h 372343"/>
              </a:gdLst>
              <a:ahLst/>
              <a:cxnLst>
                <a:cxn ang="0">
                  <a:pos x="connsiteX0" y="connsiteY0"/>
                </a:cxn>
                <a:cxn ang="0">
                  <a:pos x="connsiteX1" y="connsiteY1"/>
                </a:cxn>
                <a:cxn ang="0">
                  <a:pos x="connsiteX2" y="connsiteY2"/>
                </a:cxn>
                <a:cxn ang="0">
                  <a:pos x="connsiteX3" y="connsiteY3"/>
                </a:cxn>
              </a:cxnLst>
              <a:rect l="l" t="t" r="r" b="b"/>
              <a:pathLst>
                <a:path w="93658" h="372343">
                  <a:moveTo>
                    <a:pt x="93658" y="0"/>
                  </a:moveTo>
                  <a:cubicBezTo>
                    <a:pt x="52094" y="93902"/>
                    <a:pt x="10531" y="187805"/>
                    <a:pt x="1294" y="249381"/>
                  </a:cubicBezTo>
                  <a:cubicBezTo>
                    <a:pt x="-7943" y="310957"/>
                    <a:pt x="35160" y="357139"/>
                    <a:pt x="38239" y="369454"/>
                  </a:cubicBezTo>
                  <a:cubicBezTo>
                    <a:pt x="41318" y="381769"/>
                    <a:pt x="30542" y="352520"/>
                    <a:pt x="19767" y="323272"/>
                  </a:cubicBezTo>
                </a:path>
              </a:pathLst>
            </a:custGeom>
            <a:no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30" name="Straight Arrow Connector 29"/>
            <p:cNvCxnSpPr>
              <a:stCxn id="7" idx="6"/>
              <a:endCxn id="13" idx="2"/>
            </p:cNvCxnSpPr>
            <p:nvPr/>
          </p:nvCxnSpPr>
          <p:spPr bwMode="auto">
            <a:xfrm flipV="1">
              <a:off x="1440304" y="1761324"/>
              <a:ext cx="1000463" cy="468622"/>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7" idx="6"/>
              <a:endCxn id="14" idx="2"/>
            </p:cNvCxnSpPr>
            <p:nvPr/>
          </p:nvCxnSpPr>
          <p:spPr bwMode="auto">
            <a:xfrm>
              <a:off x="1440304" y="2229946"/>
              <a:ext cx="1785248" cy="74599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lbow Connector 33"/>
            <p:cNvCxnSpPr>
              <a:stCxn id="7" idx="0"/>
              <a:endCxn id="12" idx="0"/>
            </p:cNvCxnSpPr>
            <p:nvPr/>
          </p:nvCxnSpPr>
          <p:spPr bwMode="auto">
            <a:xfrm rot="5400000" flipH="1" flipV="1">
              <a:off x="2039455" y="334902"/>
              <a:ext cx="709258" cy="2483624"/>
            </a:xfrm>
            <a:prstGeom prst="bentConnector3">
              <a:avLst>
                <a:gd name="adj1" fmla="val 13223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22" idx="6"/>
              <a:endCxn id="3" idx="1"/>
            </p:cNvCxnSpPr>
            <p:nvPr/>
          </p:nvCxnSpPr>
          <p:spPr bwMode="auto">
            <a:xfrm flipV="1">
              <a:off x="2738752" y="2241552"/>
              <a:ext cx="342784" cy="94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a:stCxn id="3" idx="0"/>
              <a:endCxn id="13" idx="6"/>
            </p:cNvCxnSpPr>
            <p:nvPr/>
          </p:nvCxnSpPr>
          <p:spPr bwMode="auto">
            <a:xfrm flipH="1" flipV="1">
              <a:off x="2728799" y="1761324"/>
              <a:ext cx="640769" cy="19996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3" idx="2"/>
              <a:endCxn id="14" idx="0"/>
            </p:cNvCxnSpPr>
            <p:nvPr/>
          </p:nvCxnSpPr>
          <p:spPr bwMode="auto">
            <a:xfrm>
              <a:off x="3369568" y="2521816"/>
              <a:ext cx="0" cy="284110"/>
            </a:xfrm>
            <a:prstGeom prst="straightConnector1">
              <a:avLst/>
            </a:prstGeom>
            <a:solidFill>
              <a:schemeClr val="accent1"/>
            </a:solidFill>
            <a:ln w="1905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a:stCxn id="3" idx="0"/>
              <a:endCxn id="12" idx="3"/>
            </p:cNvCxnSpPr>
            <p:nvPr/>
          </p:nvCxnSpPr>
          <p:spPr bwMode="auto">
            <a:xfrm flipV="1">
              <a:off x="3369568" y="1512326"/>
              <a:ext cx="164493" cy="44896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a:stCxn id="3" idx="3"/>
              <a:endCxn id="24" idx="2"/>
            </p:cNvCxnSpPr>
            <p:nvPr/>
          </p:nvCxnSpPr>
          <p:spPr bwMode="auto">
            <a:xfrm flipV="1">
              <a:off x="3657600" y="2241551"/>
              <a:ext cx="224842" cy="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stCxn id="12" idx="5"/>
              <a:endCxn id="24" idx="0"/>
            </p:cNvCxnSpPr>
            <p:nvPr/>
          </p:nvCxnSpPr>
          <p:spPr bwMode="auto">
            <a:xfrm>
              <a:off x="3737731" y="1512326"/>
              <a:ext cx="288727" cy="559206"/>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stCxn id="24" idx="6"/>
              <a:endCxn id="23" idx="2"/>
            </p:cNvCxnSpPr>
            <p:nvPr/>
          </p:nvCxnSpPr>
          <p:spPr bwMode="auto">
            <a:xfrm flipV="1">
              <a:off x="4170474" y="2239556"/>
              <a:ext cx="360048" cy="1995"/>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a:stCxn id="23" idx="6"/>
              <a:endCxn id="18" idx="1"/>
            </p:cNvCxnSpPr>
            <p:nvPr/>
          </p:nvCxnSpPr>
          <p:spPr bwMode="auto">
            <a:xfrm flipV="1">
              <a:off x="4818554" y="2229946"/>
              <a:ext cx="409245" cy="9610"/>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Freeform 63"/>
            <p:cNvSpPr/>
            <p:nvPr/>
          </p:nvSpPr>
          <p:spPr bwMode="auto">
            <a:xfrm>
              <a:off x="4722150" y="1815419"/>
              <a:ext cx="53789" cy="273204"/>
            </a:xfrm>
            <a:custGeom>
              <a:avLst/>
              <a:gdLst>
                <a:gd name="connsiteX0" fmla="*/ 93658 w 93658"/>
                <a:gd name="connsiteY0" fmla="*/ 0 h 372343"/>
                <a:gd name="connsiteX1" fmla="*/ 1294 w 93658"/>
                <a:gd name="connsiteY1" fmla="*/ 249381 h 372343"/>
                <a:gd name="connsiteX2" fmla="*/ 38239 w 93658"/>
                <a:gd name="connsiteY2" fmla="*/ 369454 h 372343"/>
                <a:gd name="connsiteX3" fmla="*/ 19767 w 93658"/>
                <a:gd name="connsiteY3" fmla="*/ 323272 h 372343"/>
              </a:gdLst>
              <a:ahLst/>
              <a:cxnLst>
                <a:cxn ang="0">
                  <a:pos x="connsiteX0" y="connsiteY0"/>
                </a:cxn>
                <a:cxn ang="0">
                  <a:pos x="connsiteX1" y="connsiteY1"/>
                </a:cxn>
                <a:cxn ang="0">
                  <a:pos x="connsiteX2" y="connsiteY2"/>
                </a:cxn>
                <a:cxn ang="0">
                  <a:pos x="connsiteX3" y="connsiteY3"/>
                </a:cxn>
              </a:cxnLst>
              <a:rect l="l" t="t" r="r" b="b"/>
              <a:pathLst>
                <a:path w="93658" h="372343">
                  <a:moveTo>
                    <a:pt x="93658" y="0"/>
                  </a:moveTo>
                  <a:cubicBezTo>
                    <a:pt x="52094" y="93902"/>
                    <a:pt x="10531" y="187805"/>
                    <a:pt x="1294" y="249381"/>
                  </a:cubicBezTo>
                  <a:cubicBezTo>
                    <a:pt x="-7943" y="310957"/>
                    <a:pt x="35160" y="357139"/>
                    <a:pt x="38239" y="369454"/>
                  </a:cubicBezTo>
                  <a:cubicBezTo>
                    <a:pt x="41318" y="381769"/>
                    <a:pt x="30542" y="352520"/>
                    <a:pt x="19767" y="323272"/>
                  </a:cubicBezTo>
                </a:path>
              </a:pathLst>
            </a:custGeom>
            <a:no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65" name="Elbow Connector 64"/>
            <p:cNvCxnSpPr>
              <a:endCxn id="15" idx="0"/>
            </p:cNvCxnSpPr>
            <p:nvPr/>
          </p:nvCxnSpPr>
          <p:spPr bwMode="auto">
            <a:xfrm flipV="1">
              <a:off x="4025116" y="1284775"/>
              <a:ext cx="1771020" cy="761417"/>
            </a:xfrm>
            <a:prstGeom prst="bentConnector4">
              <a:avLst>
                <a:gd name="adj1" fmla="val -1003"/>
                <a:gd name="adj2" fmla="val 130023"/>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endCxn id="16" idx="2"/>
            </p:cNvCxnSpPr>
            <p:nvPr/>
          </p:nvCxnSpPr>
          <p:spPr bwMode="auto">
            <a:xfrm flipV="1">
              <a:off x="4182015" y="1704103"/>
              <a:ext cx="591336" cy="52971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endCxn id="17" idx="2"/>
            </p:cNvCxnSpPr>
            <p:nvPr/>
          </p:nvCxnSpPr>
          <p:spPr bwMode="auto">
            <a:xfrm>
              <a:off x="4133129" y="2216211"/>
              <a:ext cx="1230959" cy="788887"/>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71"/>
            <p:cNvCxnSpPr>
              <a:stCxn id="18" idx="2"/>
            </p:cNvCxnSpPr>
            <p:nvPr/>
          </p:nvCxnSpPr>
          <p:spPr bwMode="auto">
            <a:xfrm>
              <a:off x="5515831" y="2510210"/>
              <a:ext cx="3128" cy="327218"/>
            </a:xfrm>
            <a:prstGeom prst="straightConnector1">
              <a:avLst/>
            </a:prstGeom>
            <a:solidFill>
              <a:schemeClr val="accent1"/>
            </a:solidFill>
            <a:ln w="1905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p:cNvCxnSpPr>
              <a:stCxn id="18" idx="0"/>
            </p:cNvCxnSpPr>
            <p:nvPr/>
          </p:nvCxnSpPr>
          <p:spPr bwMode="auto">
            <a:xfrm flipH="1" flipV="1">
              <a:off x="5043704" y="1661343"/>
              <a:ext cx="472127" cy="28833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p:cNvCxnSpPr>
              <a:endCxn id="15" idx="3"/>
            </p:cNvCxnSpPr>
            <p:nvPr/>
          </p:nvCxnSpPr>
          <p:spPr bwMode="auto">
            <a:xfrm flipV="1">
              <a:off x="5517659" y="1575016"/>
              <a:ext cx="176642" cy="390087"/>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a:stCxn id="18" idx="3"/>
              <a:endCxn id="25" idx="2"/>
            </p:cNvCxnSpPr>
            <p:nvPr/>
          </p:nvCxnSpPr>
          <p:spPr bwMode="auto">
            <a:xfrm flipV="1">
              <a:off x="5803863" y="2221157"/>
              <a:ext cx="442761" cy="878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p:cNvCxnSpPr>
              <a:stCxn id="25" idx="6"/>
              <a:endCxn id="11" idx="2"/>
            </p:cNvCxnSpPr>
            <p:nvPr/>
          </p:nvCxnSpPr>
          <p:spPr bwMode="auto">
            <a:xfrm>
              <a:off x="6534656" y="2221157"/>
              <a:ext cx="845656" cy="2056"/>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p:cNvCxnSpPr>
              <a:stCxn id="15" idx="6"/>
              <a:endCxn id="25" idx="0"/>
            </p:cNvCxnSpPr>
            <p:nvPr/>
          </p:nvCxnSpPr>
          <p:spPr bwMode="auto">
            <a:xfrm>
              <a:off x="5940152" y="1454794"/>
              <a:ext cx="450488" cy="59634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Oval 95"/>
            <p:cNvSpPr/>
            <p:nvPr/>
          </p:nvSpPr>
          <p:spPr bwMode="auto">
            <a:xfrm>
              <a:off x="867238" y="3385189"/>
              <a:ext cx="576064" cy="597206"/>
            </a:xfrm>
            <a:prstGeom prst="ellipse">
              <a:avLst/>
            </a:prstGeom>
            <a:solidFill>
              <a:srgbClr val="FFC000"/>
            </a:solidFill>
            <a:ln w="19050" cap="flat" cmpd="sng" algn="ctr">
              <a:solidFill>
                <a:schemeClr val="tx1"/>
              </a:solidFill>
              <a:prstDash val="dash"/>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X</a:t>
              </a:r>
              <a:r>
                <a:rPr kumimoji="0" lang="en-GB" sz="2400" b="0" i="0" u="none" strike="noStrike" cap="none" normalizeH="0" baseline="-25000" dirty="0" smtClean="0">
                  <a:ln>
                    <a:noFill/>
                  </a:ln>
                  <a:solidFill>
                    <a:schemeClr val="tx1"/>
                  </a:solidFill>
                  <a:effectLst/>
                  <a:latin typeface="Arial" panose="020B0604020202020204" pitchFamily="34" charset="0"/>
                </a:rPr>
                <a:t>t-1</a:t>
              </a:r>
            </a:p>
          </p:txBody>
        </p:sp>
        <p:sp>
          <p:nvSpPr>
            <p:cNvPr id="97" name="Rounded Rectangle 96"/>
            <p:cNvSpPr/>
            <p:nvPr/>
          </p:nvSpPr>
          <p:spPr bwMode="auto">
            <a:xfrm>
              <a:off x="1779139" y="950295"/>
              <a:ext cx="2504829" cy="2442527"/>
            </a:xfrm>
            <a:prstGeom prst="roundRect">
              <a:avLst/>
            </a:prstGeom>
            <a:noFill/>
            <a:ln w="19050" cap="flat" cmpd="sng" algn="ctr">
              <a:solidFill>
                <a:srgbClr val="92D05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98" name="Rounded Rectangle 97"/>
            <p:cNvSpPr/>
            <p:nvPr/>
          </p:nvSpPr>
          <p:spPr bwMode="auto">
            <a:xfrm>
              <a:off x="4488864" y="942662"/>
              <a:ext cx="2504829" cy="2442527"/>
            </a:xfrm>
            <a:prstGeom prst="roundRect">
              <a:avLst/>
            </a:prstGeom>
            <a:noFill/>
            <a:ln w="19050" cap="flat" cmpd="sng" algn="ctr">
              <a:solidFill>
                <a:srgbClr val="92D05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99" name="Rounded Rectangle 98"/>
            <p:cNvSpPr/>
            <p:nvPr/>
          </p:nvSpPr>
          <p:spPr bwMode="auto">
            <a:xfrm>
              <a:off x="1796767" y="2710173"/>
              <a:ext cx="2504829" cy="2442527"/>
            </a:xfrm>
            <a:prstGeom prst="roundRect">
              <a:avLst/>
            </a:prstGeom>
            <a:noFill/>
            <a:ln w="19050" cap="flat" cmpd="sng" algn="ctr">
              <a:solidFill>
                <a:srgbClr val="92D050"/>
              </a:solidFill>
              <a:prstDash val="dash"/>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00" name="Rounded Rectangle 99"/>
            <p:cNvSpPr/>
            <p:nvPr/>
          </p:nvSpPr>
          <p:spPr bwMode="auto">
            <a:xfrm>
              <a:off x="4482890" y="2742729"/>
              <a:ext cx="2504829" cy="2442527"/>
            </a:xfrm>
            <a:prstGeom prst="roundRect">
              <a:avLst/>
            </a:prstGeom>
            <a:noFill/>
            <a:ln w="19050" cap="flat" cmpd="sng" algn="ctr">
              <a:solidFill>
                <a:srgbClr val="92D050"/>
              </a:solidFill>
              <a:prstDash val="dash"/>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01" name="TextBox 100"/>
            <p:cNvSpPr txBox="1"/>
            <p:nvPr/>
          </p:nvSpPr>
          <p:spPr>
            <a:xfrm>
              <a:off x="1845713" y="917993"/>
              <a:ext cx="1080120" cy="461665"/>
            </a:xfrm>
            <a:prstGeom prst="rect">
              <a:avLst/>
            </a:prstGeom>
            <a:noFill/>
          </p:spPr>
          <p:txBody>
            <a:bodyPr wrap="square" rtlCol="0">
              <a:spAutoFit/>
            </a:bodyPr>
            <a:lstStyle/>
            <a:p>
              <a:r>
                <a:rPr lang="en-GB" dirty="0" smtClean="0">
                  <a:solidFill>
                    <a:srgbClr val="92D050"/>
                  </a:solidFill>
                </a:rPr>
                <a:t>LSTM</a:t>
              </a:r>
              <a:endParaRPr lang="en-GB" dirty="0">
                <a:solidFill>
                  <a:srgbClr val="92D050"/>
                </a:solidFill>
              </a:endParaRPr>
            </a:p>
          </p:txBody>
        </p:sp>
      </p:grpSp>
      <p:sp>
        <p:nvSpPr>
          <p:cNvPr id="103" name="TextBox 102"/>
          <p:cNvSpPr txBox="1"/>
          <p:nvPr/>
        </p:nvSpPr>
        <p:spPr>
          <a:xfrm>
            <a:off x="209941" y="6320444"/>
            <a:ext cx="8457877" cy="369332"/>
          </a:xfrm>
          <a:prstGeom prst="rect">
            <a:avLst/>
          </a:prstGeom>
          <a:noFill/>
        </p:spPr>
        <p:txBody>
          <a:bodyPr wrap="square" rtlCol="0">
            <a:spAutoFit/>
          </a:bodyPr>
          <a:lstStyle/>
          <a:p>
            <a:r>
              <a:rPr lang="en-GB" sz="1800" dirty="0" smtClean="0">
                <a:hlinkClick r:id="rId5"/>
              </a:rPr>
              <a:t>Recurrent Neural Networks</a:t>
            </a:r>
            <a:r>
              <a:rPr lang="en-GB" sz="1800" dirty="0" smtClean="0"/>
              <a:t> Medium post for more insights</a:t>
            </a:r>
            <a:endParaRPr lang="en-GB" sz="1800" dirty="0"/>
          </a:p>
        </p:txBody>
      </p:sp>
      <p:sp>
        <p:nvSpPr>
          <p:cNvPr id="53" name="Dodecagon 52"/>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17</a:t>
            </a:r>
          </a:p>
        </p:txBody>
      </p:sp>
    </p:spTree>
    <p:extLst>
      <p:ext uri="{BB962C8B-B14F-4D97-AF65-F5344CB8AC3E}">
        <p14:creationId xmlns:p14="http://schemas.microsoft.com/office/powerpoint/2010/main" val="387427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Types of artificial neural networks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07495"/>
            <a:ext cx="6790918" cy="5743100"/>
          </a:xfrm>
          <a:prstGeom prst="rect">
            <a:avLst/>
          </a:prstGeom>
        </p:spPr>
      </p:pic>
      <p:sp>
        <p:nvSpPr>
          <p:cNvPr id="5" name="TextBox 4"/>
          <p:cNvSpPr txBox="1"/>
          <p:nvPr/>
        </p:nvSpPr>
        <p:spPr>
          <a:xfrm rot="16200000">
            <a:off x="-1821468" y="3725156"/>
            <a:ext cx="5461865" cy="307777"/>
          </a:xfrm>
          <a:prstGeom prst="rect">
            <a:avLst/>
          </a:prstGeom>
          <a:noFill/>
        </p:spPr>
        <p:txBody>
          <a:bodyPr wrap="square" rtlCol="0">
            <a:spAutoFit/>
          </a:bodyPr>
          <a:lstStyle/>
          <a:p>
            <a:r>
              <a:rPr lang="en-GB" sz="1400" dirty="0"/>
              <a:t>https://farm5.staticflickr.com/4312/36277127256_ef47e670fb_b.jpg</a:t>
            </a:r>
          </a:p>
        </p:txBody>
      </p:sp>
      <p:sp>
        <p:nvSpPr>
          <p:cNvPr id="3" name="Rounded Rectangle 2"/>
          <p:cNvSpPr/>
          <p:nvPr/>
        </p:nvSpPr>
        <p:spPr bwMode="auto">
          <a:xfrm>
            <a:off x="2915816" y="3933056"/>
            <a:ext cx="4990718" cy="1368152"/>
          </a:xfrm>
          <a:prstGeom prst="roundRect">
            <a:avLst/>
          </a:prstGeom>
          <a:noFill/>
          <a:ln w="31750" cap="flat" cmpd="sng" algn="ctr">
            <a:solidFill>
              <a:srgbClr val="FF00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6" name="Dodecagon 5"/>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18</a:t>
            </a:r>
          </a:p>
        </p:txBody>
      </p:sp>
    </p:spTree>
    <p:extLst>
      <p:ext uri="{BB962C8B-B14F-4D97-AF65-F5344CB8AC3E}">
        <p14:creationId xmlns:p14="http://schemas.microsoft.com/office/powerpoint/2010/main" val="188073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Artificial neural networks</a:t>
            </a:r>
            <a:endParaRPr lang="en-GB" dirty="0"/>
          </a:p>
        </p:txBody>
      </p:sp>
      <p:grpSp>
        <p:nvGrpSpPr>
          <p:cNvPr id="3" name="Group 2"/>
          <p:cNvGrpSpPr/>
          <p:nvPr/>
        </p:nvGrpSpPr>
        <p:grpSpPr>
          <a:xfrm>
            <a:off x="1145285" y="1373109"/>
            <a:ext cx="5292044" cy="3503736"/>
            <a:chOff x="1145285" y="1373109"/>
            <a:chExt cx="5292044" cy="3503736"/>
          </a:xfrm>
        </p:grpSpPr>
        <p:sp>
          <p:nvSpPr>
            <p:cNvPr id="5" name="Oval 4"/>
            <p:cNvSpPr/>
            <p:nvPr/>
          </p:nvSpPr>
          <p:spPr bwMode="auto">
            <a:xfrm>
              <a:off x="1145285" y="1939500"/>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2" name="Oval 41"/>
            <p:cNvSpPr/>
            <p:nvPr/>
          </p:nvSpPr>
          <p:spPr bwMode="auto">
            <a:xfrm>
              <a:off x="1160740" y="3383806"/>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3" name="Oval 42"/>
            <p:cNvSpPr/>
            <p:nvPr/>
          </p:nvSpPr>
          <p:spPr bwMode="auto">
            <a:xfrm>
              <a:off x="3494906" y="137310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4" name="Oval 43"/>
            <p:cNvSpPr/>
            <p:nvPr/>
          </p:nvSpPr>
          <p:spPr bwMode="auto">
            <a:xfrm>
              <a:off x="3500509" y="2827868"/>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5" name="Oval 44"/>
            <p:cNvSpPr/>
            <p:nvPr/>
          </p:nvSpPr>
          <p:spPr bwMode="auto">
            <a:xfrm>
              <a:off x="3521960" y="427963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6" name="Oval 45"/>
            <p:cNvSpPr/>
            <p:nvPr/>
          </p:nvSpPr>
          <p:spPr bwMode="auto">
            <a:xfrm>
              <a:off x="5861265" y="2228385"/>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7" name="Oval 46"/>
            <p:cNvSpPr/>
            <p:nvPr/>
          </p:nvSpPr>
          <p:spPr bwMode="auto">
            <a:xfrm>
              <a:off x="5825389" y="3725391"/>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48" name="Straight Arrow Connector 47"/>
            <p:cNvCxnSpPr>
              <a:stCxn id="5" idx="6"/>
              <a:endCxn id="43" idx="2"/>
            </p:cNvCxnSpPr>
            <p:nvPr/>
          </p:nvCxnSpPr>
          <p:spPr bwMode="auto">
            <a:xfrm flipV="1">
              <a:off x="1721349" y="1671712"/>
              <a:ext cx="1773557" cy="56639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a:stCxn id="5" idx="6"/>
              <a:endCxn id="44" idx="2"/>
            </p:cNvCxnSpPr>
            <p:nvPr/>
          </p:nvCxnSpPr>
          <p:spPr bwMode="auto">
            <a:xfrm>
              <a:off x="1721349" y="2238103"/>
              <a:ext cx="1779160" cy="88836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5" idx="6"/>
              <a:endCxn id="45" idx="2"/>
            </p:cNvCxnSpPr>
            <p:nvPr/>
          </p:nvCxnSpPr>
          <p:spPr bwMode="auto">
            <a:xfrm>
              <a:off x="1721349" y="2238103"/>
              <a:ext cx="1800611" cy="234013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42" idx="6"/>
              <a:endCxn id="43" idx="2"/>
            </p:cNvCxnSpPr>
            <p:nvPr/>
          </p:nvCxnSpPr>
          <p:spPr bwMode="auto">
            <a:xfrm flipV="1">
              <a:off x="1736804" y="1671712"/>
              <a:ext cx="1758102" cy="2010697"/>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stCxn id="42" idx="6"/>
              <a:endCxn id="44" idx="2"/>
            </p:cNvCxnSpPr>
            <p:nvPr/>
          </p:nvCxnSpPr>
          <p:spPr bwMode="auto">
            <a:xfrm flipV="1">
              <a:off x="1736804" y="3126471"/>
              <a:ext cx="1763705" cy="55593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a:stCxn id="42" idx="6"/>
              <a:endCxn id="45" idx="2"/>
            </p:cNvCxnSpPr>
            <p:nvPr/>
          </p:nvCxnSpPr>
          <p:spPr bwMode="auto">
            <a:xfrm>
              <a:off x="1736804" y="3682409"/>
              <a:ext cx="1785156" cy="89583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stCxn id="43" idx="6"/>
              <a:endCxn id="46" idx="2"/>
            </p:cNvCxnSpPr>
            <p:nvPr/>
          </p:nvCxnSpPr>
          <p:spPr bwMode="auto">
            <a:xfrm>
              <a:off x="4070970" y="1671712"/>
              <a:ext cx="1790295" cy="855276"/>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stCxn id="43" idx="6"/>
              <a:endCxn id="47" idx="2"/>
            </p:cNvCxnSpPr>
            <p:nvPr/>
          </p:nvCxnSpPr>
          <p:spPr bwMode="auto">
            <a:xfrm>
              <a:off x="4070970" y="1671712"/>
              <a:ext cx="1754419" cy="2352282"/>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a:stCxn id="44" idx="6"/>
              <a:endCxn id="46" idx="2"/>
            </p:cNvCxnSpPr>
            <p:nvPr/>
          </p:nvCxnSpPr>
          <p:spPr bwMode="auto">
            <a:xfrm flipV="1">
              <a:off x="4076573" y="2526988"/>
              <a:ext cx="1784692" cy="59948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a:stCxn id="44" idx="6"/>
              <a:endCxn id="47" idx="2"/>
            </p:cNvCxnSpPr>
            <p:nvPr/>
          </p:nvCxnSpPr>
          <p:spPr bwMode="auto">
            <a:xfrm>
              <a:off x="4076573" y="3126471"/>
              <a:ext cx="1748816" cy="89752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45" idx="6"/>
              <a:endCxn id="46" idx="2"/>
            </p:cNvCxnSpPr>
            <p:nvPr/>
          </p:nvCxnSpPr>
          <p:spPr bwMode="auto">
            <a:xfrm flipV="1">
              <a:off x="4098024" y="2526988"/>
              <a:ext cx="1763241" cy="20512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45" idx="6"/>
              <a:endCxn id="47" idx="2"/>
            </p:cNvCxnSpPr>
            <p:nvPr/>
          </p:nvCxnSpPr>
          <p:spPr bwMode="auto">
            <a:xfrm flipV="1">
              <a:off x="4098024" y="4023994"/>
              <a:ext cx="1727365" cy="55424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Rounded Rectangle 5"/>
          <p:cNvSpPr/>
          <p:nvPr/>
        </p:nvSpPr>
        <p:spPr bwMode="auto">
          <a:xfrm>
            <a:off x="683568" y="1021757"/>
            <a:ext cx="3960440" cy="4567483"/>
          </a:xfrm>
          <a:prstGeom prst="roundRect">
            <a:avLst/>
          </a:prstGeom>
          <a:noFill/>
          <a:ln w="31750" cap="flat" cmpd="sng" algn="ctr">
            <a:solidFill>
              <a:srgbClr val="66CCFF"/>
            </a:solidFill>
            <a:prstDash val="dash"/>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5" name="Rounded Rectangle 24"/>
          <p:cNvSpPr/>
          <p:nvPr/>
        </p:nvSpPr>
        <p:spPr bwMode="auto">
          <a:xfrm>
            <a:off x="3293485" y="1021756"/>
            <a:ext cx="3960440" cy="4567483"/>
          </a:xfrm>
          <a:prstGeom prst="roundRect">
            <a:avLst/>
          </a:prstGeom>
          <a:noFill/>
          <a:ln w="31750" cap="flat" cmpd="sng" algn="ctr">
            <a:solidFill>
              <a:srgbClr val="FF99FF"/>
            </a:solidFill>
            <a:prstDash val="dash"/>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a:off x="1713531" y="5049341"/>
            <a:ext cx="1561802" cy="461665"/>
          </a:xfrm>
          <a:prstGeom prst="rect">
            <a:avLst/>
          </a:prstGeom>
          <a:noFill/>
        </p:spPr>
        <p:txBody>
          <a:bodyPr wrap="square" rtlCol="0">
            <a:spAutoFit/>
          </a:bodyPr>
          <a:lstStyle/>
          <a:p>
            <a:r>
              <a:rPr lang="en-GB" dirty="0" smtClean="0">
                <a:solidFill>
                  <a:srgbClr val="00B0F0"/>
                </a:solidFill>
              </a:rPr>
              <a:t>Encoder</a:t>
            </a:r>
            <a:endParaRPr lang="en-GB" dirty="0">
              <a:solidFill>
                <a:srgbClr val="00B0F0"/>
              </a:solidFill>
            </a:endParaRPr>
          </a:p>
        </p:txBody>
      </p:sp>
      <p:sp>
        <p:nvSpPr>
          <p:cNvPr id="9" name="TextBox 8"/>
          <p:cNvSpPr txBox="1"/>
          <p:nvPr/>
        </p:nvSpPr>
        <p:spPr>
          <a:xfrm>
            <a:off x="5031489" y="5043285"/>
            <a:ext cx="1422531" cy="461665"/>
          </a:xfrm>
          <a:prstGeom prst="rect">
            <a:avLst/>
          </a:prstGeom>
          <a:noFill/>
        </p:spPr>
        <p:txBody>
          <a:bodyPr wrap="square" rtlCol="0">
            <a:spAutoFit/>
          </a:bodyPr>
          <a:lstStyle/>
          <a:p>
            <a:r>
              <a:rPr lang="en-GB" dirty="0" smtClean="0">
                <a:solidFill>
                  <a:srgbClr val="FF99FF"/>
                </a:solidFill>
              </a:rPr>
              <a:t>Decoder</a:t>
            </a:r>
            <a:endParaRPr lang="en-GB" dirty="0">
              <a:solidFill>
                <a:srgbClr val="FF99FF"/>
              </a:solidFill>
            </a:endParaRPr>
          </a:p>
        </p:txBody>
      </p:sp>
      <p:sp>
        <p:nvSpPr>
          <p:cNvPr id="27" name="Dodecagon 2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19</a:t>
            </a:r>
          </a:p>
        </p:txBody>
      </p:sp>
    </p:spTree>
    <p:extLst>
      <p:ext uri="{BB962C8B-B14F-4D97-AF65-F5344CB8AC3E}">
        <p14:creationId xmlns:p14="http://schemas.microsoft.com/office/powerpoint/2010/main" val="2366254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40A8-2620-4C3D-9D9E-DBF8260EB4D4}"/>
              </a:ext>
            </a:extLst>
          </p:cNvPr>
          <p:cNvSpPr>
            <a:spLocks noGrp="1"/>
          </p:cNvSpPr>
          <p:nvPr>
            <p:ph type="title"/>
          </p:nvPr>
        </p:nvSpPr>
        <p:spPr>
          <a:xfrm>
            <a:off x="87313" y="188913"/>
            <a:ext cx="8732837" cy="647799"/>
          </a:xfrm>
        </p:spPr>
        <p:txBody>
          <a:bodyPr/>
          <a:lstStyle/>
          <a:p>
            <a:pPr algn="ctr"/>
            <a:r>
              <a:rPr lang="en-GB" sz="3200" dirty="0"/>
              <a:t>Overview</a:t>
            </a:r>
          </a:p>
        </p:txBody>
      </p:sp>
      <p:sp>
        <p:nvSpPr>
          <p:cNvPr id="3" name="Content Placeholder 2">
            <a:extLst>
              <a:ext uri="{FF2B5EF4-FFF2-40B4-BE49-F238E27FC236}">
                <a16:creationId xmlns:a16="http://schemas.microsoft.com/office/drawing/2014/main" id="{C03DD571-B287-4FC0-9BC5-4248A0D0608E}"/>
              </a:ext>
            </a:extLst>
          </p:cNvPr>
          <p:cNvSpPr>
            <a:spLocks noGrp="1"/>
          </p:cNvSpPr>
          <p:nvPr>
            <p:ph idx="1"/>
          </p:nvPr>
        </p:nvSpPr>
        <p:spPr>
          <a:xfrm>
            <a:off x="179388" y="1196752"/>
            <a:ext cx="8640762" cy="5111898"/>
          </a:xfrm>
        </p:spPr>
        <p:txBody>
          <a:bodyPr/>
          <a:lstStyle/>
          <a:p>
            <a:r>
              <a:rPr lang="en-GB" dirty="0" smtClean="0"/>
              <a:t>Human brain networks vs</a:t>
            </a:r>
            <a:r>
              <a:rPr lang="en-GB" dirty="0"/>
              <a:t>. </a:t>
            </a:r>
            <a:r>
              <a:rPr lang="en-GB" dirty="0" smtClean="0"/>
              <a:t>artificial </a:t>
            </a:r>
            <a:r>
              <a:rPr lang="en-GB" dirty="0"/>
              <a:t>neural networks </a:t>
            </a:r>
            <a:endParaRPr lang="en-GB" dirty="0" smtClean="0"/>
          </a:p>
          <a:p>
            <a:r>
              <a:rPr lang="en-GB" dirty="0" smtClean="0"/>
              <a:t>Common types of neural networks</a:t>
            </a:r>
            <a:endParaRPr lang="en-GB" dirty="0"/>
          </a:p>
          <a:p>
            <a:r>
              <a:rPr lang="en-GB" dirty="0" smtClean="0"/>
              <a:t>The </a:t>
            </a:r>
            <a:r>
              <a:rPr lang="en-GB" dirty="0"/>
              <a:t>maths behind</a:t>
            </a:r>
          </a:p>
          <a:p>
            <a:r>
              <a:rPr lang="en-GB" dirty="0" smtClean="0"/>
              <a:t>Some </a:t>
            </a:r>
            <a:r>
              <a:rPr lang="en-GB" dirty="0"/>
              <a:t>concepts – Cost function vs. activation function, gradient descend, backpropagation</a:t>
            </a:r>
          </a:p>
          <a:p>
            <a:r>
              <a:rPr lang="en-GB" dirty="0" smtClean="0"/>
              <a:t>Pre-processing </a:t>
            </a:r>
            <a:r>
              <a:rPr lang="en-GB" dirty="0"/>
              <a:t>– Selecting and preparing the inputs</a:t>
            </a:r>
          </a:p>
          <a:p>
            <a:r>
              <a:rPr lang="en-GB" dirty="0" smtClean="0"/>
              <a:t>Designing </a:t>
            </a:r>
            <a:r>
              <a:rPr lang="en-GB" dirty="0"/>
              <a:t>the network – filter (kernel) size, number of layers and units, stride, pooling parameters, cost &amp; activation functions, regularisation type and batch </a:t>
            </a:r>
            <a:r>
              <a:rPr lang="en-GB" dirty="0" smtClean="0"/>
              <a:t>size</a:t>
            </a:r>
          </a:p>
          <a:p>
            <a:r>
              <a:rPr lang="en-GB" dirty="0" smtClean="0"/>
              <a:t>Generative adversarial networks (GANs)</a:t>
            </a:r>
            <a:endParaRPr lang="en-GB" dirty="0"/>
          </a:p>
          <a:p>
            <a:r>
              <a:rPr lang="en-GB" dirty="0" smtClean="0"/>
              <a:t>Validating </a:t>
            </a:r>
            <a:r>
              <a:rPr lang="en-GB" dirty="0"/>
              <a:t>the output</a:t>
            </a:r>
          </a:p>
          <a:p>
            <a:r>
              <a:rPr lang="en-GB" dirty="0" smtClean="0"/>
              <a:t>Summary</a:t>
            </a:r>
            <a:endParaRPr lang="en-GB" dirty="0"/>
          </a:p>
          <a:p>
            <a:pPr marL="0" indent="0">
              <a:buNone/>
            </a:pPr>
            <a:endParaRPr lang="en-GB" dirty="0"/>
          </a:p>
          <a:p>
            <a:pPr marL="0" indent="0">
              <a:buNone/>
            </a:pPr>
            <a:endParaRPr lang="en-GB" dirty="0"/>
          </a:p>
          <a:p>
            <a:endParaRPr lang="en-GB" dirty="0"/>
          </a:p>
        </p:txBody>
      </p:sp>
      <p:sp>
        <p:nvSpPr>
          <p:cNvPr id="4" name="Dodecagon 3"/>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t>2</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3066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Artificial neural networks</a:t>
            </a:r>
            <a:endParaRPr lang="en-GB" dirty="0"/>
          </a:p>
        </p:txBody>
      </p:sp>
      <p:grpSp>
        <p:nvGrpSpPr>
          <p:cNvPr id="3" name="Group 2"/>
          <p:cNvGrpSpPr/>
          <p:nvPr/>
        </p:nvGrpSpPr>
        <p:grpSpPr>
          <a:xfrm>
            <a:off x="1145285" y="1373109"/>
            <a:ext cx="5292044" cy="3503736"/>
            <a:chOff x="1145285" y="1373109"/>
            <a:chExt cx="5292044" cy="3503736"/>
          </a:xfrm>
        </p:grpSpPr>
        <p:sp>
          <p:nvSpPr>
            <p:cNvPr id="5" name="Oval 4"/>
            <p:cNvSpPr/>
            <p:nvPr/>
          </p:nvSpPr>
          <p:spPr bwMode="auto">
            <a:xfrm>
              <a:off x="1145285" y="1939500"/>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2" name="Oval 41"/>
            <p:cNvSpPr/>
            <p:nvPr/>
          </p:nvSpPr>
          <p:spPr bwMode="auto">
            <a:xfrm>
              <a:off x="1160740" y="3383806"/>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3" name="Oval 42"/>
            <p:cNvSpPr/>
            <p:nvPr/>
          </p:nvSpPr>
          <p:spPr bwMode="auto">
            <a:xfrm>
              <a:off x="3494906" y="137310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4" name="Oval 43"/>
            <p:cNvSpPr/>
            <p:nvPr/>
          </p:nvSpPr>
          <p:spPr bwMode="auto">
            <a:xfrm>
              <a:off x="3500509" y="2827868"/>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5" name="Oval 44"/>
            <p:cNvSpPr/>
            <p:nvPr/>
          </p:nvSpPr>
          <p:spPr bwMode="auto">
            <a:xfrm>
              <a:off x="3521960" y="427963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6" name="Oval 45"/>
            <p:cNvSpPr/>
            <p:nvPr/>
          </p:nvSpPr>
          <p:spPr bwMode="auto">
            <a:xfrm>
              <a:off x="5861265" y="2228385"/>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7" name="Oval 46"/>
            <p:cNvSpPr/>
            <p:nvPr/>
          </p:nvSpPr>
          <p:spPr bwMode="auto">
            <a:xfrm>
              <a:off x="5825389" y="3725391"/>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48" name="Straight Arrow Connector 47"/>
            <p:cNvCxnSpPr>
              <a:stCxn id="5" idx="6"/>
              <a:endCxn id="43" idx="2"/>
            </p:cNvCxnSpPr>
            <p:nvPr/>
          </p:nvCxnSpPr>
          <p:spPr bwMode="auto">
            <a:xfrm flipV="1">
              <a:off x="1721349" y="1671712"/>
              <a:ext cx="1773557" cy="56639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a:stCxn id="5" idx="6"/>
              <a:endCxn id="44" idx="2"/>
            </p:cNvCxnSpPr>
            <p:nvPr/>
          </p:nvCxnSpPr>
          <p:spPr bwMode="auto">
            <a:xfrm>
              <a:off x="1721349" y="2238103"/>
              <a:ext cx="1779160" cy="88836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5" idx="6"/>
              <a:endCxn id="45" idx="2"/>
            </p:cNvCxnSpPr>
            <p:nvPr/>
          </p:nvCxnSpPr>
          <p:spPr bwMode="auto">
            <a:xfrm>
              <a:off x="1721349" y="2238103"/>
              <a:ext cx="1800611" cy="234013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42" idx="6"/>
              <a:endCxn id="43" idx="2"/>
            </p:cNvCxnSpPr>
            <p:nvPr/>
          </p:nvCxnSpPr>
          <p:spPr bwMode="auto">
            <a:xfrm flipV="1">
              <a:off x="1736804" y="1671712"/>
              <a:ext cx="1758102" cy="2010697"/>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stCxn id="42" idx="6"/>
              <a:endCxn id="44" idx="2"/>
            </p:cNvCxnSpPr>
            <p:nvPr/>
          </p:nvCxnSpPr>
          <p:spPr bwMode="auto">
            <a:xfrm flipV="1">
              <a:off x="1736804" y="3126471"/>
              <a:ext cx="1763705" cy="55593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a:stCxn id="42" idx="6"/>
              <a:endCxn id="45" idx="2"/>
            </p:cNvCxnSpPr>
            <p:nvPr/>
          </p:nvCxnSpPr>
          <p:spPr bwMode="auto">
            <a:xfrm>
              <a:off x="1736804" y="3682409"/>
              <a:ext cx="1785156" cy="89583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stCxn id="43" idx="6"/>
              <a:endCxn id="46" idx="2"/>
            </p:cNvCxnSpPr>
            <p:nvPr/>
          </p:nvCxnSpPr>
          <p:spPr bwMode="auto">
            <a:xfrm>
              <a:off x="4070970" y="1671712"/>
              <a:ext cx="1790295" cy="855276"/>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stCxn id="43" idx="6"/>
              <a:endCxn id="47" idx="2"/>
            </p:cNvCxnSpPr>
            <p:nvPr/>
          </p:nvCxnSpPr>
          <p:spPr bwMode="auto">
            <a:xfrm>
              <a:off x="4070970" y="1671712"/>
              <a:ext cx="1754419" cy="2352282"/>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a:stCxn id="44" idx="6"/>
              <a:endCxn id="46" idx="2"/>
            </p:cNvCxnSpPr>
            <p:nvPr/>
          </p:nvCxnSpPr>
          <p:spPr bwMode="auto">
            <a:xfrm flipV="1">
              <a:off x="4076573" y="2526988"/>
              <a:ext cx="1784692" cy="59948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a:stCxn id="44" idx="6"/>
              <a:endCxn id="47" idx="2"/>
            </p:cNvCxnSpPr>
            <p:nvPr/>
          </p:nvCxnSpPr>
          <p:spPr bwMode="auto">
            <a:xfrm>
              <a:off x="4076573" y="3126471"/>
              <a:ext cx="1748816" cy="89752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45" idx="6"/>
              <a:endCxn id="46" idx="2"/>
            </p:cNvCxnSpPr>
            <p:nvPr/>
          </p:nvCxnSpPr>
          <p:spPr bwMode="auto">
            <a:xfrm flipV="1">
              <a:off x="4098024" y="2526988"/>
              <a:ext cx="1763241" cy="20512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45" idx="6"/>
              <a:endCxn id="47" idx="2"/>
            </p:cNvCxnSpPr>
            <p:nvPr/>
          </p:nvCxnSpPr>
          <p:spPr bwMode="auto">
            <a:xfrm flipV="1">
              <a:off x="4098024" y="4023994"/>
              <a:ext cx="1727365" cy="55424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TextBox 3"/>
          <p:cNvSpPr txBox="1"/>
          <p:nvPr/>
        </p:nvSpPr>
        <p:spPr>
          <a:xfrm>
            <a:off x="827584" y="6165304"/>
            <a:ext cx="7449616" cy="400110"/>
          </a:xfrm>
          <a:prstGeom prst="rect">
            <a:avLst/>
          </a:prstGeom>
          <a:noFill/>
        </p:spPr>
        <p:txBody>
          <a:bodyPr wrap="square" rtlCol="0">
            <a:spAutoFit/>
          </a:bodyPr>
          <a:lstStyle/>
          <a:p>
            <a:r>
              <a:rPr lang="en-GB" sz="2000" dirty="0">
                <a:hlinkClick r:id="rId3"/>
              </a:rPr>
              <a:t>But what is a Neural Network? </a:t>
            </a:r>
            <a:r>
              <a:rPr lang="en-GB" sz="2000" dirty="0" smtClean="0">
                <a:hlinkClick r:id="rId3"/>
              </a:rPr>
              <a:t>| Deep learning, chapter 1</a:t>
            </a:r>
            <a:endParaRPr lang="en-GB" sz="2000" dirty="0"/>
          </a:p>
        </p:txBody>
      </p:sp>
      <p:sp>
        <p:nvSpPr>
          <p:cNvPr id="24" name="Dodecagon 23"/>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20</a:t>
            </a:r>
          </a:p>
        </p:txBody>
      </p:sp>
    </p:spTree>
    <p:extLst>
      <p:ext uri="{BB962C8B-B14F-4D97-AF65-F5344CB8AC3E}">
        <p14:creationId xmlns:p14="http://schemas.microsoft.com/office/powerpoint/2010/main" val="4270995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813"/>
            <a:ext cx="8732837" cy="792162"/>
          </a:xfrm>
        </p:spPr>
        <p:txBody>
          <a:bodyPr/>
          <a:lstStyle/>
          <a:p>
            <a:pPr algn="ctr"/>
            <a:r>
              <a:rPr lang="en-GB" dirty="0" smtClean="0"/>
              <a:t>Artificial neural networks</a:t>
            </a:r>
            <a:endParaRPr lang="en-GB" dirty="0"/>
          </a:p>
        </p:txBody>
      </p:sp>
      <p:sp>
        <p:nvSpPr>
          <p:cNvPr id="5" name="Oval 4"/>
          <p:cNvSpPr/>
          <p:nvPr/>
        </p:nvSpPr>
        <p:spPr bwMode="auto">
          <a:xfrm>
            <a:off x="791708" y="1790186"/>
            <a:ext cx="893765" cy="895833"/>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X</a:t>
            </a:r>
            <a:r>
              <a:rPr kumimoji="0" lang="en-GB" sz="2400" b="0" i="0" u="none" strike="noStrike" cap="none" normalizeH="0" baseline="-25000" dirty="0" smtClean="0">
                <a:ln>
                  <a:noFill/>
                </a:ln>
                <a:solidFill>
                  <a:schemeClr val="tx1"/>
                </a:solidFill>
                <a:effectLst/>
                <a:latin typeface="Arial" panose="020B0604020202020204" pitchFamily="34" charset="0"/>
              </a:rPr>
              <a:t>1</a:t>
            </a:r>
            <a:endParaRPr kumimoji="0" lang="en-GB" sz="2400" b="0" i="0" u="none" strike="noStrike" cap="none" normalizeH="0" baseline="30000" dirty="0" smtClean="0">
              <a:ln>
                <a:noFill/>
              </a:ln>
              <a:solidFill>
                <a:schemeClr val="tx1"/>
              </a:solidFill>
              <a:effectLst/>
              <a:latin typeface="Arial" panose="020B0604020202020204" pitchFamily="34" charset="0"/>
            </a:endParaRPr>
          </a:p>
        </p:txBody>
      </p:sp>
      <p:sp>
        <p:nvSpPr>
          <p:cNvPr id="43" name="Oval 42"/>
          <p:cNvSpPr/>
          <p:nvPr/>
        </p:nvSpPr>
        <p:spPr bwMode="auto">
          <a:xfrm>
            <a:off x="3286398" y="1013041"/>
            <a:ext cx="867122" cy="854541"/>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6" name="Oval 45"/>
          <p:cNvSpPr/>
          <p:nvPr/>
        </p:nvSpPr>
        <p:spPr bwMode="auto">
          <a:xfrm>
            <a:off x="5887998" y="2087782"/>
            <a:ext cx="867122" cy="85527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a:t>Y</a:t>
            </a:r>
            <a:r>
              <a:rPr kumimoji="0" lang="en-GB" sz="2400" b="0" i="0" u="none" strike="noStrike" cap="none" normalizeH="0" baseline="-25000" dirty="0" smtClean="0">
                <a:ln>
                  <a:noFill/>
                </a:ln>
                <a:solidFill>
                  <a:schemeClr val="tx1"/>
                </a:solidFill>
                <a:effectLst/>
                <a:latin typeface="Arial" panose="020B0604020202020204" pitchFamily="34" charset="0"/>
              </a:rPr>
              <a:t>1</a:t>
            </a:r>
          </a:p>
        </p:txBody>
      </p:sp>
      <p:sp>
        <p:nvSpPr>
          <p:cNvPr id="47" name="Oval 46"/>
          <p:cNvSpPr/>
          <p:nvPr/>
        </p:nvSpPr>
        <p:spPr bwMode="auto">
          <a:xfrm>
            <a:off x="5878834" y="3638957"/>
            <a:ext cx="867122" cy="817829"/>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Y</a:t>
            </a:r>
            <a:r>
              <a:rPr kumimoji="0" lang="en-GB" sz="2400" b="0" i="0" u="none" strike="noStrike" cap="none" normalizeH="0" baseline="-25000" dirty="0" smtClean="0">
                <a:ln>
                  <a:noFill/>
                </a:ln>
                <a:solidFill>
                  <a:schemeClr val="tx1"/>
                </a:solidFill>
                <a:effectLst/>
                <a:latin typeface="Arial" panose="020B0604020202020204" pitchFamily="34" charset="0"/>
              </a:rPr>
              <a:t>2</a:t>
            </a:r>
          </a:p>
        </p:txBody>
      </p:sp>
      <p:cxnSp>
        <p:nvCxnSpPr>
          <p:cNvPr id="48" name="Straight Arrow Connector 47"/>
          <p:cNvCxnSpPr>
            <a:stCxn id="5" idx="6"/>
            <a:endCxn id="43" idx="2"/>
          </p:cNvCxnSpPr>
          <p:nvPr/>
        </p:nvCxnSpPr>
        <p:spPr bwMode="auto">
          <a:xfrm flipV="1">
            <a:off x="1685473" y="1440312"/>
            <a:ext cx="1600925" cy="79779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a:stCxn id="5" idx="6"/>
            <a:endCxn id="34" idx="2"/>
          </p:cNvCxnSpPr>
          <p:nvPr/>
        </p:nvCxnSpPr>
        <p:spPr bwMode="auto">
          <a:xfrm>
            <a:off x="1685473" y="2238103"/>
            <a:ext cx="1612587" cy="839395"/>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5" idx="6"/>
            <a:endCxn id="37" idx="2"/>
          </p:cNvCxnSpPr>
          <p:nvPr/>
        </p:nvCxnSpPr>
        <p:spPr bwMode="auto">
          <a:xfrm>
            <a:off x="1685473" y="2238103"/>
            <a:ext cx="1730841" cy="247740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22" idx="6"/>
            <a:endCxn id="43" idx="2"/>
          </p:cNvCxnSpPr>
          <p:nvPr/>
        </p:nvCxnSpPr>
        <p:spPr bwMode="auto">
          <a:xfrm flipV="1">
            <a:off x="1700928" y="1440312"/>
            <a:ext cx="1585470" cy="228507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stCxn id="22" idx="6"/>
            <a:endCxn id="34" idx="2"/>
          </p:cNvCxnSpPr>
          <p:nvPr/>
        </p:nvCxnSpPr>
        <p:spPr bwMode="auto">
          <a:xfrm flipV="1">
            <a:off x="1700928" y="3077498"/>
            <a:ext cx="1597132" cy="64789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a:stCxn id="22" idx="6"/>
            <a:endCxn id="37" idx="2"/>
          </p:cNvCxnSpPr>
          <p:nvPr/>
        </p:nvCxnSpPr>
        <p:spPr bwMode="auto">
          <a:xfrm>
            <a:off x="1700928" y="3725391"/>
            <a:ext cx="1715386" cy="99011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p:cNvSpPr/>
          <p:nvPr/>
        </p:nvSpPr>
        <p:spPr bwMode="auto">
          <a:xfrm>
            <a:off x="807163" y="3277474"/>
            <a:ext cx="893765" cy="895833"/>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X</a:t>
            </a:r>
            <a:r>
              <a:rPr lang="en-GB" baseline="-25000" dirty="0" smtClean="0"/>
              <a:t>2</a:t>
            </a:r>
            <a:endParaRPr kumimoji="0" lang="en-GB" sz="2400" b="0" i="0" u="none" strike="noStrike" cap="none" normalizeH="0" baseline="30000" dirty="0" smtClean="0">
              <a:ln>
                <a:noFill/>
              </a:ln>
              <a:solidFill>
                <a:schemeClr val="tx1"/>
              </a:solidFill>
              <a:effectLst/>
              <a:latin typeface="Arial" panose="020B0604020202020204" pitchFamily="34" charset="0"/>
            </a:endParaRPr>
          </a:p>
        </p:txBody>
      </p:sp>
      <p:cxnSp>
        <p:nvCxnSpPr>
          <p:cNvPr id="8" name="Straight Connector 7"/>
          <p:cNvCxnSpPr/>
          <p:nvPr/>
        </p:nvCxnSpPr>
        <p:spPr bwMode="auto">
          <a:xfrm>
            <a:off x="3472186" y="1572187"/>
            <a:ext cx="289545"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759894" y="1241243"/>
            <a:ext cx="212466" cy="33094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Oval 33"/>
          <p:cNvSpPr/>
          <p:nvPr/>
        </p:nvSpPr>
        <p:spPr bwMode="auto">
          <a:xfrm>
            <a:off x="3298060" y="2650227"/>
            <a:ext cx="867122" cy="854541"/>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35" name="Straight Connector 34"/>
          <p:cNvCxnSpPr/>
          <p:nvPr/>
        </p:nvCxnSpPr>
        <p:spPr bwMode="auto">
          <a:xfrm>
            <a:off x="3442076" y="3206165"/>
            <a:ext cx="289545"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V="1">
            <a:off x="3731621" y="2875221"/>
            <a:ext cx="212466" cy="33094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Oval 36"/>
          <p:cNvSpPr/>
          <p:nvPr/>
        </p:nvSpPr>
        <p:spPr bwMode="auto">
          <a:xfrm>
            <a:off x="3416314" y="4288233"/>
            <a:ext cx="867122" cy="854541"/>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38" name="Straight Connector 37"/>
          <p:cNvCxnSpPr/>
          <p:nvPr/>
        </p:nvCxnSpPr>
        <p:spPr bwMode="auto">
          <a:xfrm>
            <a:off x="3560330" y="4844171"/>
            <a:ext cx="289545"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flipV="1">
            <a:off x="3849875" y="4513227"/>
            <a:ext cx="212466" cy="33094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254360" y="1031549"/>
            <a:ext cx="611940" cy="461665"/>
          </a:xfrm>
          <a:prstGeom prst="rect">
            <a:avLst/>
          </a:prstGeom>
          <a:noFill/>
        </p:spPr>
        <p:txBody>
          <a:bodyPr wrap="square" rtlCol="0">
            <a:spAutoFit/>
          </a:bodyPr>
          <a:lstStyle/>
          <a:p>
            <a:r>
              <a:rPr lang="en-GB" i="1" dirty="0" smtClean="0"/>
              <a:t>f</a:t>
            </a:r>
            <a:endParaRPr lang="en-GB" baseline="-25000" dirty="0"/>
          </a:p>
        </p:txBody>
      </p:sp>
      <p:sp>
        <p:nvSpPr>
          <p:cNvPr id="49" name="TextBox 48"/>
          <p:cNvSpPr txBox="1"/>
          <p:nvPr/>
        </p:nvSpPr>
        <p:spPr>
          <a:xfrm>
            <a:off x="3298914" y="2672186"/>
            <a:ext cx="611940" cy="461665"/>
          </a:xfrm>
          <a:prstGeom prst="rect">
            <a:avLst/>
          </a:prstGeom>
          <a:noFill/>
        </p:spPr>
        <p:txBody>
          <a:bodyPr wrap="square" rtlCol="0">
            <a:spAutoFit/>
          </a:bodyPr>
          <a:lstStyle/>
          <a:p>
            <a:r>
              <a:rPr lang="en-GB" i="1" dirty="0" smtClean="0"/>
              <a:t>f</a:t>
            </a:r>
            <a:endParaRPr lang="en-GB" baseline="-25000" dirty="0"/>
          </a:p>
        </p:txBody>
      </p:sp>
      <p:sp>
        <p:nvSpPr>
          <p:cNvPr id="51" name="TextBox 50"/>
          <p:cNvSpPr txBox="1"/>
          <p:nvPr/>
        </p:nvSpPr>
        <p:spPr>
          <a:xfrm>
            <a:off x="3398376" y="4321413"/>
            <a:ext cx="611940" cy="461665"/>
          </a:xfrm>
          <a:prstGeom prst="rect">
            <a:avLst/>
          </a:prstGeom>
          <a:noFill/>
        </p:spPr>
        <p:txBody>
          <a:bodyPr wrap="square" rtlCol="0">
            <a:spAutoFit/>
          </a:bodyPr>
          <a:lstStyle/>
          <a:p>
            <a:r>
              <a:rPr lang="en-GB" i="1" dirty="0" smtClean="0"/>
              <a:t>f</a:t>
            </a:r>
            <a:endParaRPr lang="en-GB" baseline="-25000" dirty="0"/>
          </a:p>
        </p:txBody>
      </p:sp>
      <p:sp>
        <p:nvSpPr>
          <p:cNvPr id="53" name="TextBox 52"/>
          <p:cNvSpPr txBox="1"/>
          <p:nvPr/>
        </p:nvSpPr>
        <p:spPr>
          <a:xfrm>
            <a:off x="1576006" y="1449044"/>
            <a:ext cx="759809" cy="461665"/>
          </a:xfrm>
          <a:prstGeom prst="rect">
            <a:avLst/>
          </a:prstGeom>
          <a:noFill/>
        </p:spPr>
        <p:txBody>
          <a:bodyPr wrap="square" rtlCol="0">
            <a:spAutoFit/>
          </a:bodyPr>
          <a:lstStyle/>
          <a:p>
            <a:r>
              <a:rPr lang="en-GB" i="1" dirty="0" smtClean="0"/>
              <a:t>w</a:t>
            </a:r>
            <a:r>
              <a:rPr lang="en-GB" baseline="-25000" dirty="0" smtClean="0"/>
              <a:t>11</a:t>
            </a:r>
            <a:endParaRPr lang="en-GB" baseline="-25000" dirty="0"/>
          </a:p>
        </p:txBody>
      </p:sp>
      <p:sp>
        <p:nvSpPr>
          <p:cNvPr id="55" name="TextBox 54"/>
          <p:cNvSpPr txBox="1"/>
          <p:nvPr/>
        </p:nvSpPr>
        <p:spPr>
          <a:xfrm>
            <a:off x="2657761" y="2385001"/>
            <a:ext cx="759809" cy="461665"/>
          </a:xfrm>
          <a:prstGeom prst="rect">
            <a:avLst/>
          </a:prstGeom>
          <a:noFill/>
        </p:spPr>
        <p:txBody>
          <a:bodyPr wrap="square" rtlCol="0">
            <a:spAutoFit/>
          </a:bodyPr>
          <a:lstStyle/>
          <a:p>
            <a:r>
              <a:rPr lang="en-GB" i="1" dirty="0" smtClean="0"/>
              <a:t>w</a:t>
            </a:r>
            <a:r>
              <a:rPr lang="en-GB" baseline="-25000" dirty="0" smtClean="0"/>
              <a:t>12</a:t>
            </a:r>
            <a:endParaRPr lang="en-GB" baseline="-25000" dirty="0"/>
          </a:p>
        </p:txBody>
      </p:sp>
      <p:sp>
        <p:nvSpPr>
          <p:cNvPr id="57" name="TextBox 56"/>
          <p:cNvSpPr txBox="1"/>
          <p:nvPr/>
        </p:nvSpPr>
        <p:spPr>
          <a:xfrm>
            <a:off x="2844619" y="3810822"/>
            <a:ext cx="759809" cy="461665"/>
          </a:xfrm>
          <a:prstGeom prst="rect">
            <a:avLst/>
          </a:prstGeom>
          <a:noFill/>
        </p:spPr>
        <p:txBody>
          <a:bodyPr wrap="square" rtlCol="0">
            <a:spAutoFit/>
          </a:bodyPr>
          <a:lstStyle/>
          <a:p>
            <a:r>
              <a:rPr lang="en-GB" i="1" dirty="0" smtClean="0"/>
              <a:t>w</a:t>
            </a:r>
            <a:r>
              <a:rPr lang="en-GB" baseline="-25000" dirty="0" smtClean="0"/>
              <a:t>13</a:t>
            </a:r>
            <a:endParaRPr lang="en-GB" baseline="-25000" dirty="0"/>
          </a:p>
        </p:txBody>
      </p:sp>
      <p:sp>
        <p:nvSpPr>
          <p:cNvPr id="59" name="TextBox 58"/>
          <p:cNvSpPr txBox="1"/>
          <p:nvPr/>
        </p:nvSpPr>
        <p:spPr>
          <a:xfrm>
            <a:off x="1458410" y="2779091"/>
            <a:ext cx="759809" cy="461665"/>
          </a:xfrm>
          <a:prstGeom prst="rect">
            <a:avLst/>
          </a:prstGeom>
          <a:noFill/>
        </p:spPr>
        <p:txBody>
          <a:bodyPr wrap="square" rtlCol="0">
            <a:spAutoFit/>
          </a:bodyPr>
          <a:lstStyle/>
          <a:p>
            <a:r>
              <a:rPr lang="en-GB" i="1" dirty="0" smtClean="0"/>
              <a:t>w</a:t>
            </a:r>
            <a:r>
              <a:rPr lang="en-GB" baseline="-25000" dirty="0"/>
              <a:t>2</a:t>
            </a:r>
            <a:r>
              <a:rPr lang="en-GB" baseline="-25000" dirty="0" smtClean="0"/>
              <a:t>1</a:t>
            </a:r>
            <a:endParaRPr lang="en-GB" baseline="-25000" dirty="0"/>
          </a:p>
        </p:txBody>
      </p:sp>
      <p:sp>
        <p:nvSpPr>
          <p:cNvPr id="61" name="TextBox 60"/>
          <p:cNvSpPr txBox="1"/>
          <p:nvPr/>
        </p:nvSpPr>
        <p:spPr>
          <a:xfrm>
            <a:off x="2654963" y="3131923"/>
            <a:ext cx="759809" cy="461665"/>
          </a:xfrm>
          <a:prstGeom prst="rect">
            <a:avLst/>
          </a:prstGeom>
          <a:noFill/>
        </p:spPr>
        <p:txBody>
          <a:bodyPr wrap="square" rtlCol="0">
            <a:spAutoFit/>
          </a:bodyPr>
          <a:lstStyle/>
          <a:p>
            <a:r>
              <a:rPr lang="en-GB" i="1" dirty="0" smtClean="0"/>
              <a:t>w</a:t>
            </a:r>
            <a:r>
              <a:rPr lang="en-GB" baseline="-25000" dirty="0" smtClean="0"/>
              <a:t>22</a:t>
            </a:r>
            <a:endParaRPr lang="en-GB" baseline="-25000" dirty="0"/>
          </a:p>
        </p:txBody>
      </p:sp>
      <p:sp>
        <p:nvSpPr>
          <p:cNvPr id="63" name="TextBox 62"/>
          <p:cNvSpPr txBox="1"/>
          <p:nvPr/>
        </p:nvSpPr>
        <p:spPr>
          <a:xfrm>
            <a:off x="1604152" y="3893379"/>
            <a:ext cx="759809" cy="461665"/>
          </a:xfrm>
          <a:prstGeom prst="rect">
            <a:avLst/>
          </a:prstGeom>
          <a:noFill/>
        </p:spPr>
        <p:txBody>
          <a:bodyPr wrap="square" rtlCol="0">
            <a:spAutoFit/>
          </a:bodyPr>
          <a:lstStyle/>
          <a:p>
            <a:r>
              <a:rPr lang="en-GB" i="1" dirty="0" smtClean="0"/>
              <a:t>w</a:t>
            </a:r>
            <a:r>
              <a:rPr lang="en-GB" baseline="-25000" dirty="0" smtClean="0"/>
              <a:t>23</a:t>
            </a:r>
            <a:endParaRPr lang="en-GB" baseline="-25000" dirty="0"/>
          </a:p>
        </p:txBody>
      </p:sp>
      <p:grpSp>
        <p:nvGrpSpPr>
          <p:cNvPr id="4" name="Group 3"/>
          <p:cNvGrpSpPr/>
          <p:nvPr/>
        </p:nvGrpSpPr>
        <p:grpSpPr>
          <a:xfrm>
            <a:off x="3974281" y="1440312"/>
            <a:ext cx="2168725" cy="3275192"/>
            <a:chOff x="3974281" y="1440312"/>
            <a:chExt cx="2168725" cy="3275192"/>
          </a:xfrm>
        </p:grpSpPr>
        <p:cxnSp>
          <p:nvCxnSpPr>
            <p:cNvPr id="60" name="Straight Arrow Connector 59"/>
            <p:cNvCxnSpPr>
              <a:stCxn id="43" idx="6"/>
              <a:endCxn id="46" idx="2"/>
            </p:cNvCxnSpPr>
            <p:nvPr/>
          </p:nvCxnSpPr>
          <p:spPr bwMode="auto">
            <a:xfrm>
              <a:off x="4153520" y="1440312"/>
              <a:ext cx="1734478" cy="107510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stCxn id="43" idx="6"/>
              <a:endCxn id="47" idx="2"/>
            </p:cNvCxnSpPr>
            <p:nvPr/>
          </p:nvCxnSpPr>
          <p:spPr bwMode="auto">
            <a:xfrm>
              <a:off x="4153520" y="1440312"/>
              <a:ext cx="1725314" cy="2607560"/>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a:stCxn id="34" idx="6"/>
              <a:endCxn id="46" idx="2"/>
            </p:cNvCxnSpPr>
            <p:nvPr/>
          </p:nvCxnSpPr>
          <p:spPr bwMode="auto">
            <a:xfrm flipV="1">
              <a:off x="4165182" y="2515420"/>
              <a:ext cx="1722816" cy="56207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a:stCxn id="34" idx="6"/>
              <a:endCxn id="47" idx="2"/>
            </p:cNvCxnSpPr>
            <p:nvPr/>
          </p:nvCxnSpPr>
          <p:spPr bwMode="auto">
            <a:xfrm>
              <a:off x="4165182" y="3077498"/>
              <a:ext cx="1713652" cy="97037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37" idx="6"/>
              <a:endCxn id="46" idx="2"/>
            </p:cNvCxnSpPr>
            <p:nvPr/>
          </p:nvCxnSpPr>
          <p:spPr bwMode="auto">
            <a:xfrm flipV="1">
              <a:off x="4283436" y="2515420"/>
              <a:ext cx="1604562" cy="220008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37" idx="6"/>
            </p:cNvCxnSpPr>
            <p:nvPr/>
          </p:nvCxnSpPr>
          <p:spPr bwMode="auto">
            <a:xfrm flipV="1">
              <a:off x="4283436" y="3996057"/>
              <a:ext cx="1633865" cy="719447"/>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5341562" y="3277474"/>
              <a:ext cx="801444" cy="461665"/>
            </a:xfrm>
            <a:prstGeom prst="rect">
              <a:avLst/>
            </a:prstGeom>
            <a:noFill/>
          </p:spPr>
          <p:txBody>
            <a:bodyPr wrap="square" rtlCol="0">
              <a:spAutoFit/>
            </a:bodyPr>
            <a:lstStyle/>
            <a:p>
              <a:r>
                <a:rPr lang="en-GB" i="1" dirty="0" smtClean="0"/>
                <a:t>W’</a:t>
              </a:r>
              <a:r>
                <a:rPr lang="en-GB" baseline="-25000" dirty="0" smtClean="0"/>
                <a:t>12</a:t>
              </a:r>
              <a:endParaRPr lang="en-GB" baseline="-25000" dirty="0"/>
            </a:p>
          </p:txBody>
        </p:sp>
        <p:sp>
          <p:nvSpPr>
            <p:cNvPr id="67" name="TextBox 66"/>
            <p:cNvSpPr txBox="1"/>
            <p:nvPr/>
          </p:nvSpPr>
          <p:spPr>
            <a:xfrm>
              <a:off x="4963755" y="1660472"/>
              <a:ext cx="759809" cy="461665"/>
            </a:xfrm>
            <a:prstGeom prst="rect">
              <a:avLst/>
            </a:prstGeom>
            <a:noFill/>
          </p:spPr>
          <p:txBody>
            <a:bodyPr wrap="square" rtlCol="0">
              <a:spAutoFit/>
            </a:bodyPr>
            <a:lstStyle/>
            <a:p>
              <a:r>
                <a:rPr lang="en-GB" i="1" dirty="0" smtClean="0"/>
                <a:t>W’</a:t>
              </a:r>
              <a:r>
                <a:rPr lang="en-GB" baseline="-25000" dirty="0" smtClean="0"/>
                <a:t>11</a:t>
              </a:r>
              <a:endParaRPr lang="en-GB" baseline="-25000" dirty="0"/>
            </a:p>
          </p:txBody>
        </p:sp>
        <p:sp>
          <p:nvSpPr>
            <p:cNvPr id="69" name="TextBox 68"/>
            <p:cNvSpPr txBox="1"/>
            <p:nvPr/>
          </p:nvSpPr>
          <p:spPr>
            <a:xfrm>
              <a:off x="3974281" y="2298044"/>
              <a:ext cx="801444" cy="461665"/>
            </a:xfrm>
            <a:prstGeom prst="rect">
              <a:avLst/>
            </a:prstGeom>
            <a:noFill/>
          </p:spPr>
          <p:txBody>
            <a:bodyPr wrap="square" rtlCol="0">
              <a:spAutoFit/>
            </a:bodyPr>
            <a:lstStyle/>
            <a:p>
              <a:r>
                <a:rPr lang="en-GB" i="1" dirty="0" smtClean="0"/>
                <a:t>W’</a:t>
              </a:r>
              <a:r>
                <a:rPr lang="en-GB" baseline="-25000" dirty="0" smtClean="0"/>
                <a:t>21</a:t>
              </a:r>
              <a:endParaRPr lang="en-GB" baseline="-25000" dirty="0"/>
            </a:p>
          </p:txBody>
        </p:sp>
        <p:sp>
          <p:nvSpPr>
            <p:cNvPr id="71" name="TextBox 70"/>
            <p:cNvSpPr txBox="1"/>
            <p:nvPr/>
          </p:nvSpPr>
          <p:spPr>
            <a:xfrm>
              <a:off x="4048248" y="3263280"/>
              <a:ext cx="801444" cy="461665"/>
            </a:xfrm>
            <a:prstGeom prst="rect">
              <a:avLst/>
            </a:prstGeom>
            <a:noFill/>
          </p:spPr>
          <p:txBody>
            <a:bodyPr wrap="square" rtlCol="0">
              <a:spAutoFit/>
            </a:bodyPr>
            <a:lstStyle/>
            <a:p>
              <a:r>
                <a:rPr lang="en-GB" i="1" dirty="0" smtClean="0"/>
                <a:t>W’</a:t>
              </a:r>
              <a:r>
                <a:rPr lang="en-GB" baseline="-25000" dirty="0"/>
                <a:t>2</a:t>
              </a:r>
              <a:r>
                <a:rPr lang="en-GB" baseline="-25000" dirty="0" smtClean="0"/>
                <a:t>2</a:t>
              </a:r>
              <a:endParaRPr lang="en-GB" baseline="-25000" dirty="0"/>
            </a:p>
          </p:txBody>
        </p:sp>
        <p:sp>
          <p:nvSpPr>
            <p:cNvPr id="72" name="TextBox 71"/>
            <p:cNvSpPr txBox="1"/>
            <p:nvPr/>
          </p:nvSpPr>
          <p:spPr>
            <a:xfrm>
              <a:off x="5281085" y="2667969"/>
              <a:ext cx="801444" cy="461665"/>
            </a:xfrm>
            <a:prstGeom prst="rect">
              <a:avLst/>
            </a:prstGeom>
            <a:noFill/>
          </p:spPr>
          <p:txBody>
            <a:bodyPr wrap="square" rtlCol="0">
              <a:spAutoFit/>
            </a:bodyPr>
            <a:lstStyle/>
            <a:p>
              <a:r>
                <a:rPr lang="en-GB" i="1" dirty="0" smtClean="0"/>
                <a:t>W’</a:t>
              </a:r>
              <a:r>
                <a:rPr lang="en-GB" baseline="-25000" dirty="0" smtClean="0"/>
                <a:t>31</a:t>
              </a:r>
              <a:endParaRPr lang="en-GB" baseline="-25000" dirty="0"/>
            </a:p>
          </p:txBody>
        </p:sp>
        <p:sp>
          <p:nvSpPr>
            <p:cNvPr id="73" name="TextBox 72"/>
            <p:cNvSpPr txBox="1"/>
            <p:nvPr/>
          </p:nvSpPr>
          <p:spPr>
            <a:xfrm>
              <a:off x="4764094" y="4239493"/>
              <a:ext cx="801444" cy="461665"/>
            </a:xfrm>
            <a:prstGeom prst="rect">
              <a:avLst/>
            </a:prstGeom>
            <a:noFill/>
          </p:spPr>
          <p:txBody>
            <a:bodyPr wrap="square" rtlCol="0">
              <a:spAutoFit/>
            </a:bodyPr>
            <a:lstStyle/>
            <a:p>
              <a:r>
                <a:rPr lang="en-GB" i="1" dirty="0" smtClean="0"/>
                <a:t>W’</a:t>
              </a:r>
              <a:r>
                <a:rPr lang="en-GB" baseline="-25000" dirty="0"/>
                <a:t>3</a:t>
              </a:r>
              <a:r>
                <a:rPr lang="en-GB" baseline="-25000" dirty="0" smtClean="0"/>
                <a:t>2</a:t>
              </a:r>
              <a:endParaRPr lang="en-GB" baseline="-25000" dirty="0"/>
            </a:p>
          </p:txBody>
        </p:sp>
      </p:grpSp>
      <p:sp>
        <p:nvSpPr>
          <p:cNvPr id="29" name="TextBox 28"/>
          <p:cNvSpPr txBox="1"/>
          <p:nvPr/>
        </p:nvSpPr>
        <p:spPr>
          <a:xfrm>
            <a:off x="596542" y="6052212"/>
            <a:ext cx="7704856" cy="400110"/>
          </a:xfrm>
          <a:prstGeom prst="rect">
            <a:avLst/>
          </a:prstGeom>
          <a:noFill/>
        </p:spPr>
        <p:txBody>
          <a:bodyPr wrap="square" rtlCol="0">
            <a:spAutoFit/>
          </a:bodyPr>
          <a:lstStyle/>
          <a:p>
            <a:r>
              <a:rPr lang="en-GB" sz="2000" dirty="0" smtClean="0"/>
              <a:t>Y</a:t>
            </a:r>
            <a:r>
              <a:rPr lang="en-GB" sz="2000" baseline="-25000" dirty="0"/>
              <a:t>2</a:t>
            </a:r>
            <a:r>
              <a:rPr lang="en-GB" sz="2000" dirty="0" smtClean="0"/>
              <a:t> = f(X</a:t>
            </a:r>
            <a:r>
              <a:rPr lang="en-GB" sz="2000" baseline="-25000" dirty="0" smtClean="0"/>
              <a:t>1</a:t>
            </a:r>
            <a:r>
              <a:rPr lang="en-GB" sz="2000" dirty="0" smtClean="0"/>
              <a:t>w</a:t>
            </a:r>
            <a:r>
              <a:rPr lang="en-GB" sz="2000" baseline="-25000" dirty="0" smtClean="0"/>
              <a:t>11</a:t>
            </a:r>
            <a:r>
              <a:rPr lang="en-GB" sz="2000" dirty="0" smtClean="0"/>
              <a:t>+X</a:t>
            </a:r>
            <a:r>
              <a:rPr lang="en-GB" sz="2000" baseline="-25000" dirty="0" smtClean="0"/>
              <a:t>2</a:t>
            </a:r>
            <a:r>
              <a:rPr lang="en-GB" sz="2000" dirty="0" smtClean="0"/>
              <a:t>w</a:t>
            </a:r>
            <a:r>
              <a:rPr lang="en-GB" sz="2000" baseline="-25000" dirty="0" smtClean="0"/>
              <a:t>21</a:t>
            </a:r>
            <a:r>
              <a:rPr lang="en-GB" sz="2000" dirty="0" smtClean="0"/>
              <a:t>)W’</a:t>
            </a:r>
            <a:r>
              <a:rPr lang="en-GB" sz="2000" baseline="-25000" dirty="0" smtClean="0"/>
              <a:t>12</a:t>
            </a:r>
            <a:r>
              <a:rPr lang="en-GB" sz="2000" dirty="0" smtClean="0"/>
              <a:t>+f(X</a:t>
            </a:r>
            <a:r>
              <a:rPr lang="en-GB" sz="2000" baseline="-25000" dirty="0" smtClean="0"/>
              <a:t>1</a:t>
            </a:r>
            <a:r>
              <a:rPr lang="en-GB" sz="2000" dirty="0" smtClean="0"/>
              <a:t>w</a:t>
            </a:r>
            <a:r>
              <a:rPr lang="en-GB" sz="2000" baseline="-25000" dirty="0" smtClean="0"/>
              <a:t>12</a:t>
            </a:r>
            <a:r>
              <a:rPr lang="en-GB" sz="2000" dirty="0" smtClean="0"/>
              <a:t>+X</a:t>
            </a:r>
            <a:r>
              <a:rPr lang="en-GB" sz="2000" baseline="-25000" dirty="0" smtClean="0"/>
              <a:t>2</a:t>
            </a:r>
            <a:r>
              <a:rPr lang="en-GB" sz="2000" dirty="0" smtClean="0"/>
              <a:t>w</a:t>
            </a:r>
            <a:r>
              <a:rPr lang="en-GB" sz="2000" baseline="-25000" dirty="0" smtClean="0"/>
              <a:t>22</a:t>
            </a:r>
            <a:r>
              <a:rPr lang="en-GB" sz="2000" dirty="0" smtClean="0"/>
              <a:t>)W’</a:t>
            </a:r>
            <a:r>
              <a:rPr lang="en-GB" sz="2000" baseline="-25000" dirty="0" smtClean="0"/>
              <a:t>22</a:t>
            </a:r>
            <a:r>
              <a:rPr lang="en-GB" sz="2000" dirty="0" smtClean="0"/>
              <a:t>+f(X</a:t>
            </a:r>
            <a:r>
              <a:rPr lang="en-GB" sz="2000" baseline="-25000" dirty="0" smtClean="0"/>
              <a:t>1</a:t>
            </a:r>
            <a:r>
              <a:rPr lang="en-GB" sz="2000" dirty="0" smtClean="0"/>
              <a:t>w</a:t>
            </a:r>
            <a:r>
              <a:rPr lang="en-GB" sz="2000" baseline="-25000" dirty="0" smtClean="0"/>
              <a:t>13</a:t>
            </a:r>
            <a:r>
              <a:rPr lang="en-GB" sz="2000" dirty="0" smtClean="0"/>
              <a:t>+X</a:t>
            </a:r>
            <a:r>
              <a:rPr lang="en-GB" sz="2000" baseline="-25000" dirty="0" smtClean="0"/>
              <a:t>2</a:t>
            </a:r>
            <a:r>
              <a:rPr lang="en-GB" sz="2000" dirty="0" smtClean="0"/>
              <a:t>w</a:t>
            </a:r>
            <a:r>
              <a:rPr lang="en-GB" sz="2000" baseline="-25000" dirty="0" smtClean="0"/>
              <a:t>23</a:t>
            </a:r>
            <a:r>
              <a:rPr lang="en-GB" sz="2000" dirty="0" smtClean="0"/>
              <a:t>)W’</a:t>
            </a:r>
            <a:r>
              <a:rPr lang="en-GB" sz="2000" baseline="-25000" dirty="0" smtClean="0"/>
              <a:t>32</a:t>
            </a:r>
            <a:endParaRPr lang="en-GB" sz="2000" dirty="0"/>
          </a:p>
        </p:txBody>
      </p:sp>
      <p:sp>
        <p:nvSpPr>
          <p:cNvPr id="74" name="TextBox 73"/>
          <p:cNvSpPr txBox="1"/>
          <p:nvPr/>
        </p:nvSpPr>
        <p:spPr>
          <a:xfrm>
            <a:off x="596542" y="5482855"/>
            <a:ext cx="7704856" cy="400110"/>
          </a:xfrm>
          <a:prstGeom prst="rect">
            <a:avLst/>
          </a:prstGeom>
          <a:noFill/>
        </p:spPr>
        <p:txBody>
          <a:bodyPr wrap="square" rtlCol="0">
            <a:spAutoFit/>
          </a:bodyPr>
          <a:lstStyle/>
          <a:p>
            <a:r>
              <a:rPr lang="en-GB" sz="2000" dirty="0" smtClean="0"/>
              <a:t>Y</a:t>
            </a:r>
            <a:r>
              <a:rPr lang="en-GB" sz="2000" baseline="-25000" dirty="0" smtClean="0"/>
              <a:t>1</a:t>
            </a:r>
            <a:r>
              <a:rPr lang="en-GB" sz="2000" dirty="0" smtClean="0"/>
              <a:t> = f(X</a:t>
            </a:r>
            <a:r>
              <a:rPr lang="en-GB" sz="2000" baseline="-25000" dirty="0" smtClean="0"/>
              <a:t>1</a:t>
            </a:r>
            <a:r>
              <a:rPr lang="en-GB" sz="2000" dirty="0" smtClean="0"/>
              <a:t>w</a:t>
            </a:r>
            <a:r>
              <a:rPr lang="en-GB" sz="2000" baseline="-25000" dirty="0" smtClean="0"/>
              <a:t>11</a:t>
            </a:r>
            <a:r>
              <a:rPr lang="en-GB" sz="2000" dirty="0" smtClean="0"/>
              <a:t>+X</a:t>
            </a:r>
            <a:r>
              <a:rPr lang="en-GB" sz="2000" baseline="-25000" dirty="0" smtClean="0"/>
              <a:t>2</a:t>
            </a:r>
            <a:r>
              <a:rPr lang="en-GB" sz="2000" dirty="0" smtClean="0"/>
              <a:t>w</a:t>
            </a:r>
            <a:r>
              <a:rPr lang="en-GB" sz="2000" baseline="-25000" dirty="0" smtClean="0"/>
              <a:t>21</a:t>
            </a:r>
            <a:r>
              <a:rPr lang="en-GB" sz="2000" dirty="0" smtClean="0"/>
              <a:t>)W’</a:t>
            </a:r>
            <a:r>
              <a:rPr lang="en-GB" sz="2000" baseline="-25000" dirty="0" smtClean="0"/>
              <a:t>11</a:t>
            </a:r>
            <a:r>
              <a:rPr lang="en-GB" sz="2000" dirty="0" smtClean="0"/>
              <a:t>+f(X</a:t>
            </a:r>
            <a:r>
              <a:rPr lang="en-GB" sz="2000" baseline="-25000" dirty="0" smtClean="0"/>
              <a:t>1</a:t>
            </a:r>
            <a:r>
              <a:rPr lang="en-GB" sz="2000" dirty="0" smtClean="0"/>
              <a:t>w</a:t>
            </a:r>
            <a:r>
              <a:rPr lang="en-GB" sz="2000" baseline="-25000" dirty="0" smtClean="0"/>
              <a:t>12</a:t>
            </a:r>
            <a:r>
              <a:rPr lang="en-GB" sz="2000" dirty="0" smtClean="0"/>
              <a:t>+X</a:t>
            </a:r>
            <a:r>
              <a:rPr lang="en-GB" sz="2000" baseline="-25000" dirty="0" smtClean="0"/>
              <a:t>2</a:t>
            </a:r>
            <a:r>
              <a:rPr lang="en-GB" sz="2000" dirty="0" smtClean="0"/>
              <a:t>w</a:t>
            </a:r>
            <a:r>
              <a:rPr lang="en-GB" sz="2000" baseline="-25000" dirty="0" smtClean="0"/>
              <a:t>22</a:t>
            </a:r>
            <a:r>
              <a:rPr lang="en-GB" sz="2000" dirty="0" smtClean="0"/>
              <a:t>)W’</a:t>
            </a:r>
            <a:r>
              <a:rPr lang="en-GB" sz="2000" baseline="-25000" dirty="0" smtClean="0"/>
              <a:t>21</a:t>
            </a:r>
            <a:r>
              <a:rPr lang="en-GB" sz="2000" dirty="0" smtClean="0"/>
              <a:t>+f(X</a:t>
            </a:r>
            <a:r>
              <a:rPr lang="en-GB" sz="2000" baseline="-25000" dirty="0" smtClean="0"/>
              <a:t>1</a:t>
            </a:r>
            <a:r>
              <a:rPr lang="en-GB" sz="2000" dirty="0" smtClean="0"/>
              <a:t>w</a:t>
            </a:r>
            <a:r>
              <a:rPr lang="en-GB" sz="2000" baseline="-25000" dirty="0" smtClean="0"/>
              <a:t>13</a:t>
            </a:r>
            <a:r>
              <a:rPr lang="en-GB" sz="2000" dirty="0" smtClean="0"/>
              <a:t>+X</a:t>
            </a:r>
            <a:r>
              <a:rPr lang="en-GB" sz="2000" baseline="-25000" dirty="0" smtClean="0"/>
              <a:t>2</a:t>
            </a:r>
            <a:r>
              <a:rPr lang="en-GB" sz="2000" dirty="0" smtClean="0"/>
              <a:t>w</a:t>
            </a:r>
            <a:r>
              <a:rPr lang="en-GB" sz="2000" baseline="-25000" dirty="0" smtClean="0"/>
              <a:t>23</a:t>
            </a:r>
            <a:r>
              <a:rPr lang="en-GB" sz="2000" dirty="0" smtClean="0"/>
              <a:t>)W’</a:t>
            </a:r>
            <a:r>
              <a:rPr lang="en-GB" sz="2000" baseline="-25000" dirty="0"/>
              <a:t>3</a:t>
            </a:r>
            <a:r>
              <a:rPr lang="en-GB" sz="2000" baseline="-25000" dirty="0" smtClean="0"/>
              <a:t>1</a:t>
            </a:r>
            <a:endParaRPr lang="en-GB" sz="2000" dirty="0"/>
          </a:p>
        </p:txBody>
      </p:sp>
      <p:sp>
        <p:nvSpPr>
          <p:cNvPr id="3" name="TextBox 2"/>
          <p:cNvSpPr txBox="1"/>
          <p:nvPr/>
        </p:nvSpPr>
        <p:spPr>
          <a:xfrm>
            <a:off x="7452320" y="3893379"/>
            <a:ext cx="1392770" cy="461665"/>
          </a:xfrm>
          <a:prstGeom prst="rect">
            <a:avLst/>
          </a:prstGeom>
          <a:noFill/>
        </p:spPr>
        <p:txBody>
          <a:bodyPr wrap="square" rtlCol="0">
            <a:spAutoFit/>
          </a:bodyPr>
          <a:lstStyle/>
          <a:p>
            <a:r>
              <a:rPr lang="en-GB" dirty="0" smtClean="0"/>
              <a:t>… + b</a:t>
            </a:r>
            <a:r>
              <a:rPr lang="en-GB" i="1" baseline="-25000" dirty="0" smtClean="0"/>
              <a:t>i</a:t>
            </a:r>
            <a:endParaRPr lang="en-GB" i="1" baseline="-25000" dirty="0"/>
          </a:p>
        </p:txBody>
      </p:sp>
      <p:sp>
        <p:nvSpPr>
          <p:cNvPr id="6" name="Curved Right Arrow 5"/>
          <p:cNvSpPr/>
          <p:nvPr/>
        </p:nvSpPr>
        <p:spPr bwMode="auto">
          <a:xfrm rot="5400000">
            <a:off x="5470444" y="-364289"/>
            <a:ext cx="422726" cy="3104526"/>
          </a:xfrm>
          <a:prstGeom prst="curved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flipH="1">
            <a:off x="6478838" y="1385697"/>
            <a:ext cx="2354262" cy="400110"/>
          </a:xfrm>
          <a:prstGeom prst="rect">
            <a:avLst/>
          </a:prstGeom>
          <a:noFill/>
        </p:spPr>
        <p:txBody>
          <a:bodyPr wrap="square" rtlCol="0">
            <a:spAutoFit/>
          </a:bodyPr>
          <a:lstStyle/>
          <a:p>
            <a:r>
              <a:rPr lang="en-GB" sz="2000" dirty="0" smtClean="0">
                <a:solidFill>
                  <a:schemeClr val="accent1">
                    <a:lumMod val="90000"/>
                  </a:schemeClr>
                </a:solidFill>
              </a:rPr>
              <a:t>fX</a:t>
            </a:r>
            <a:r>
              <a:rPr lang="en-GB" sz="2000" baseline="-25000" dirty="0" smtClean="0">
                <a:solidFill>
                  <a:schemeClr val="accent1">
                    <a:lumMod val="90000"/>
                  </a:schemeClr>
                </a:solidFill>
              </a:rPr>
              <a:t>1</a:t>
            </a:r>
            <a:r>
              <a:rPr lang="en-GB" sz="2000" dirty="0" smtClean="0">
                <a:solidFill>
                  <a:schemeClr val="accent1">
                    <a:lumMod val="90000"/>
                  </a:schemeClr>
                </a:solidFill>
              </a:rPr>
              <a:t>w</a:t>
            </a:r>
            <a:r>
              <a:rPr lang="en-GB" sz="2000" baseline="-25000" dirty="0" smtClean="0">
                <a:solidFill>
                  <a:schemeClr val="accent1">
                    <a:lumMod val="90000"/>
                  </a:schemeClr>
                </a:solidFill>
              </a:rPr>
              <a:t>11</a:t>
            </a:r>
            <a:r>
              <a:rPr lang="en-GB" sz="2000" dirty="0" smtClean="0">
                <a:solidFill>
                  <a:schemeClr val="accent1">
                    <a:lumMod val="90000"/>
                  </a:schemeClr>
                </a:solidFill>
              </a:rPr>
              <a:t>+fX</a:t>
            </a:r>
            <a:r>
              <a:rPr lang="en-GB" sz="2000" baseline="-25000" dirty="0" smtClean="0">
                <a:solidFill>
                  <a:schemeClr val="accent1">
                    <a:lumMod val="90000"/>
                  </a:schemeClr>
                </a:solidFill>
              </a:rPr>
              <a:t>2</a:t>
            </a:r>
            <a:r>
              <a:rPr lang="en-GB" sz="2000" dirty="0" smtClean="0">
                <a:solidFill>
                  <a:schemeClr val="accent1">
                    <a:lumMod val="90000"/>
                  </a:schemeClr>
                </a:solidFill>
              </a:rPr>
              <a:t>w</a:t>
            </a:r>
            <a:r>
              <a:rPr lang="en-GB" sz="2000" baseline="-25000" dirty="0" smtClean="0">
                <a:solidFill>
                  <a:schemeClr val="accent1">
                    <a:lumMod val="90000"/>
                  </a:schemeClr>
                </a:solidFill>
              </a:rPr>
              <a:t>21</a:t>
            </a:r>
            <a:endParaRPr lang="en-GB" sz="2000" dirty="0">
              <a:solidFill>
                <a:schemeClr val="accent1">
                  <a:lumMod val="90000"/>
                </a:schemeClr>
              </a:solidFill>
            </a:endParaRPr>
          </a:p>
        </p:txBody>
      </p:sp>
      <p:sp>
        <p:nvSpPr>
          <p:cNvPr id="75" name="Curved Right Arrow 74"/>
          <p:cNvSpPr/>
          <p:nvPr/>
        </p:nvSpPr>
        <p:spPr bwMode="auto">
          <a:xfrm rot="5400000">
            <a:off x="5470444" y="1272771"/>
            <a:ext cx="422726" cy="3104526"/>
          </a:xfrm>
          <a:prstGeom prst="curved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76" name="TextBox 75"/>
          <p:cNvSpPr txBox="1"/>
          <p:nvPr/>
        </p:nvSpPr>
        <p:spPr>
          <a:xfrm flipH="1">
            <a:off x="6527252" y="3024162"/>
            <a:ext cx="2354262" cy="400110"/>
          </a:xfrm>
          <a:prstGeom prst="rect">
            <a:avLst/>
          </a:prstGeom>
          <a:noFill/>
        </p:spPr>
        <p:txBody>
          <a:bodyPr wrap="square" rtlCol="0">
            <a:spAutoFit/>
          </a:bodyPr>
          <a:lstStyle/>
          <a:p>
            <a:r>
              <a:rPr lang="en-GB" sz="2000" dirty="0" smtClean="0">
                <a:solidFill>
                  <a:schemeClr val="accent1">
                    <a:lumMod val="90000"/>
                  </a:schemeClr>
                </a:solidFill>
              </a:rPr>
              <a:t>fX</a:t>
            </a:r>
            <a:r>
              <a:rPr lang="en-GB" sz="2000" baseline="-25000" dirty="0" smtClean="0">
                <a:solidFill>
                  <a:schemeClr val="accent1">
                    <a:lumMod val="90000"/>
                  </a:schemeClr>
                </a:solidFill>
              </a:rPr>
              <a:t>1</a:t>
            </a:r>
            <a:r>
              <a:rPr lang="en-GB" sz="2000" dirty="0" smtClean="0">
                <a:solidFill>
                  <a:schemeClr val="accent1">
                    <a:lumMod val="90000"/>
                  </a:schemeClr>
                </a:solidFill>
              </a:rPr>
              <a:t>w</a:t>
            </a:r>
            <a:r>
              <a:rPr lang="en-GB" sz="2000" baseline="-25000" dirty="0" smtClean="0">
                <a:solidFill>
                  <a:schemeClr val="accent1">
                    <a:lumMod val="90000"/>
                  </a:schemeClr>
                </a:solidFill>
              </a:rPr>
              <a:t>12</a:t>
            </a:r>
            <a:r>
              <a:rPr lang="en-GB" sz="2000" dirty="0" smtClean="0">
                <a:solidFill>
                  <a:schemeClr val="accent1">
                    <a:lumMod val="90000"/>
                  </a:schemeClr>
                </a:solidFill>
              </a:rPr>
              <a:t>+fX</a:t>
            </a:r>
            <a:r>
              <a:rPr lang="en-GB" sz="2000" baseline="-25000" dirty="0" smtClean="0">
                <a:solidFill>
                  <a:schemeClr val="accent1">
                    <a:lumMod val="90000"/>
                  </a:schemeClr>
                </a:solidFill>
              </a:rPr>
              <a:t>2</a:t>
            </a:r>
            <a:r>
              <a:rPr lang="en-GB" sz="2000" dirty="0" smtClean="0">
                <a:solidFill>
                  <a:schemeClr val="accent1">
                    <a:lumMod val="90000"/>
                  </a:schemeClr>
                </a:solidFill>
              </a:rPr>
              <a:t>w</a:t>
            </a:r>
            <a:r>
              <a:rPr lang="en-GB" sz="2000" baseline="-25000" dirty="0" smtClean="0">
                <a:solidFill>
                  <a:schemeClr val="accent1">
                    <a:lumMod val="90000"/>
                  </a:schemeClr>
                </a:solidFill>
              </a:rPr>
              <a:t>22</a:t>
            </a:r>
            <a:endParaRPr lang="en-GB" sz="2000" dirty="0">
              <a:solidFill>
                <a:schemeClr val="accent1">
                  <a:lumMod val="90000"/>
                </a:schemeClr>
              </a:solidFill>
            </a:endParaRPr>
          </a:p>
        </p:txBody>
      </p:sp>
      <p:sp>
        <p:nvSpPr>
          <p:cNvPr id="77" name="Curved Right Arrow 76"/>
          <p:cNvSpPr/>
          <p:nvPr/>
        </p:nvSpPr>
        <p:spPr bwMode="auto">
          <a:xfrm rot="5400000">
            <a:off x="5580958" y="2930158"/>
            <a:ext cx="422726" cy="3104526"/>
          </a:xfrm>
          <a:prstGeom prst="curved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78" name="TextBox 77"/>
          <p:cNvSpPr txBox="1"/>
          <p:nvPr/>
        </p:nvSpPr>
        <p:spPr>
          <a:xfrm flipH="1">
            <a:off x="6567006" y="4633755"/>
            <a:ext cx="2354262" cy="400110"/>
          </a:xfrm>
          <a:prstGeom prst="rect">
            <a:avLst/>
          </a:prstGeom>
          <a:noFill/>
        </p:spPr>
        <p:txBody>
          <a:bodyPr wrap="square" rtlCol="0">
            <a:spAutoFit/>
          </a:bodyPr>
          <a:lstStyle/>
          <a:p>
            <a:r>
              <a:rPr lang="en-GB" sz="2000" dirty="0" smtClean="0">
                <a:solidFill>
                  <a:schemeClr val="accent1">
                    <a:lumMod val="90000"/>
                  </a:schemeClr>
                </a:solidFill>
              </a:rPr>
              <a:t>fX</a:t>
            </a:r>
            <a:r>
              <a:rPr lang="en-GB" sz="2000" baseline="-25000" dirty="0" smtClean="0">
                <a:solidFill>
                  <a:schemeClr val="accent1">
                    <a:lumMod val="90000"/>
                  </a:schemeClr>
                </a:solidFill>
              </a:rPr>
              <a:t>1</a:t>
            </a:r>
            <a:r>
              <a:rPr lang="en-GB" sz="2000" dirty="0" smtClean="0">
                <a:solidFill>
                  <a:schemeClr val="accent1">
                    <a:lumMod val="90000"/>
                  </a:schemeClr>
                </a:solidFill>
              </a:rPr>
              <a:t>w</a:t>
            </a:r>
            <a:r>
              <a:rPr lang="en-GB" sz="2000" baseline="-25000" dirty="0" smtClean="0">
                <a:solidFill>
                  <a:schemeClr val="accent1">
                    <a:lumMod val="90000"/>
                  </a:schemeClr>
                </a:solidFill>
              </a:rPr>
              <a:t>13</a:t>
            </a:r>
            <a:r>
              <a:rPr lang="en-GB" sz="2000" dirty="0" smtClean="0">
                <a:solidFill>
                  <a:schemeClr val="accent1">
                    <a:lumMod val="90000"/>
                  </a:schemeClr>
                </a:solidFill>
              </a:rPr>
              <a:t>+fX</a:t>
            </a:r>
            <a:r>
              <a:rPr lang="en-GB" sz="2000" baseline="-25000" dirty="0" smtClean="0">
                <a:solidFill>
                  <a:schemeClr val="accent1">
                    <a:lumMod val="90000"/>
                  </a:schemeClr>
                </a:solidFill>
              </a:rPr>
              <a:t>2</a:t>
            </a:r>
            <a:r>
              <a:rPr lang="en-GB" sz="2000" dirty="0" smtClean="0">
                <a:solidFill>
                  <a:schemeClr val="accent1">
                    <a:lumMod val="90000"/>
                  </a:schemeClr>
                </a:solidFill>
              </a:rPr>
              <a:t>w</a:t>
            </a:r>
            <a:r>
              <a:rPr lang="en-GB" sz="2000" baseline="-25000" dirty="0" smtClean="0">
                <a:solidFill>
                  <a:schemeClr val="accent1">
                    <a:lumMod val="90000"/>
                  </a:schemeClr>
                </a:solidFill>
              </a:rPr>
              <a:t>23</a:t>
            </a:r>
            <a:endParaRPr lang="en-GB" sz="2000" dirty="0">
              <a:solidFill>
                <a:schemeClr val="accent1">
                  <a:lumMod val="90000"/>
                </a:schemeClr>
              </a:solidFill>
            </a:endParaRPr>
          </a:p>
        </p:txBody>
      </p:sp>
      <p:sp>
        <p:nvSpPr>
          <p:cNvPr id="79" name="Dodecagon 78"/>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21</a:t>
            </a:r>
          </a:p>
        </p:txBody>
      </p:sp>
    </p:spTree>
    <p:extLst>
      <p:ext uri="{BB962C8B-B14F-4D97-AF65-F5344CB8AC3E}">
        <p14:creationId xmlns:p14="http://schemas.microsoft.com/office/powerpoint/2010/main" val="25740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fade">
                                      <p:cBhvr>
                                        <p:cTn id="87" dur="500"/>
                                        <p:tgtEl>
                                          <p:spTgt spid="7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fade">
                                      <p:cBhvr>
                                        <p:cTn id="92" dur="500"/>
                                        <p:tgtEl>
                                          <p:spTgt spid="78"/>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12"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 calcmode="lin" valueType="num">
                                      <p:cBhvr additive="base">
                                        <p:cTn id="101" dur="500" fill="hold"/>
                                        <p:tgtEl>
                                          <p:spTgt spid="74"/>
                                        </p:tgtEl>
                                        <p:attrNameLst>
                                          <p:attrName>ppt_x</p:attrName>
                                        </p:attrNameLst>
                                      </p:cBhvr>
                                      <p:tavLst>
                                        <p:tav tm="0">
                                          <p:val>
                                            <p:strVal val="0-#ppt_w/2"/>
                                          </p:val>
                                        </p:tav>
                                        <p:tav tm="100000">
                                          <p:val>
                                            <p:strVal val="#ppt_x"/>
                                          </p:val>
                                        </p:tav>
                                      </p:tavLst>
                                    </p:anim>
                                    <p:anim calcmode="lin" valueType="num">
                                      <p:cBhvr additive="base">
                                        <p:cTn id="10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fade">
                                      <p:cBhvr>
                                        <p:cTn id="1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59" grpId="0"/>
      <p:bldP spid="61" grpId="0"/>
      <p:bldP spid="63" grpId="0"/>
      <p:bldP spid="29" grpId="0"/>
      <p:bldP spid="74" grpId="0"/>
      <p:bldP spid="3" grpId="0"/>
      <p:bldP spid="6" grpId="0" animBg="1"/>
      <p:bldP spid="7" grpId="0"/>
      <p:bldP spid="75" grpId="0" animBg="1"/>
      <p:bldP spid="76" grpId="0"/>
      <p:bldP spid="77" grpId="0" animBg="1"/>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40A8-2620-4C3D-9D9E-DBF8260EB4D4}"/>
              </a:ext>
            </a:extLst>
          </p:cNvPr>
          <p:cNvSpPr>
            <a:spLocks noGrp="1"/>
          </p:cNvSpPr>
          <p:nvPr>
            <p:ph type="title"/>
          </p:nvPr>
        </p:nvSpPr>
        <p:spPr>
          <a:xfrm>
            <a:off x="87313" y="188913"/>
            <a:ext cx="8732837" cy="647799"/>
          </a:xfrm>
        </p:spPr>
        <p:txBody>
          <a:bodyPr/>
          <a:lstStyle/>
          <a:p>
            <a:pPr algn="ctr"/>
            <a:r>
              <a:rPr lang="en-GB" sz="3200" dirty="0"/>
              <a:t>Overview</a:t>
            </a:r>
          </a:p>
        </p:txBody>
      </p:sp>
      <p:sp>
        <p:nvSpPr>
          <p:cNvPr id="3" name="Content Placeholder 2">
            <a:extLst>
              <a:ext uri="{FF2B5EF4-FFF2-40B4-BE49-F238E27FC236}">
                <a16:creationId xmlns:a16="http://schemas.microsoft.com/office/drawing/2014/main" id="{C03DD571-B287-4FC0-9BC5-4248A0D0608E}"/>
              </a:ext>
            </a:extLst>
          </p:cNvPr>
          <p:cNvSpPr>
            <a:spLocks noGrp="1"/>
          </p:cNvSpPr>
          <p:nvPr>
            <p:ph idx="1"/>
          </p:nvPr>
        </p:nvSpPr>
        <p:spPr>
          <a:xfrm>
            <a:off x="179388" y="1196752"/>
            <a:ext cx="8640762" cy="5111898"/>
          </a:xfrm>
        </p:spPr>
        <p:txBody>
          <a:bodyPr/>
          <a:lstStyle/>
          <a:p>
            <a:r>
              <a:rPr lang="en-GB" dirty="0" smtClean="0">
                <a:solidFill>
                  <a:schemeClr val="tx2">
                    <a:lumMod val="65000"/>
                  </a:schemeClr>
                </a:solidFill>
              </a:rPr>
              <a:t>Human brain networks vs</a:t>
            </a:r>
            <a:r>
              <a:rPr lang="en-GB" dirty="0">
                <a:solidFill>
                  <a:schemeClr val="tx2">
                    <a:lumMod val="65000"/>
                  </a:schemeClr>
                </a:solidFill>
              </a:rPr>
              <a:t>. </a:t>
            </a:r>
            <a:r>
              <a:rPr lang="en-GB" dirty="0" smtClean="0">
                <a:solidFill>
                  <a:schemeClr val="tx2">
                    <a:lumMod val="65000"/>
                  </a:schemeClr>
                </a:solidFill>
              </a:rPr>
              <a:t>artificial </a:t>
            </a:r>
            <a:r>
              <a:rPr lang="en-GB" dirty="0">
                <a:solidFill>
                  <a:schemeClr val="tx2">
                    <a:lumMod val="65000"/>
                  </a:schemeClr>
                </a:solidFill>
              </a:rPr>
              <a:t>neural networks </a:t>
            </a:r>
            <a:endParaRPr lang="en-GB" dirty="0" smtClean="0">
              <a:solidFill>
                <a:schemeClr val="tx2">
                  <a:lumMod val="65000"/>
                </a:schemeClr>
              </a:solidFill>
            </a:endParaRPr>
          </a:p>
          <a:p>
            <a:r>
              <a:rPr lang="en-GB" dirty="0" smtClean="0">
                <a:solidFill>
                  <a:schemeClr val="tx2">
                    <a:lumMod val="65000"/>
                  </a:schemeClr>
                </a:solidFill>
              </a:rPr>
              <a:t>Common types of neural networks</a:t>
            </a:r>
            <a:endParaRPr lang="en-GB" dirty="0">
              <a:solidFill>
                <a:schemeClr val="tx2">
                  <a:lumMod val="65000"/>
                </a:schemeClr>
              </a:solidFill>
            </a:endParaRPr>
          </a:p>
          <a:p>
            <a:r>
              <a:rPr lang="en-GB" dirty="0" smtClean="0">
                <a:solidFill>
                  <a:schemeClr val="tx2">
                    <a:lumMod val="65000"/>
                  </a:schemeClr>
                </a:solidFill>
              </a:rPr>
              <a:t>The </a:t>
            </a:r>
            <a:r>
              <a:rPr lang="en-GB" dirty="0">
                <a:solidFill>
                  <a:schemeClr val="tx2">
                    <a:lumMod val="65000"/>
                  </a:schemeClr>
                </a:solidFill>
              </a:rPr>
              <a:t>maths behind</a:t>
            </a:r>
          </a:p>
          <a:p>
            <a:r>
              <a:rPr lang="en-GB" dirty="0" smtClean="0"/>
              <a:t>Some </a:t>
            </a:r>
            <a:r>
              <a:rPr lang="en-GB" dirty="0"/>
              <a:t>concepts – Cost function vs. activation function, gradient descend, backpropagation</a:t>
            </a:r>
          </a:p>
          <a:p>
            <a:pPr marL="0" indent="0">
              <a:buNone/>
            </a:pPr>
            <a:endParaRPr lang="en-GB" dirty="0"/>
          </a:p>
          <a:p>
            <a:pPr marL="0" indent="0">
              <a:buNone/>
            </a:pPr>
            <a:endParaRPr lang="en-GB" dirty="0"/>
          </a:p>
          <a:p>
            <a:endParaRPr lang="en-GB"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68344" y="1052736"/>
            <a:ext cx="450841" cy="492524"/>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08104" y="1484784"/>
            <a:ext cx="450841" cy="492524"/>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3293" y="1916832"/>
            <a:ext cx="450841" cy="492524"/>
          </a:xfrm>
          <a:prstGeom prst="rect">
            <a:avLst/>
          </a:prstGeom>
        </p:spPr>
      </p:pic>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22</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4468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813"/>
            <a:ext cx="8732837" cy="792162"/>
          </a:xfrm>
        </p:spPr>
        <p:txBody>
          <a:bodyPr/>
          <a:lstStyle/>
          <a:p>
            <a:pPr algn="ctr"/>
            <a:r>
              <a:rPr lang="en-GB" dirty="0" smtClean="0"/>
              <a:t>Artificial neural networks</a:t>
            </a:r>
            <a:endParaRPr lang="en-GB" dirty="0"/>
          </a:p>
        </p:txBody>
      </p:sp>
      <p:sp>
        <p:nvSpPr>
          <p:cNvPr id="5" name="Oval 4"/>
          <p:cNvSpPr/>
          <p:nvPr/>
        </p:nvSpPr>
        <p:spPr bwMode="auto">
          <a:xfrm>
            <a:off x="791708" y="1790186"/>
            <a:ext cx="893765" cy="895833"/>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X</a:t>
            </a:r>
            <a:r>
              <a:rPr kumimoji="0" lang="en-GB" sz="2400" b="0" i="0" u="none" strike="noStrike" cap="none" normalizeH="0" baseline="-25000" dirty="0" smtClean="0">
                <a:ln>
                  <a:noFill/>
                </a:ln>
                <a:solidFill>
                  <a:schemeClr val="tx1"/>
                </a:solidFill>
                <a:effectLst/>
                <a:latin typeface="Arial" panose="020B0604020202020204" pitchFamily="34" charset="0"/>
              </a:rPr>
              <a:t>1</a:t>
            </a:r>
            <a:endParaRPr kumimoji="0" lang="en-GB" sz="2400" b="0" i="0" u="none" strike="noStrike" cap="none" normalizeH="0" baseline="30000" dirty="0" smtClean="0">
              <a:ln>
                <a:noFill/>
              </a:ln>
              <a:solidFill>
                <a:schemeClr val="tx1"/>
              </a:solidFill>
              <a:effectLst/>
              <a:latin typeface="Arial" panose="020B0604020202020204" pitchFamily="34" charset="0"/>
            </a:endParaRPr>
          </a:p>
        </p:txBody>
      </p:sp>
      <p:sp>
        <p:nvSpPr>
          <p:cNvPr id="43" name="Oval 42"/>
          <p:cNvSpPr/>
          <p:nvPr/>
        </p:nvSpPr>
        <p:spPr bwMode="auto">
          <a:xfrm>
            <a:off x="3286398" y="1013041"/>
            <a:ext cx="867122" cy="854541"/>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6" name="Oval 45"/>
          <p:cNvSpPr/>
          <p:nvPr/>
        </p:nvSpPr>
        <p:spPr bwMode="auto">
          <a:xfrm>
            <a:off x="5887998" y="2087782"/>
            <a:ext cx="867122" cy="85527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a:t>Y</a:t>
            </a:r>
            <a:r>
              <a:rPr kumimoji="0" lang="en-GB" sz="2400" b="0" i="0" u="none" strike="noStrike" cap="none" normalizeH="0" baseline="-25000" dirty="0" smtClean="0">
                <a:ln>
                  <a:noFill/>
                </a:ln>
                <a:solidFill>
                  <a:schemeClr val="tx1"/>
                </a:solidFill>
                <a:effectLst/>
                <a:latin typeface="Arial" panose="020B0604020202020204" pitchFamily="34" charset="0"/>
              </a:rPr>
              <a:t>1</a:t>
            </a:r>
          </a:p>
        </p:txBody>
      </p:sp>
      <p:sp>
        <p:nvSpPr>
          <p:cNvPr id="47" name="Oval 46"/>
          <p:cNvSpPr/>
          <p:nvPr/>
        </p:nvSpPr>
        <p:spPr bwMode="auto">
          <a:xfrm>
            <a:off x="5878834" y="3638957"/>
            <a:ext cx="867122" cy="817829"/>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Y</a:t>
            </a:r>
            <a:r>
              <a:rPr kumimoji="0" lang="en-GB" sz="2400" b="0" i="0" u="none" strike="noStrike" cap="none" normalizeH="0" baseline="-25000" dirty="0" smtClean="0">
                <a:ln>
                  <a:noFill/>
                </a:ln>
                <a:solidFill>
                  <a:schemeClr val="tx1"/>
                </a:solidFill>
                <a:effectLst/>
                <a:latin typeface="Arial" panose="020B0604020202020204" pitchFamily="34" charset="0"/>
              </a:rPr>
              <a:t>2</a:t>
            </a:r>
          </a:p>
        </p:txBody>
      </p:sp>
      <p:cxnSp>
        <p:nvCxnSpPr>
          <p:cNvPr id="48" name="Straight Arrow Connector 47"/>
          <p:cNvCxnSpPr>
            <a:stCxn id="5" idx="6"/>
            <a:endCxn id="43" idx="2"/>
          </p:cNvCxnSpPr>
          <p:nvPr/>
        </p:nvCxnSpPr>
        <p:spPr bwMode="auto">
          <a:xfrm flipV="1">
            <a:off x="1685473" y="1440312"/>
            <a:ext cx="1600925" cy="79779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a:stCxn id="5" idx="6"/>
            <a:endCxn id="34" idx="2"/>
          </p:cNvCxnSpPr>
          <p:nvPr/>
        </p:nvCxnSpPr>
        <p:spPr bwMode="auto">
          <a:xfrm>
            <a:off x="1685473" y="2238103"/>
            <a:ext cx="1612587" cy="839395"/>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5" idx="6"/>
            <a:endCxn id="37" idx="2"/>
          </p:cNvCxnSpPr>
          <p:nvPr/>
        </p:nvCxnSpPr>
        <p:spPr bwMode="auto">
          <a:xfrm>
            <a:off x="1685473" y="2238103"/>
            <a:ext cx="1730841" cy="247740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22" idx="6"/>
            <a:endCxn id="43" idx="2"/>
          </p:cNvCxnSpPr>
          <p:nvPr/>
        </p:nvCxnSpPr>
        <p:spPr bwMode="auto">
          <a:xfrm flipV="1">
            <a:off x="1700928" y="1440312"/>
            <a:ext cx="1585470" cy="228507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stCxn id="22" idx="6"/>
            <a:endCxn id="34" idx="2"/>
          </p:cNvCxnSpPr>
          <p:nvPr/>
        </p:nvCxnSpPr>
        <p:spPr bwMode="auto">
          <a:xfrm flipV="1">
            <a:off x="1700928" y="3077498"/>
            <a:ext cx="1597132" cy="64789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a:stCxn id="22" idx="6"/>
            <a:endCxn id="37" idx="2"/>
          </p:cNvCxnSpPr>
          <p:nvPr/>
        </p:nvCxnSpPr>
        <p:spPr bwMode="auto">
          <a:xfrm>
            <a:off x="1700928" y="3725391"/>
            <a:ext cx="1715386" cy="99011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stCxn id="43" idx="6"/>
            <a:endCxn id="46" idx="2"/>
          </p:cNvCxnSpPr>
          <p:nvPr/>
        </p:nvCxnSpPr>
        <p:spPr bwMode="auto">
          <a:xfrm>
            <a:off x="4153520" y="1440312"/>
            <a:ext cx="1734478" cy="107510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stCxn id="43" idx="6"/>
            <a:endCxn id="47" idx="2"/>
          </p:cNvCxnSpPr>
          <p:nvPr/>
        </p:nvCxnSpPr>
        <p:spPr bwMode="auto">
          <a:xfrm>
            <a:off x="4153520" y="1440312"/>
            <a:ext cx="1725314" cy="2607560"/>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a:stCxn id="34" idx="6"/>
            <a:endCxn id="46" idx="2"/>
          </p:cNvCxnSpPr>
          <p:nvPr/>
        </p:nvCxnSpPr>
        <p:spPr bwMode="auto">
          <a:xfrm flipV="1">
            <a:off x="4165182" y="2515420"/>
            <a:ext cx="1722816" cy="56207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a:stCxn id="34" idx="6"/>
            <a:endCxn id="47" idx="2"/>
          </p:cNvCxnSpPr>
          <p:nvPr/>
        </p:nvCxnSpPr>
        <p:spPr bwMode="auto">
          <a:xfrm>
            <a:off x="4165182" y="3077498"/>
            <a:ext cx="1713652" cy="97037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37" idx="6"/>
            <a:endCxn id="46" idx="2"/>
          </p:cNvCxnSpPr>
          <p:nvPr/>
        </p:nvCxnSpPr>
        <p:spPr bwMode="auto">
          <a:xfrm flipV="1">
            <a:off x="4283436" y="2515420"/>
            <a:ext cx="1604562" cy="220008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37" idx="6"/>
          </p:cNvCxnSpPr>
          <p:nvPr/>
        </p:nvCxnSpPr>
        <p:spPr bwMode="auto">
          <a:xfrm flipV="1">
            <a:off x="4283436" y="3996057"/>
            <a:ext cx="1633865" cy="719447"/>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p:cNvSpPr/>
          <p:nvPr/>
        </p:nvSpPr>
        <p:spPr bwMode="auto">
          <a:xfrm>
            <a:off x="807163" y="3277474"/>
            <a:ext cx="893765" cy="895833"/>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X</a:t>
            </a:r>
            <a:r>
              <a:rPr lang="en-GB" baseline="-25000" dirty="0" smtClean="0"/>
              <a:t>2</a:t>
            </a:r>
            <a:endParaRPr kumimoji="0" lang="en-GB" sz="2400" b="0" i="0" u="none" strike="noStrike" cap="none" normalizeH="0" baseline="30000" dirty="0" smtClean="0">
              <a:ln>
                <a:noFill/>
              </a:ln>
              <a:solidFill>
                <a:schemeClr val="tx1"/>
              </a:solidFill>
              <a:effectLst/>
              <a:latin typeface="Arial" panose="020B0604020202020204" pitchFamily="34" charset="0"/>
            </a:endParaRPr>
          </a:p>
        </p:txBody>
      </p:sp>
      <p:cxnSp>
        <p:nvCxnSpPr>
          <p:cNvPr id="8" name="Straight Connector 7"/>
          <p:cNvCxnSpPr/>
          <p:nvPr/>
        </p:nvCxnSpPr>
        <p:spPr bwMode="auto">
          <a:xfrm>
            <a:off x="3472186" y="1572187"/>
            <a:ext cx="289545"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759894" y="1241243"/>
            <a:ext cx="212466" cy="33094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Oval 33"/>
          <p:cNvSpPr/>
          <p:nvPr/>
        </p:nvSpPr>
        <p:spPr bwMode="auto">
          <a:xfrm>
            <a:off x="3298060" y="2650227"/>
            <a:ext cx="867122" cy="854541"/>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35" name="Straight Connector 34"/>
          <p:cNvCxnSpPr/>
          <p:nvPr/>
        </p:nvCxnSpPr>
        <p:spPr bwMode="auto">
          <a:xfrm>
            <a:off x="3442076" y="3206165"/>
            <a:ext cx="289545"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V="1">
            <a:off x="3731621" y="2875221"/>
            <a:ext cx="212466" cy="33094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Oval 36"/>
          <p:cNvSpPr/>
          <p:nvPr/>
        </p:nvSpPr>
        <p:spPr bwMode="auto">
          <a:xfrm>
            <a:off x="3416314" y="4288233"/>
            <a:ext cx="867122" cy="854541"/>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38" name="Straight Connector 37"/>
          <p:cNvCxnSpPr/>
          <p:nvPr/>
        </p:nvCxnSpPr>
        <p:spPr bwMode="auto">
          <a:xfrm>
            <a:off x="3560330" y="4844171"/>
            <a:ext cx="289545"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flipV="1">
            <a:off x="3849875" y="4513227"/>
            <a:ext cx="212466" cy="33094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254360" y="1031549"/>
            <a:ext cx="611940" cy="461665"/>
          </a:xfrm>
          <a:prstGeom prst="rect">
            <a:avLst/>
          </a:prstGeom>
          <a:noFill/>
        </p:spPr>
        <p:txBody>
          <a:bodyPr wrap="square" rtlCol="0">
            <a:spAutoFit/>
          </a:bodyPr>
          <a:lstStyle/>
          <a:p>
            <a:r>
              <a:rPr lang="en-GB" i="1" dirty="0" smtClean="0"/>
              <a:t>f</a:t>
            </a:r>
            <a:endParaRPr lang="en-GB" baseline="-25000" dirty="0"/>
          </a:p>
        </p:txBody>
      </p:sp>
      <p:sp>
        <p:nvSpPr>
          <p:cNvPr id="49" name="TextBox 48"/>
          <p:cNvSpPr txBox="1"/>
          <p:nvPr/>
        </p:nvSpPr>
        <p:spPr>
          <a:xfrm>
            <a:off x="3298914" y="2672186"/>
            <a:ext cx="611940" cy="461665"/>
          </a:xfrm>
          <a:prstGeom prst="rect">
            <a:avLst/>
          </a:prstGeom>
          <a:noFill/>
        </p:spPr>
        <p:txBody>
          <a:bodyPr wrap="square" rtlCol="0">
            <a:spAutoFit/>
          </a:bodyPr>
          <a:lstStyle/>
          <a:p>
            <a:r>
              <a:rPr lang="en-GB" i="1" dirty="0" smtClean="0"/>
              <a:t>f</a:t>
            </a:r>
            <a:endParaRPr lang="en-GB" baseline="-25000" dirty="0"/>
          </a:p>
        </p:txBody>
      </p:sp>
      <p:sp>
        <p:nvSpPr>
          <p:cNvPr id="51" name="TextBox 50"/>
          <p:cNvSpPr txBox="1"/>
          <p:nvPr/>
        </p:nvSpPr>
        <p:spPr>
          <a:xfrm>
            <a:off x="3398376" y="4321413"/>
            <a:ext cx="611940" cy="461665"/>
          </a:xfrm>
          <a:prstGeom prst="rect">
            <a:avLst/>
          </a:prstGeom>
          <a:noFill/>
        </p:spPr>
        <p:txBody>
          <a:bodyPr wrap="square" rtlCol="0">
            <a:spAutoFit/>
          </a:bodyPr>
          <a:lstStyle/>
          <a:p>
            <a:r>
              <a:rPr lang="en-GB" i="1" dirty="0" smtClean="0"/>
              <a:t>f</a:t>
            </a:r>
            <a:endParaRPr lang="en-GB" baseline="-25000" dirty="0"/>
          </a:p>
        </p:txBody>
      </p:sp>
      <p:sp>
        <p:nvSpPr>
          <p:cNvPr id="53" name="TextBox 52"/>
          <p:cNvSpPr txBox="1"/>
          <p:nvPr/>
        </p:nvSpPr>
        <p:spPr>
          <a:xfrm>
            <a:off x="1576006" y="1449044"/>
            <a:ext cx="759809" cy="461665"/>
          </a:xfrm>
          <a:prstGeom prst="rect">
            <a:avLst/>
          </a:prstGeom>
          <a:noFill/>
        </p:spPr>
        <p:txBody>
          <a:bodyPr wrap="square" rtlCol="0">
            <a:spAutoFit/>
          </a:bodyPr>
          <a:lstStyle/>
          <a:p>
            <a:r>
              <a:rPr lang="en-GB" i="1" dirty="0" smtClean="0"/>
              <a:t>w</a:t>
            </a:r>
            <a:r>
              <a:rPr lang="en-GB" baseline="-25000" dirty="0" smtClean="0"/>
              <a:t>11</a:t>
            </a:r>
            <a:endParaRPr lang="en-GB" baseline="-25000" dirty="0"/>
          </a:p>
        </p:txBody>
      </p:sp>
      <p:sp>
        <p:nvSpPr>
          <p:cNvPr id="55" name="TextBox 54"/>
          <p:cNvSpPr txBox="1"/>
          <p:nvPr/>
        </p:nvSpPr>
        <p:spPr>
          <a:xfrm>
            <a:off x="2657761" y="2385001"/>
            <a:ext cx="759809" cy="461665"/>
          </a:xfrm>
          <a:prstGeom prst="rect">
            <a:avLst/>
          </a:prstGeom>
          <a:noFill/>
        </p:spPr>
        <p:txBody>
          <a:bodyPr wrap="square" rtlCol="0">
            <a:spAutoFit/>
          </a:bodyPr>
          <a:lstStyle/>
          <a:p>
            <a:r>
              <a:rPr lang="en-GB" i="1" dirty="0" smtClean="0"/>
              <a:t>w</a:t>
            </a:r>
            <a:r>
              <a:rPr lang="en-GB" baseline="-25000" dirty="0" smtClean="0"/>
              <a:t>12</a:t>
            </a:r>
            <a:endParaRPr lang="en-GB" baseline="-25000" dirty="0"/>
          </a:p>
        </p:txBody>
      </p:sp>
      <p:sp>
        <p:nvSpPr>
          <p:cNvPr id="57" name="TextBox 56"/>
          <p:cNvSpPr txBox="1"/>
          <p:nvPr/>
        </p:nvSpPr>
        <p:spPr>
          <a:xfrm>
            <a:off x="2844619" y="3810822"/>
            <a:ext cx="759809" cy="461665"/>
          </a:xfrm>
          <a:prstGeom prst="rect">
            <a:avLst/>
          </a:prstGeom>
          <a:noFill/>
        </p:spPr>
        <p:txBody>
          <a:bodyPr wrap="square" rtlCol="0">
            <a:spAutoFit/>
          </a:bodyPr>
          <a:lstStyle/>
          <a:p>
            <a:r>
              <a:rPr lang="en-GB" i="1" dirty="0" smtClean="0"/>
              <a:t>w</a:t>
            </a:r>
            <a:r>
              <a:rPr lang="en-GB" baseline="-25000" dirty="0" smtClean="0"/>
              <a:t>13</a:t>
            </a:r>
            <a:endParaRPr lang="en-GB" baseline="-25000" dirty="0"/>
          </a:p>
        </p:txBody>
      </p:sp>
      <p:sp>
        <p:nvSpPr>
          <p:cNvPr id="59" name="TextBox 58"/>
          <p:cNvSpPr txBox="1"/>
          <p:nvPr/>
        </p:nvSpPr>
        <p:spPr>
          <a:xfrm>
            <a:off x="1458410" y="2779091"/>
            <a:ext cx="759809" cy="461665"/>
          </a:xfrm>
          <a:prstGeom prst="rect">
            <a:avLst/>
          </a:prstGeom>
          <a:noFill/>
        </p:spPr>
        <p:txBody>
          <a:bodyPr wrap="square" rtlCol="0">
            <a:spAutoFit/>
          </a:bodyPr>
          <a:lstStyle/>
          <a:p>
            <a:r>
              <a:rPr lang="en-GB" i="1" dirty="0" smtClean="0"/>
              <a:t>w</a:t>
            </a:r>
            <a:r>
              <a:rPr lang="en-GB" baseline="-25000" dirty="0"/>
              <a:t>2</a:t>
            </a:r>
            <a:r>
              <a:rPr lang="en-GB" baseline="-25000" dirty="0" smtClean="0"/>
              <a:t>1</a:t>
            </a:r>
            <a:endParaRPr lang="en-GB" baseline="-25000" dirty="0"/>
          </a:p>
        </p:txBody>
      </p:sp>
      <p:sp>
        <p:nvSpPr>
          <p:cNvPr id="61" name="TextBox 60"/>
          <p:cNvSpPr txBox="1"/>
          <p:nvPr/>
        </p:nvSpPr>
        <p:spPr>
          <a:xfrm>
            <a:off x="2654963" y="3131923"/>
            <a:ext cx="759809" cy="461665"/>
          </a:xfrm>
          <a:prstGeom prst="rect">
            <a:avLst/>
          </a:prstGeom>
          <a:noFill/>
        </p:spPr>
        <p:txBody>
          <a:bodyPr wrap="square" rtlCol="0">
            <a:spAutoFit/>
          </a:bodyPr>
          <a:lstStyle/>
          <a:p>
            <a:r>
              <a:rPr lang="en-GB" i="1" dirty="0" smtClean="0"/>
              <a:t>w</a:t>
            </a:r>
            <a:r>
              <a:rPr lang="en-GB" baseline="-25000" dirty="0" smtClean="0"/>
              <a:t>22</a:t>
            </a:r>
            <a:endParaRPr lang="en-GB" baseline="-25000" dirty="0"/>
          </a:p>
        </p:txBody>
      </p:sp>
      <p:sp>
        <p:nvSpPr>
          <p:cNvPr id="63" name="TextBox 62"/>
          <p:cNvSpPr txBox="1"/>
          <p:nvPr/>
        </p:nvSpPr>
        <p:spPr>
          <a:xfrm>
            <a:off x="1604152" y="3893379"/>
            <a:ext cx="759809" cy="461665"/>
          </a:xfrm>
          <a:prstGeom prst="rect">
            <a:avLst/>
          </a:prstGeom>
          <a:noFill/>
        </p:spPr>
        <p:txBody>
          <a:bodyPr wrap="square" rtlCol="0">
            <a:spAutoFit/>
          </a:bodyPr>
          <a:lstStyle/>
          <a:p>
            <a:r>
              <a:rPr lang="en-GB" i="1" dirty="0" smtClean="0"/>
              <a:t>w</a:t>
            </a:r>
            <a:r>
              <a:rPr lang="en-GB" baseline="-25000" dirty="0" smtClean="0"/>
              <a:t>23</a:t>
            </a:r>
            <a:endParaRPr lang="en-GB" baseline="-25000" dirty="0"/>
          </a:p>
        </p:txBody>
      </p:sp>
      <p:sp>
        <p:nvSpPr>
          <p:cNvPr id="65" name="TextBox 64"/>
          <p:cNvSpPr txBox="1"/>
          <p:nvPr/>
        </p:nvSpPr>
        <p:spPr>
          <a:xfrm>
            <a:off x="5341562" y="3277474"/>
            <a:ext cx="801444" cy="461665"/>
          </a:xfrm>
          <a:prstGeom prst="rect">
            <a:avLst/>
          </a:prstGeom>
          <a:noFill/>
        </p:spPr>
        <p:txBody>
          <a:bodyPr wrap="square" rtlCol="0">
            <a:spAutoFit/>
          </a:bodyPr>
          <a:lstStyle/>
          <a:p>
            <a:r>
              <a:rPr lang="en-GB" i="1" dirty="0" smtClean="0"/>
              <a:t>W’</a:t>
            </a:r>
            <a:r>
              <a:rPr lang="en-GB" baseline="-25000" dirty="0" smtClean="0"/>
              <a:t>12</a:t>
            </a:r>
            <a:endParaRPr lang="en-GB" baseline="-25000" dirty="0"/>
          </a:p>
        </p:txBody>
      </p:sp>
      <p:sp>
        <p:nvSpPr>
          <p:cNvPr id="67" name="TextBox 66"/>
          <p:cNvSpPr txBox="1"/>
          <p:nvPr/>
        </p:nvSpPr>
        <p:spPr>
          <a:xfrm>
            <a:off x="4963755" y="1660472"/>
            <a:ext cx="759809" cy="461665"/>
          </a:xfrm>
          <a:prstGeom prst="rect">
            <a:avLst/>
          </a:prstGeom>
          <a:noFill/>
        </p:spPr>
        <p:txBody>
          <a:bodyPr wrap="square" rtlCol="0">
            <a:spAutoFit/>
          </a:bodyPr>
          <a:lstStyle/>
          <a:p>
            <a:r>
              <a:rPr lang="en-GB" i="1" dirty="0" smtClean="0"/>
              <a:t>W’</a:t>
            </a:r>
            <a:r>
              <a:rPr lang="en-GB" baseline="-25000" dirty="0" smtClean="0"/>
              <a:t>11</a:t>
            </a:r>
            <a:endParaRPr lang="en-GB" baseline="-25000" dirty="0"/>
          </a:p>
        </p:txBody>
      </p:sp>
      <p:sp>
        <p:nvSpPr>
          <p:cNvPr id="69" name="TextBox 68"/>
          <p:cNvSpPr txBox="1"/>
          <p:nvPr/>
        </p:nvSpPr>
        <p:spPr>
          <a:xfrm>
            <a:off x="4013241" y="2433469"/>
            <a:ext cx="801444" cy="461665"/>
          </a:xfrm>
          <a:prstGeom prst="rect">
            <a:avLst/>
          </a:prstGeom>
          <a:noFill/>
        </p:spPr>
        <p:txBody>
          <a:bodyPr wrap="square" rtlCol="0">
            <a:spAutoFit/>
          </a:bodyPr>
          <a:lstStyle/>
          <a:p>
            <a:r>
              <a:rPr lang="en-GB" i="1" dirty="0" smtClean="0"/>
              <a:t>W’</a:t>
            </a:r>
            <a:r>
              <a:rPr lang="en-GB" baseline="-25000" dirty="0" smtClean="0"/>
              <a:t>21</a:t>
            </a:r>
            <a:endParaRPr lang="en-GB" baseline="-25000" dirty="0"/>
          </a:p>
        </p:txBody>
      </p:sp>
      <p:sp>
        <p:nvSpPr>
          <p:cNvPr id="71" name="TextBox 70"/>
          <p:cNvSpPr txBox="1"/>
          <p:nvPr/>
        </p:nvSpPr>
        <p:spPr>
          <a:xfrm>
            <a:off x="4048248" y="3263280"/>
            <a:ext cx="801444" cy="461665"/>
          </a:xfrm>
          <a:prstGeom prst="rect">
            <a:avLst/>
          </a:prstGeom>
          <a:noFill/>
        </p:spPr>
        <p:txBody>
          <a:bodyPr wrap="square" rtlCol="0">
            <a:spAutoFit/>
          </a:bodyPr>
          <a:lstStyle/>
          <a:p>
            <a:r>
              <a:rPr lang="en-GB" i="1" dirty="0" smtClean="0"/>
              <a:t>W’</a:t>
            </a:r>
            <a:r>
              <a:rPr lang="en-GB" baseline="-25000" dirty="0"/>
              <a:t>2</a:t>
            </a:r>
            <a:r>
              <a:rPr lang="en-GB" baseline="-25000" dirty="0" smtClean="0"/>
              <a:t>2</a:t>
            </a:r>
            <a:endParaRPr lang="en-GB" baseline="-25000" dirty="0"/>
          </a:p>
        </p:txBody>
      </p:sp>
      <p:sp>
        <p:nvSpPr>
          <p:cNvPr id="72" name="TextBox 71"/>
          <p:cNvSpPr txBox="1"/>
          <p:nvPr/>
        </p:nvSpPr>
        <p:spPr>
          <a:xfrm>
            <a:off x="5281085" y="2667969"/>
            <a:ext cx="801444" cy="461665"/>
          </a:xfrm>
          <a:prstGeom prst="rect">
            <a:avLst/>
          </a:prstGeom>
          <a:noFill/>
        </p:spPr>
        <p:txBody>
          <a:bodyPr wrap="square" rtlCol="0">
            <a:spAutoFit/>
          </a:bodyPr>
          <a:lstStyle/>
          <a:p>
            <a:r>
              <a:rPr lang="en-GB" i="1" dirty="0" smtClean="0"/>
              <a:t>W’</a:t>
            </a:r>
            <a:r>
              <a:rPr lang="en-GB" baseline="-25000" dirty="0" smtClean="0"/>
              <a:t>31</a:t>
            </a:r>
            <a:endParaRPr lang="en-GB" baseline="-25000" dirty="0"/>
          </a:p>
        </p:txBody>
      </p:sp>
      <p:sp>
        <p:nvSpPr>
          <p:cNvPr id="73" name="TextBox 72"/>
          <p:cNvSpPr txBox="1"/>
          <p:nvPr/>
        </p:nvSpPr>
        <p:spPr>
          <a:xfrm>
            <a:off x="4764094" y="4239493"/>
            <a:ext cx="801444" cy="461665"/>
          </a:xfrm>
          <a:prstGeom prst="rect">
            <a:avLst/>
          </a:prstGeom>
          <a:noFill/>
        </p:spPr>
        <p:txBody>
          <a:bodyPr wrap="square" rtlCol="0">
            <a:spAutoFit/>
          </a:bodyPr>
          <a:lstStyle/>
          <a:p>
            <a:r>
              <a:rPr lang="en-GB" i="1" dirty="0" smtClean="0"/>
              <a:t>W’</a:t>
            </a:r>
            <a:r>
              <a:rPr lang="en-GB" baseline="-25000" dirty="0"/>
              <a:t>3</a:t>
            </a:r>
            <a:r>
              <a:rPr lang="en-GB" baseline="-25000" dirty="0" smtClean="0"/>
              <a:t>2</a:t>
            </a:r>
            <a:endParaRPr lang="en-GB" baseline="-25000" dirty="0"/>
          </a:p>
        </p:txBody>
      </p:sp>
      <p:sp>
        <p:nvSpPr>
          <p:cNvPr id="29" name="TextBox 28"/>
          <p:cNvSpPr txBox="1"/>
          <p:nvPr/>
        </p:nvSpPr>
        <p:spPr>
          <a:xfrm>
            <a:off x="596542" y="6052212"/>
            <a:ext cx="7704856" cy="400110"/>
          </a:xfrm>
          <a:prstGeom prst="rect">
            <a:avLst/>
          </a:prstGeom>
          <a:noFill/>
        </p:spPr>
        <p:txBody>
          <a:bodyPr wrap="square" rtlCol="0">
            <a:spAutoFit/>
          </a:bodyPr>
          <a:lstStyle/>
          <a:p>
            <a:r>
              <a:rPr lang="en-GB" sz="2000" dirty="0" smtClean="0"/>
              <a:t>Y</a:t>
            </a:r>
            <a:r>
              <a:rPr lang="en-GB" sz="2000" baseline="-25000" dirty="0"/>
              <a:t>2</a:t>
            </a:r>
            <a:r>
              <a:rPr lang="en-GB" sz="2000" dirty="0" smtClean="0"/>
              <a:t> = f(X</a:t>
            </a:r>
            <a:r>
              <a:rPr lang="en-GB" sz="2000" baseline="-25000" dirty="0" smtClean="0"/>
              <a:t>1</a:t>
            </a:r>
            <a:r>
              <a:rPr lang="en-GB" sz="2000" dirty="0" smtClean="0"/>
              <a:t>w</a:t>
            </a:r>
            <a:r>
              <a:rPr lang="en-GB" sz="2000" baseline="-25000" dirty="0" smtClean="0"/>
              <a:t>11</a:t>
            </a:r>
            <a:r>
              <a:rPr lang="en-GB" sz="2000" dirty="0" smtClean="0"/>
              <a:t>+X</a:t>
            </a:r>
            <a:r>
              <a:rPr lang="en-GB" sz="2000" baseline="-25000" dirty="0" smtClean="0"/>
              <a:t>2</a:t>
            </a:r>
            <a:r>
              <a:rPr lang="en-GB" sz="2000" dirty="0" smtClean="0"/>
              <a:t>w</a:t>
            </a:r>
            <a:r>
              <a:rPr lang="en-GB" sz="2000" baseline="-25000" dirty="0" smtClean="0"/>
              <a:t>21</a:t>
            </a:r>
            <a:r>
              <a:rPr lang="en-GB" sz="2000" dirty="0" smtClean="0"/>
              <a:t>)W’</a:t>
            </a:r>
            <a:r>
              <a:rPr lang="en-GB" sz="2000" baseline="-25000" dirty="0" smtClean="0"/>
              <a:t>12</a:t>
            </a:r>
            <a:r>
              <a:rPr lang="en-GB" sz="2000" dirty="0" smtClean="0"/>
              <a:t>+f(X</a:t>
            </a:r>
            <a:r>
              <a:rPr lang="en-GB" sz="2000" baseline="-25000" dirty="0" smtClean="0"/>
              <a:t>1</a:t>
            </a:r>
            <a:r>
              <a:rPr lang="en-GB" sz="2000" dirty="0" smtClean="0"/>
              <a:t>w</a:t>
            </a:r>
            <a:r>
              <a:rPr lang="en-GB" sz="2000" baseline="-25000" dirty="0" smtClean="0"/>
              <a:t>12</a:t>
            </a:r>
            <a:r>
              <a:rPr lang="en-GB" sz="2000" dirty="0" smtClean="0"/>
              <a:t>+X</a:t>
            </a:r>
            <a:r>
              <a:rPr lang="en-GB" sz="2000" baseline="-25000" dirty="0" smtClean="0"/>
              <a:t>2</a:t>
            </a:r>
            <a:r>
              <a:rPr lang="en-GB" sz="2000" dirty="0" smtClean="0"/>
              <a:t>w</a:t>
            </a:r>
            <a:r>
              <a:rPr lang="en-GB" sz="2000" baseline="-25000" dirty="0" smtClean="0"/>
              <a:t>22</a:t>
            </a:r>
            <a:r>
              <a:rPr lang="en-GB" sz="2000" dirty="0" smtClean="0"/>
              <a:t>)W’</a:t>
            </a:r>
            <a:r>
              <a:rPr lang="en-GB" sz="2000" baseline="-25000" dirty="0" smtClean="0"/>
              <a:t>22</a:t>
            </a:r>
            <a:r>
              <a:rPr lang="en-GB" sz="2000" dirty="0" smtClean="0"/>
              <a:t>+f(X</a:t>
            </a:r>
            <a:r>
              <a:rPr lang="en-GB" sz="2000" baseline="-25000" dirty="0" smtClean="0"/>
              <a:t>1</a:t>
            </a:r>
            <a:r>
              <a:rPr lang="en-GB" sz="2000" dirty="0" smtClean="0"/>
              <a:t>w</a:t>
            </a:r>
            <a:r>
              <a:rPr lang="en-GB" sz="2000" baseline="-25000" dirty="0" smtClean="0"/>
              <a:t>13</a:t>
            </a:r>
            <a:r>
              <a:rPr lang="en-GB" sz="2000" dirty="0" smtClean="0"/>
              <a:t>+X</a:t>
            </a:r>
            <a:r>
              <a:rPr lang="en-GB" sz="2000" baseline="-25000" dirty="0" smtClean="0"/>
              <a:t>2</a:t>
            </a:r>
            <a:r>
              <a:rPr lang="en-GB" sz="2000" dirty="0" smtClean="0"/>
              <a:t>w</a:t>
            </a:r>
            <a:r>
              <a:rPr lang="en-GB" sz="2000" baseline="-25000" dirty="0" smtClean="0"/>
              <a:t>23</a:t>
            </a:r>
            <a:r>
              <a:rPr lang="en-GB" sz="2000" dirty="0" smtClean="0"/>
              <a:t>)W’</a:t>
            </a:r>
            <a:r>
              <a:rPr lang="en-GB" sz="2000" baseline="-25000" dirty="0" smtClean="0"/>
              <a:t>32</a:t>
            </a:r>
            <a:endParaRPr lang="en-GB" sz="2000" dirty="0"/>
          </a:p>
        </p:txBody>
      </p:sp>
      <p:sp>
        <p:nvSpPr>
          <p:cNvPr id="74" name="TextBox 73"/>
          <p:cNvSpPr txBox="1"/>
          <p:nvPr/>
        </p:nvSpPr>
        <p:spPr>
          <a:xfrm>
            <a:off x="596542" y="5482855"/>
            <a:ext cx="7704856" cy="400110"/>
          </a:xfrm>
          <a:prstGeom prst="rect">
            <a:avLst/>
          </a:prstGeom>
          <a:noFill/>
        </p:spPr>
        <p:txBody>
          <a:bodyPr wrap="square" rtlCol="0">
            <a:spAutoFit/>
          </a:bodyPr>
          <a:lstStyle/>
          <a:p>
            <a:r>
              <a:rPr lang="en-GB" sz="2000" dirty="0" smtClean="0"/>
              <a:t>Y</a:t>
            </a:r>
            <a:r>
              <a:rPr lang="en-GB" sz="2000" baseline="-25000" dirty="0" smtClean="0"/>
              <a:t>1</a:t>
            </a:r>
            <a:r>
              <a:rPr lang="en-GB" sz="2000" dirty="0" smtClean="0"/>
              <a:t> = f(X</a:t>
            </a:r>
            <a:r>
              <a:rPr lang="en-GB" sz="2000" baseline="-25000" dirty="0" smtClean="0"/>
              <a:t>1</a:t>
            </a:r>
            <a:r>
              <a:rPr lang="en-GB" sz="2000" dirty="0" smtClean="0"/>
              <a:t>w</a:t>
            </a:r>
            <a:r>
              <a:rPr lang="en-GB" sz="2000" baseline="-25000" dirty="0" smtClean="0"/>
              <a:t>11</a:t>
            </a:r>
            <a:r>
              <a:rPr lang="en-GB" sz="2000" dirty="0" smtClean="0"/>
              <a:t>+X</a:t>
            </a:r>
            <a:r>
              <a:rPr lang="en-GB" sz="2000" baseline="-25000" dirty="0" smtClean="0"/>
              <a:t>2</a:t>
            </a:r>
            <a:r>
              <a:rPr lang="en-GB" sz="2000" dirty="0" smtClean="0"/>
              <a:t>w</a:t>
            </a:r>
            <a:r>
              <a:rPr lang="en-GB" sz="2000" baseline="-25000" dirty="0" smtClean="0"/>
              <a:t>21</a:t>
            </a:r>
            <a:r>
              <a:rPr lang="en-GB" sz="2000" dirty="0" smtClean="0"/>
              <a:t>)W’</a:t>
            </a:r>
            <a:r>
              <a:rPr lang="en-GB" sz="2000" baseline="-25000" dirty="0" smtClean="0"/>
              <a:t>11</a:t>
            </a:r>
            <a:r>
              <a:rPr lang="en-GB" sz="2000" dirty="0" smtClean="0"/>
              <a:t>+f(X</a:t>
            </a:r>
            <a:r>
              <a:rPr lang="en-GB" sz="2000" baseline="-25000" dirty="0" smtClean="0"/>
              <a:t>1</a:t>
            </a:r>
            <a:r>
              <a:rPr lang="en-GB" sz="2000" dirty="0" smtClean="0"/>
              <a:t>w</a:t>
            </a:r>
            <a:r>
              <a:rPr lang="en-GB" sz="2000" baseline="-25000" dirty="0" smtClean="0"/>
              <a:t>12</a:t>
            </a:r>
            <a:r>
              <a:rPr lang="en-GB" sz="2000" dirty="0" smtClean="0"/>
              <a:t>+X</a:t>
            </a:r>
            <a:r>
              <a:rPr lang="en-GB" sz="2000" baseline="-25000" dirty="0" smtClean="0"/>
              <a:t>2</a:t>
            </a:r>
            <a:r>
              <a:rPr lang="en-GB" sz="2000" dirty="0" smtClean="0"/>
              <a:t>w</a:t>
            </a:r>
            <a:r>
              <a:rPr lang="en-GB" sz="2000" baseline="-25000" dirty="0" smtClean="0"/>
              <a:t>22</a:t>
            </a:r>
            <a:r>
              <a:rPr lang="en-GB" sz="2000" dirty="0" smtClean="0"/>
              <a:t>)W’</a:t>
            </a:r>
            <a:r>
              <a:rPr lang="en-GB" sz="2000" baseline="-25000" dirty="0" smtClean="0"/>
              <a:t>21</a:t>
            </a:r>
            <a:r>
              <a:rPr lang="en-GB" sz="2000" dirty="0" smtClean="0"/>
              <a:t>+f(X</a:t>
            </a:r>
            <a:r>
              <a:rPr lang="en-GB" sz="2000" baseline="-25000" dirty="0" smtClean="0"/>
              <a:t>1</a:t>
            </a:r>
            <a:r>
              <a:rPr lang="en-GB" sz="2000" dirty="0" smtClean="0"/>
              <a:t>w</a:t>
            </a:r>
            <a:r>
              <a:rPr lang="en-GB" sz="2000" baseline="-25000" dirty="0" smtClean="0"/>
              <a:t>13</a:t>
            </a:r>
            <a:r>
              <a:rPr lang="en-GB" sz="2000" dirty="0" smtClean="0"/>
              <a:t>+X</a:t>
            </a:r>
            <a:r>
              <a:rPr lang="en-GB" sz="2000" baseline="-25000" dirty="0" smtClean="0"/>
              <a:t>2</a:t>
            </a:r>
            <a:r>
              <a:rPr lang="en-GB" sz="2000" dirty="0" smtClean="0"/>
              <a:t>w</a:t>
            </a:r>
            <a:r>
              <a:rPr lang="en-GB" sz="2000" baseline="-25000" dirty="0" smtClean="0"/>
              <a:t>23</a:t>
            </a:r>
            <a:r>
              <a:rPr lang="en-GB" sz="2000" dirty="0" smtClean="0"/>
              <a:t>)W’</a:t>
            </a:r>
            <a:r>
              <a:rPr lang="en-GB" sz="2000" baseline="-25000" dirty="0"/>
              <a:t>3</a:t>
            </a:r>
            <a:r>
              <a:rPr lang="en-GB" sz="2000" baseline="-25000" dirty="0" smtClean="0"/>
              <a:t>1</a:t>
            </a:r>
            <a:endParaRPr lang="en-GB" sz="2000" dirty="0"/>
          </a:p>
        </p:txBody>
      </p:sp>
      <p:sp>
        <p:nvSpPr>
          <p:cNvPr id="30" name="Oval Callout 29"/>
          <p:cNvSpPr/>
          <p:nvPr/>
        </p:nvSpPr>
        <p:spPr bwMode="auto">
          <a:xfrm>
            <a:off x="6892336" y="963975"/>
            <a:ext cx="1952754" cy="1289792"/>
          </a:xfrm>
          <a:prstGeom prst="wedgeEllipseCallout">
            <a:avLst>
              <a:gd name="adj1" fmla="val -184368"/>
              <a:gd name="adj2" fmla="val -20994"/>
            </a:avLst>
          </a:prstGeom>
          <a:solidFill>
            <a:srgbClr val="00206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Activation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rPr>
              <a:t> function</a:t>
            </a:r>
          </a:p>
        </p:txBody>
      </p:sp>
      <p:sp>
        <p:nvSpPr>
          <p:cNvPr id="3" name="TextBox 2"/>
          <p:cNvSpPr txBox="1"/>
          <p:nvPr/>
        </p:nvSpPr>
        <p:spPr>
          <a:xfrm>
            <a:off x="7452320" y="3893379"/>
            <a:ext cx="1392770" cy="461665"/>
          </a:xfrm>
          <a:prstGeom prst="rect">
            <a:avLst/>
          </a:prstGeom>
          <a:noFill/>
        </p:spPr>
        <p:txBody>
          <a:bodyPr wrap="square" rtlCol="0">
            <a:spAutoFit/>
          </a:bodyPr>
          <a:lstStyle/>
          <a:p>
            <a:r>
              <a:rPr lang="en-GB" dirty="0" smtClean="0"/>
              <a:t>… + b</a:t>
            </a:r>
            <a:r>
              <a:rPr lang="en-GB" i="1" baseline="-25000" dirty="0" smtClean="0"/>
              <a:t>i</a:t>
            </a:r>
            <a:endParaRPr lang="en-GB" i="1" baseline="-25000" dirty="0"/>
          </a:p>
        </p:txBody>
      </p:sp>
      <p:sp>
        <p:nvSpPr>
          <p:cNvPr id="75" name="Dodecagon 74"/>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23</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4587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Activation functions</a:t>
            </a:r>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35696" y="857142"/>
            <a:ext cx="6079446" cy="5978054"/>
          </a:xfrm>
          <a:prstGeom prst="rect">
            <a:avLst/>
          </a:prstGeom>
        </p:spPr>
      </p:pic>
      <p:sp>
        <p:nvSpPr>
          <p:cNvPr id="6" name="TextBox 5"/>
          <p:cNvSpPr txBox="1"/>
          <p:nvPr/>
        </p:nvSpPr>
        <p:spPr>
          <a:xfrm rot="16200000">
            <a:off x="-1076730" y="3461106"/>
            <a:ext cx="5134389" cy="461665"/>
          </a:xfrm>
          <a:prstGeom prst="rect">
            <a:avLst/>
          </a:prstGeom>
          <a:noFill/>
        </p:spPr>
        <p:txBody>
          <a:bodyPr wrap="square" rtlCol="0">
            <a:spAutoFit/>
          </a:bodyPr>
          <a:lstStyle/>
          <a:p>
            <a:r>
              <a:rPr lang="en-GB" sz="1200" dirty="0">
                <a:hlinkClick r:id="rId4"/>
              </a:rPr>
              <a:t>https://</a:t>
            </a:r>
            <a:r>
              <a:rPr lang="en-GB" sz="1200" dirty="0" smtClean="0">
                <a:hlinkClick r:id="rId4"/>
              </a:rPr>
              <a:t>rasbt.github.io/mlxtend/user_guide/general_concepts/activation-functions_files/activation-functions.png</a:t>
            </a:r>
            <a:r>
              <a:rPr lang="en-GB" sz="1200" dirty="0" smtClean="0"/>
              <a:t> </a:t>
            </a:r>
            <a:endParaRPr lang="en-GB" sz="1200" dirty="0"/>
          </a:p>
        </p:txBody>
      </p:sp>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24</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4810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Convolutional neural networks (CNNs)</a:t>
            </a:r>
            <a:endParaRPr lang="en-GB" dirty="0"/>
          </a:p>
        </p:txBody>
      </p:sp>
      <p:grpSp>
        <p:nvGrpSpPr>
          <p:cNvPr id="232" name="Group 231"/>
          <p:cNvGrpSpPr/>
          <p:nvPr/>
        </p:nvGrpSpPr>
        <p:grpSpPr>
          <a:xfrm>
            <a:off x="87313" y="2063259"/>
            <a:ext cx="8793816" cy="2114141"/>
            <a:chOff x="87313" y="2063259"/>
            <a:chExt cx="8793816" cy="2114141"/>
          </a:xfrm>
        </p:grpSpPr>
        <p:grpSp>
          <p:nvGrpSpPr>
            <p:cNvPr id="4" name="Group 3"/>
            <p:cNvGrpSpPr/>
            <p:nvPr/>
          </p:nvGrpSpPr>
          <p:grpSpPr>
            <a:xfrm>
              <a:off x="6804248" y="2068456"/>
              <a:ext cx="1865329" cy="1839867"/>
              <a:chOff x="1145285" y="1373109"/>
              <a:chExt cx="5292044" cy="3503736"/>
            </a:xfrm>
          </p:grpSpPr>
          <p:sp>
            <p:nvSpPr>
              <p:cNvPr id="5" name="Oval 4"/>
              <p:cNvSpPr/>
              <p:nvPr/>
            </p:nvSpPr>
            <p:spPr bwMode="auto">
              <a:xfrm>
                <a:off x="1145285" y="1939500"/>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6" name="Oval 5"/>
              <p:cNvSpPr/>
              <p:nvPr/>
            </p:nvSpPr>
            <p:spPr bwMode="auto">
              <a:xfrm>
                <a:off x="1160740" y="3383806"/>
                <a:ext cx="576064" cy="597206"/>
              </a:xfrm>
              <a:prstGeom prst="ellipse">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7" name="Oval 6"/>
              <p:cNvSpPr/>
              <p:nvPr/>
            </p:nvSpPr>
            <p:spPr bwMode="auto">
              <a:xfrm>
                <a:off x="3494906" y="137310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8" name="Oval 7"/>
              <p:cNvSpPr/>
              <p:nvPr/>
            </p:nvSpPr>
            <p:spPr bwMode="auto">
              <a:xfrm>
                <a:off x="3500509" y="2827868"/>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9" name="Oval 8"/>
              <p:cNvSpPr/>
              <p:nvPr/>
            </p:nvSpPr>
            <p:spPr bwMode="auto">
              <a:xfrm>
                <a:off x="3521960" y="4279639"/>
                <a:ext cx="576064" cy="597206"/>
              </a:xfrm>
              <a:prstGeom prst="ellipse">
                <a:avLst/>
              </a:prstGeom>
              <a:solidFill>
                <a:srgbClr val="92D05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0" name="Oval 9"/>
              <p:cNvSpPr/>
              <p:nvPr/>
            </p:nvSpPr>
            <p:spPr bwMode="auto">
              <a:xfrm>
                <a:off x="5861265" y="2228385"/>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1" name="Oval 10"/>
              <p:cNvSpPr/>
              <p:nvPr/>
            </p:nvSpPr>
            <p:spPr bwMode="auto">
              <a:xfrm>
                <a:off x="5825389" y="3725391"/>
                <a:ext cx="576064" cy="597206"/>
              </a:xfrm>
              <a:prstGeom prst="ellipse">
                <a:avLst/>
              </a:prstGeom>
              <a:solidFill>
                <a:srgbClr val="DF5721"/>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12" name="Straight Arrow Connector 11"/>
              <p:cNvCxnSpPr>
                <a:stCxn id="5" idx="6"/>
                <a:endCxn id="7" idx="2"/>
              </p:cNvCxnSpPr>
              <p:nvPr/>
            </p:nvCxnSpPr>
            <p:spPr bwMode="auto">
              <a:xfrm flipV="1">
                <a:off x="1721349" y="1671712"/>
                <a:ext cx="1773557" cy="566391"/>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5" idx="6"/>
                <a:endCxn id="8" idx="2"/>
              </p:cNvCxnSpPr>
              <p:nvPr/>
            </p:nvCxnSpPr>
            <p:spPr bwMode="auto">
              <a:xfrm>
                <a:off x="1721349" y="2238103"/>
                <a:ext cx="1779160" cy="88836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5" idx="6"/>
                <a:endCxn id="9" idx="2"/>
              </p:cNvCxnSpPr>
              <p:nvPr/>
            </p:nvCxnSpPr>
            <p:spPr bwMode="auto">
              <a:xfrm>
                <a:off x="1721349" y="2238103"/>
                <a:ext cx="1800611" cy="2340139"/>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6" idx="6"/>
                <a:endCxn id="7" idx="2"/>
              </p:cNvCxnSpPr>
              <p:nvPr/>
            </p:nvCxnSpPr>
            <p:spPr bwMode="auto">
              <a:xfrm flipV="1">
                <a:off x="1736804" y="1671712"/>
                <a:ext cx="1758102" cy="2010697"/>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6" idx="6"/>
                <a:endCxn id="8" idx="2"/>
              </p:cNvCxnSpPr>
              <p:nvPr/>
            </p:nvCxnSpPr>
            <p:spPr bwMode="auto">
              <a:xfrm flipV="1">
                <a:off x="1736804" y="3126471"/>
                <a:ext cx="1763705" cy="55593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6" idx="6"/>
                <a:endCxn id="9" idx="2"/>
              </p:cNvCxnSpPr>
              <p:nvPr/>
            </p:nvCxnSpPr>
            <p:spPr bwMode="auto">
              <a:xfrm>
                <a:off x="1736804" y="3682409"/>
                <a:ext cx="1785156" cy="89583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7" idx="6"/>
                <a:endCxn id="10" idx="2"/>
              </p:cNvCxnSpPr>
              <p:nvPr/>
            </p:nvCxnSpPr>
            <p:spPr bwMode="auto">
              <a:xfrm>
                <a:off x="4070970" y="1671712"/>
                <a:ext cx="1790295" cy="855276"/>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7" idx="6"/>
                <a:endCxn id="11" idx="2"/>
              </p:cNvCxnSpPr>
              <p:nvPr/>
            </p:nvCxnSpPr>
            <p:spPr bwMode="auto">
              <a:xfrm>
                <a:off x="4070970" y="1671712"/>
                <a:ext cx="1754419" cy="2352282"/>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8" idx="6"/>
                <a:endCxn id="10" idx="2"/>
              </p:cNvCxnSpPr>
              <p:nvPr/>
            </p:nvCxnSpPr>
            <p:spPr bwMode="auto">
              <a:xfrm flipV="1">
                <a:off x="4076573" y="2526988"/>
                <a:ext cx="1784692" cy="59948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8" idx="6"/>
                <a:endCxn id="11" idx="2"/>
              </p:cNvCxnSpPr>
              <p:nvPr/>
            </p:nvCxnSpPr>
            <p:spPr bwMode="auto">
              <a:xfrm>
                <a:off x="4076573" y="3126471"/>
                <a:ext cx="1748816" cy="897523"/>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9" idx="6"/>
                <a:endCxn id="10" idx="2"/>
              </p:cNvCxnSpPr>
              <p:nvPr/>
            </p:nvCxnSpPr>
            <p:spPr bwMode="auto">
              <a:xfrm flipV="1">
                <a:off x="4098024" y="2526988"/>
                <a:ext cx="1763241" cy="20512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9" idx="6"/>
                <a:endCxn id="11" idx="2"/>
              </p:cNvCxnSpPr>
              <p:nvPr/>
            </p:nvCxnSpPr>
            <p:spPr bwMode="auto">
              <a:xfrm flipV="1">
                <a:off x="4098024" y="4023994"/>
                <a:ext cx="1727365" cy="554248"/>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3" y="2080459"/>
              <a:ext cx="1733550" cy="2013570"/>
            </a:xfrm>
            <a:prstGeom prst="rect">
              <a:avLst/>
            </a:prstGeom>
            <a:ln>
              <a:solidFill>
                <a:schemeClr val="tx1"/>
              </a:solidFill>
            </a:ln>
            <a:scene3d>
              <a:camera prst="isometricRightUp"/>
              <a:lightRig rig="threePt" dir="t"/>
            </a:scene3d>
          </p:spPr>
        </p:pic>
        <p:sp>
          <p:nvSpPr>
            <p:cNvPr id="25" name="Cube 24"/>
            <p:cNvSpPr/>
            <p:nvPr/>
          </p:nvSpPr>
          <p:spPr bwMode="auto">
            <a:xfrm>
              <a:off x="1848749" y="2063259"/>
              <a:ext cx="1008112" cy="2114141"/>
            </a:xfrm>
            <a:prstGeom prst="cube">
              <a:avLst>
                <a:gd name="adj" fmla="val 67133"/>
              </a:avLst>
            </a:prstGeom>
            <a:solidFill>
              <a:schemeClr val="accent1">
                <a:alpha val="43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6" name="Cube 25"/>
            <p:cNvSpPr/>
            <p:nvPr/>
          </p:nvSpPr>
          <p:spPr bwMode="auto">
            <a:xfrm>
              <a:off x="3329012" y="2524801"/>
              <a:ext cx="942043" cy="1212650"/>
            </a:xfrm>
            <a:prstGeom prst="cube">
              <a:avLst>
                <a:gd name="adj" fmla="val 39996"/>
              </a:avLst>
            </a:prstGeom>
            <a:solidFill>
              <a:schemeClr val="accent1">
                <a:alpha val="38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7" name="Cube 26"/>
            <p:cNvSpPr/>
            <p:nvPr/>
          </p:nvSpPr>
          <p:spPr bwMode="auto">
            <a:xfrm>
              <a:off x="4763398" y="2691439"/>
              <a:ext cx="1037466" cy="822834"/>
            </a:xfrm>
            <a:prstGeom prst="cube">
              <a:avLst>
                <a:gd name="adj" fmla="val 26007"/>
              </a:avLst>
            </a:prstGeom>
            <a:solidFill>
              <a:schemeClr val="accent1">
                <a:alpha val="42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nvGrpSpPr>
            <p:cNvPr id="56" name="Group 55"/>
            <p:cNvGrpSpPr/>
            <p:nvPr/>
          </p:nvGrpSpPr>
          <p:grpSpPr>
            <a:xfrm>
              <a:off x="611560" y="2753032"/>
              <a:ext cx="1368152" cy="614236"/>
              <a:chOff x="611560" y="2753032"/>
              <a:chExt cx="1368152" cy="614236"/>
            </a:xfrm>
          </p:grpSpPr>
          <p:cxnSp>
            <p:nvCxnSpPr>
              <p:cNvPr id="31" name="Straight Connector 30"/>
              <p:cNvCxnSpPr/>
              <p:nvPr/>
            </p:nvCxnSpPr>
            <p:spPr bwMode="auto">
              <a:xfrm flipV="1">
                <a:off x="611560" y="2753032"/>
                <a:ext cx="352001" cy="236142"/>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963561" y="2753032"/>
                <a:ext cx="0" cy="371273"/>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V="1">
                <a:off x="619818" y="3131126"/>
                <a:ext cx="352001" cy="236142"/>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619818" y="2989174"/>
                <a:ext cx="0" cy="371273"/>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963561" y="2753032"/>
                <a:ext cx="1016151" cy="220598"/>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611560" y="2989174"/>
                <a:ext cx="1235213" cy="89507"/>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963561" y="3131126"/>
                <a:ext cx="1016151"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flipV="1">
                <a:off x="619818" y="3224825"/>
                <a:ext cx="1201045" cy="135622"/>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flipH="1">
                <a:off x="1820863" y="2981749"/>
                <a:ext cx="158849" cy="9807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1979712" y="2970644"/>
                <a:ext cx="0" cy="167906"/>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V="1">
                <a:off x="1820863" y="3124305"/>
                <a:ext cx="158849" cy="10052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 name="Straight Connector 57"/>
            <p:cNvCxnSpPr/>
            <p:nvPr/>
          </p:nvCxnSpPr>
          <p:spPr bwMode="auto">
            <a:xfrm flipV="1">
              <a:off x="2448007" y="2608657"/>
              <a:ext cx="227448" cy="244505"/>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2675455" y="2608656"/>
              <a:ext cx="0" cy="371273"/>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V="1">
              <a:off x="2453455" y="2986750"/>
              <a:ext cx="230258" cy="238075"/>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2441364" y="2863331"/>
              <a:ext cx="5448" cy="349618"/>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2682098" y="2619277"/>
              <a:ext cx="936726" cy="176272"/>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2440127" y="2861456"/>
              <a:ext cx="1080948" cy="1509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p:nvPr/>
          </p:nvCxnSpPr>
          <p:spPr bwMode="auto">
            <a:xfrm flipV="1">
              <a:off x="2673350" y="2920632"/>
              <a:ext cx="944644" cy="70218"/>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V="1">
              <a:off x="2446812" y="2997671"/>
              <a:ext cx="1086963" cy="215278"/>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a:stCxn id="26" idx="1"/>
              <a:endCxn id="26" idx="1"/>
            </p:cNvCxnSpPr>
            <p:nvPr/>
          </p:nvCxnSpPr>
          <p:spPr bwMode="auto">
            <a:xfrm>
              <a:off x="3611644" y="2901581"/>
              <a:ext cx="0"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flipH="1">
              <a:off x="3518687" y="2801113"/>
              <a:ext cx="79962" cy="75313"/>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flipV="1">
              <a:off x="3533775" y="2921001"/>
              <a:ext cx="85725" cy="7937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flipV="1">
              <a:off x="4026117" y="2777878"/>
              <a:ext cx="190701" cy="192766"/>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p:nvPr/>
          </p:nvCxnSpPr>
          <p:spPr bwMode="auto">
            <a:xfrm flipH="1">
              <a:off x="4208193" y="2801113"/>
              <a:ext cx="917" cy="365898"/>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flipV="1">
              <a:off x="4019474" y="3162004"/>
              <a:ext cx="188719" cy="173132"/>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4026117" y="2969238"/>
              <a:ext cx="0" cy="371273"/>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a:off x="4200514" y="2785996"/>
              <a:ext cx="767646" cy="189655"/>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4026117" y="2969238"/>
              <a:ext cx="848061" cy="110581"/>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flipV="1">
              <a:off x="4206217" y="3138200"/>
              <a:ext cx="767898" cy="1667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flipV="1">
              <a:off x="4026117" y="3236846"/>
              <a:ext cx="860611" cy="82705"/>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p:nvPr/>
          </p:nvCxnSpPr>
          <p:spPr bwMode="auto">
            <a:xfrm flipH="1">
              <a:off x="4858126" y="2973530"/>
              <a:ext cx="106016" cy="105151"/>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a:off x="4964142" y="2970702"/>
              <a:ext cx="0" cy="167906"/>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p:nvPr/>
          </p:nvCxnSpPr>
          <p:spPr bwMode="auto">
            <a:xfrm flipV="1">
              <a:off x="4886728" y="3140078"/>
              <a:ext cx="79424" cy="97966"/>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a:stCxn id="26" idx="1"/>
              <a:endCxn id="26" idx="1"/>
            </p:cNvCxnSpPr>
            <p:nvPr/>
          </p:nvCxnSpPr>
          <p:spPr bwMode="auto">
            <a:xfrm>
              <a:off x="3611644" y="2901581"/>
              <a:ext cx="0" cy="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Connector 169"/>
            <p:cNvCxnSpPr/>
            <p:nvPr/>
          </p:nvCxnSpPr>
          <p:spPr bwMode="auto">
            <a:xfrm>
              <a:off x="3612181" y="2785996"/>
              <a:ext cx="0" cy="141605"/>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177"/>
            <p:cNvCxnSpPr/>
            <p:nvPr/>
          </p:nvCxnSpPr>
          <p:spPr bwMode="auto">
            <a:xfrm>
              <a:off x="3518687" y="2871741"/>
              <a:ext cx="5563" cy="122284"/>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a:off x="4872620" y="3068940"/>
              <a:ext cx="0" cy="167906"/>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9" name="TextBox 218"/>
            <p:cNvSpPr txBox="1"/>
            <p:nvPr/>
          </p:nvSpPr>
          <p:spPr>
            <a:xfrm rot="5400000">
              <a:off x="6724554" y="2688032"/>
              <a:ext cx="561257" cy="461665"/>
            </a:xfrm>
            <a:prstGeom prst="rect">
              <a:avLst/>
            </a:prstGeom>
            <a:noFill/>
          </p:spPr>
          <p:txBody>
            <a:bodyPr wrap="square" rtlCol="0">
              <a:spAutoFit/>
            </a:bodyPr>
            <a:lstStyle/>
            <a:p>
              <a:r>
                <a:rPr lang="en-GB" dirty="0" smtClean="0"/>
                <a:t>…</a:t>
              </a:r>
              <a:endParaRPr lang="en-GB" dirty="0"/>
            </a:p>
          </p:txBody>
        </p:sp>
        <p:sp>
          <p:nvSpPr>
            <p:cNvPr id="220" name="TextBox 219"/>
            <p:cNvSpPr txBox="1"/>
            <p:nvPr/>
          </p:nvSpPr>
          <p:spPr>
            <a:xfrm rot="5400000">
              <a:off x="7442047" y="2375660"/>
              <a:ext cx="743237" cy="461665"/>
            </a:xfrm>
            <a:prstGeom prst="rect">
              <a:avLst/>
            </a:prstGeom>
            <a:noFill/>
          </p:spPr>
          <p:txBody>
            <a:bodyPr wrap="square" rtlCol="0">
              <a:spAutoFit/>
            </a:bodyPr>
            <a:lstStyle/>
            <a:p>
              <a:r>
                <a:rPr lang="en-GB" dirty="0" smtClean="0"/>
                <a:t>…</a:t>
              </a:r>
              <a:endParaRPr lang="en-GB" dirty="0"/>
            </a:p>
          </p:txBody>
        </p:sp>
        <p:sp>
          <p:nvSpPr>
            <p:cNvPr id="221" name="TextBox 220"/>
            <p:cNvSpPr txBox="1"/>
            <p:nvPr/>
          </p:nvSpPr>
          <p:spPr>
            <a:xfrm rot="5400000">
              <a:off x="7547074" y="3114779"/>
              <a:ext cx="561257" cy="461665"/>
            </a:xfrm>
            <a:prstGeom prst="rect">
              <a:avLst/>
            </a:prstGeom>
            <a:noFill/>
          </p:spPr>
          <p:txBody>
            <a:bodyPr wrap="square" rtlCol="0">
              <a:spAutoFit/>
            </a:bodyPr>
            <a:lstStyle/>
            <a:p>
              <a:r>
                <a:rPr lang="en-GB" dirty="0" smtClean="0"/>
                <a:t>…</a:t>
              </a:r>
              <a:endParaRPr lang="en-GB" dirty="0"/>
            </a:p>
          </p:txBody>
        </p:sp>
        <p:sp>
          <p:nvSpPr>
            <p:cNvPr id="222" name="TextBox 221"/>
            <p:cNvSpPr txBox="1"/>
            <p:nvPr/>
          </p:nvSpPr>
          <p:spPr>
            <a:xfrm rot="5400000">
              <a:off x="8369668" y="2823675"/>
              <a:ext cx="561257" cy="461665"/>
            </a:xfrm>
            <a:prstGeom prst="rect">
              <a:avLst/>
            </a:prstGeom>
            <a:noFill/>
          </p:spPr>
          <p:txBody>
            <a:bodyPr wrap="square" rtlCol="0">
              <a:spAutoFit/>
            </a:bodyPr>
            <a:lstStyle/>
            <a:p>
              <a:r>
                <a:rPr lang="en-GB" dirty="0" smtClean="0"/>
                <a:t>…</a:t>
              </a:r>
              <a:endParaRPr lang="en-GB" dirty="0"/>
            </a:p>
          </p:txBody>
        </p:sp>
        <p:sp>
          <p:nvSpPr>
            <p:cNvPr id="223" name="Cube 222"/>
            <p:cNvSpPr/>
            <p:nvPr/>
          </p:nvSpPr>
          <p:spPr bwMode="auto">
            <a:xfrm>
              <a:off x="6235992" y="2621928"/>
              <a:ext cx="229221" cy="707445"/>
            </a:xfrm>
            <a:prstGeom prst="cube">
              <a:avLst/>
            </a:prstGeom>
            <a:solidFill>
              <a:schemeClr val="accent1">
                <a:alpha val="47000"/>
              </a:schemeClr>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24" name="TextBox 223"/>
            <p:cNvSpPr txBox="1"/>
            <p:nvPr/>
          </p:nvSpPr>
          <p:spPr>
            <a:xfrm>
              <a:off x="5739411" y="2760827"/>
              <a:ext cx="561257" cy="461665"/>
            </a:xfrm>
            <a:prstGeom prst="rect">
              <a:avLst/>
            </a:prstGeom>
            <a:noFill/>
          </p:spPr>
          <p:txBody>
            <a:bodyPr wrap="square" rtlCol="0">
              <a:spAutoFit/>
            </a:bodyPr>
            <a:lstStyle/>
            <a:p>
              <a:r>
                <a:rPr lang="en-GB" dirty="0" smtClean="0"/>
                <a:t>…</a:t>
              </a:r>
              <a:endParaRPr lang="en-GB" dirty="0"/>
            </a:p>
          </p:txBody>
        </p:sp>
        <p:cxnSp>
          <p:nvCxnSpPr>
            <p:cNvPr id="226" name="Straight Connector 225"/>
            <p:cNvCxnSpPr>
              <a:stCxn id="223" idx="3"/>
              <a:endCxn id="6" idx="2"/>
            </p:cNvCxnSpPr>
            <p:nvPr/>
          </p:nvCxnSpPr>
          <p:spPr bwMode="auto">
            <a:xfrm flipV="1">
              <a:off x="6321950" y="3281106"/>
              <a:ext cx="487746" cy="48267"/>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Straight Connector 228"/>
            <p:cNvCxnSpPr>
              <a:stCxn id="223" idx="0"/>
              <a:endCxn id="5" idx="2"/>
            </p:cNvCxnSpPr>
            <p:nvPr/>
          </p:nvCxnSpPr>
          <p:spPr bwMode="auto">
            <a:xfrm flipV="1">
              <a:off x="6379255" y="2522678"/>
              <a:ext cx="424993" cy="99250"/>
            </a:xfrm>
            <a:prstGeom prst="line">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0" name="Left Brace 229"/>
          <p:cNvSpPr/>
          <p:nvPr/>
        </p:nvSpPr>
        <p:spPr bwMode="auto">
          <a:xfrm>
            <a:off x="4000662" y="2234874"/>
            <a:ext cx="223127" cy="4392488"/>
          </a:xfrm>
          <a:prstGeom prst="leftBrace">
            <a:avLst>
              <a:gd name="adj1" fmla="val 112576"/>
              <a:gd name="adj2" fmla="val 45656"/>
            </a:avLst>
          </a:prstGeom>
          <a:noFill/>
          <a:ln w="19050" cap="flat" cmpd="sng" algn="ctr">
            <a:solidFill>
              <a:schemeClr val="tx1"/>
            </a:solidFill>
            <a:prstDash val="solid"/>
            <a:round/>
            <a:headEnd type="none" w="lg" len="med"/>
            <a:tailEnd type="none" w="lg" len="med"/>
          </a:ln>
          <a:effectLst/>
          <a:scene3d>
            <a:camera prst="orthographicFront">
              <a:rot lat="298856" lon="21573786" rev="5398859"/>
            </a:camera>
            <a:lightRig rig="threePt" dir="t"/>
          </a:scene3d>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31" name="Left Brace 230"/>
          <p:cNvSpPr/>
          <p:nvPr/>
        </p:nvSpPr>
        <p:spPr bwMode="auto">
          <a:xfrm>
            <a:off x="7665445" y="3427230"/>
            <a:ext cx="257174" cy="2054618"/>
          </a:xfrm>
          <a:prstGeom prst="leftBrace">
            <a:avLst>
              <a:gd name="adj1" fmla="val 184291"/>
              <a:gd name="adj2" fmla="val 46135"/>
            </a:avLst>
          </a:prstGeom>
          <a:noFill/>
          <a:ln w="19050" cap="flat" cmpd="sng" algn="ctr">
            <a:solidFill>
              <a:schemeClr val="tx1"/>
            </a:solidFill>
            <a:prstDash val="solid"/>
            <a:round/>
            <a:headEnd type="none" w="lg" len="med"/>
            <a:tailEnd type="none" w="lg" len="med"/>
          </a:ln>
          <a:effectLst/>
          <a:scene3d>
            <a:camera prst="orthographicFront">
              <a:rot lat="298856" lon="21573786" rev="5398859"/>
            </a:camera>
            <a:lightRig rig="threePt" dir="t"/>
          </a:scene3d>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33" name="TextBox 232"/>
          <p:cNvSpPr txBox="1"/>
          <p:nvPr/>
        </p:nvSpPr>
        <p:spPr>
          <a:xfrm>
            <a:off x="2264828" y="4554017"/>
            <a:ext cx="3471667" cy="830997"/>
          </a:xfrm>
          <a:prstGeom prst="rect">
            <a:avLst/>
          </a:prstGeom>
          <a:noFill/>
        </p:spPr>
        <p:txBody>
          <a:bodyPr wrap="square" rtlCol="0">
            <a:spAutoFit/>
          </a:bodyPr>
          <a:lstStyle/>
          <a:p>
            <a:r>
              <a:rPr lang="en-GB" dirty="0" smtClean="0"/>
              <a:t>Feature learning</a:t>
            </a:r>
          </a:p>
          <a:p>
            <a:r>
              <a:rPr lang="en-GB" dirty="0" smtClean="0"/>
              <a:t>(convolutional layers)</a:t>
            </a:r>
            <a:endParaRPr lang="en-GB" dirty="0"/>
          </a:p>
        </p:txBody>
      </p:sp>
      <p:sp>
        <p:nvSpPr>
          <p:cNvPr id="234" name="TextBox 233"/>
          <p:cNvSpPr txBox="1"/>
          <p:nvPr/>
        </p:nvSpPr>
        <p:spPr>
          <a:xfrm>
            <a:off x="6838786" y="4623981"/>
            <a:ext cx="1865329" cy="707886"/>
          </a:xfrm>
          <a:prstGeom prst="rect">
            <a:avLst/>
          </a:prstGeom>
          <a:noFill/>
        </p:spPr>
        <p:txBody>
          <a:bodyPr wrap="square" rtlCol="0">
            <a:spAutoFit/>
          </a:bodyPr>
          <a:lstStyle/>
          <a:p>
            <a:r>
              <a:rPr lang="en-GB" sz="2000" dirty="0" smtClean="0"/>
              <a:t>Segmentation/classification</a:t>
            </a:r>
            <a:endParaRPr lang="en-GB" sz="2000" dirty="0"/>
          </a:p>
        </p:txBody>
      </p:sp>
      <p:sp>
        <p:nvSpPr>
          <p:cNvPr id="3" name="TextBox 2"/>
          <p:cNvSpPr txBox="1"/>
          <p:nvPr/>
        </p:nvSpPr>
        <p:spPr>
          <a:xfrm>
            <a:off x="981354" y="5545338"/>
            <a:ext cx="6863669" cy="707886"/>
          </a:xfrm>
          <a:prstGeom prst="rect">
            <a:avLst/>
          </a:prstGeom>
          <a:noFill/>
        </p:spPr>
        <p:txBody>
          <a:bodyPr wrap="square" rtlCol="0">
            <a:spAutoFit/>
          </a:bodyPr>
          <a:lstStyle/>
          <a:p>
            <a:r>
              <a:rPr lang="en-GB" sz="2000" dirty="0" smtClean="0">
                <a:hlinkClick r:id="rId4"/>
              </a:rPr>
              <a:t>How Deep Neural Networks work</a:t>
            </a:r>
            <a:r>
              <a:rPr lang="en-GB" sz="2000" dirty="0" smtClean="0"/>
              <a:t> (24.37 </a:t>
            </a:r>
            <a:r>
              <a:rPr lang="en-GB" sz="2000" dirty="0" err="1" smtClean="0"/>
              <a:t>mins</a:t>
            </a:r>
            <a:r>
              <a:rPr lang="en-GB" sz="2000" dirty="0" smtClean="0"/>
              <a:t>)</a:t>
            </a:r>
          </a:p>
          <a:p>
            <a:r>
              <a:rPr lang="en-GB" sz="2000" dirty="0" smtClean="0">
                <a:hlinkClick r:id="rId5"/>
              </a:rPr>
              <a:t>How Convolutional Neural Networks work </a:t>
            </a:r>
            <a:r>
              <a:rPr lang="en-GB" sz="2000" dirty="0" smtClean="0"/>
              <a:t>(26.13 </a:t>
            </a:r>
            <a:r>
              <a:rPr lang="en-GB" sz="2000" dirty="0" err="1" smtClean="0"/>
              <a:t>mins</a:t>
            </a:r>
            <a:r>
              <a:rPr lang="en-GB" sz="2000" dirty="0" smtClean="0"/>
              <a:t>)</a:t>
            </a:r>
            <a:endParaRPr lang="en-GB" sz="2000" dirty="0"/>
          </a:p>
        </p:txBody>
      </p:sp>
      <p:sp>
        <p:nvSpPr>
          <p:cNvPr id="81" name="Dodecagon 80"/>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25</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5171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32837" cy="792162"/>
          </a:xfrm>
        </p:spPr>
        <p:txBody>
          <a:bodyPr/>
          <a:lstStyle/>
          <a:p>
            <a:pPr algn="ctr"/>
            <a:r>
              <a:rPr lang="en-GB" dirty="0" smtClean="0"/>
              <a:t>Things to address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52" y="1819192"/>
            <a:ext cx="8655495" cy="3219615"/>
          </a:xfrm>
          <a:prstGeom prst="rect">
            <a:avLst/>
          </a:prstGeom>
        </p:spPr>
      </p:pic>
      <p:sp>
        <p:nvSpPr>
          <p:cNvPr id="4" name="Dodecagon 3"/>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26</a:t>
            </a:r>
          </a:p>
        </p:txBody>
      </p:sp>
    </p:spTree>
    <p:extLst>
      <p:ext uri="{BB962C8B-B14F-4D97-AF65-F5344CB8AC3E}">
        <p14:creationId xmlns:p14="http://schemas.microsoft.com/office/powerpoint/2010/main" val="4211181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32837" cy="792162"/>
          </a:xfrm>
        </p:spPr>
        <p:txBody>
          <a:bodyPr/>
          <a:lstStyle/>
          <a:p>
            <a:pPr algn="ctr"/>
            <a:r>
              <a:rPr lang="en-GB" dirty="0" smtClean="0"/>
              <a:t>Things to address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52" y="1819192"/>
            <a:ext cx="8655495" cy="3219615"/>
          </a:xfrm>
          <a:prstGeom prst="rect">
            <a:avLst/>
          </a:prstGeom>
        </p:spPr>
      </p:pic>
      <p:sp>
        <p:nvSpPr>
          <p:cNvPr id="5" name="Dodecagon 4"/>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27</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2991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32837" cy="792162"/>
          </a:xfrm>
        </p:spPr>
        <p:txBody>
          <a:bodyPr/>
          <a:lstStyle/>
          <a:p>
            <a:pPr algn="ctr"/>
            <a:r>
              <a:rPr lang="en-GB" dirty="0" smtClean="0"/>
              <a:t>Things to address </a:t>
            </a:r>
            <a:endParaRPr lang="en-GB" dirty="0"/>
          </a:p>
        </p:txBody>
      </p:sp>
      <p:sp>
        <p:nvSpPr>
          <p:cNvPr id="3" name="TextBox 2"/>
          <p:cNvSpPr txBox="1"/>
          <p:nvPr/>
        </p:nvSpPr>
        <p:spPr>
          <a:xfrm>
            <a:off x="539552" y="1988840"/>
            <a:ext cx="7560840" cy="923330"/>
          </a:xfrm>
          <a:prstGeom prst="rect">
            <a:avLst/>
          </a:prstGeom>
          <a:noFill/>
        </p:spPr>
        <p:txBody>
          <a:bodyPr wrap="square" rtlCol="0">
            <a:spAutoFit/>
          </a:bodyPr>
          <a:lstStyle/>
          <a:p>
            <a:r>
              <a:rPr lang="en-GB" sz="1800" dirty="0" smtClean="0">
                <a:hlinkClick r:id="rId3"/>
              </a:rPr>
              <a:t>Quantitative </a:t>
            </a:r>
            <a:r>
              <a:rPr lang="en-GB" sz="1800" dirty="0">
                <a:hlinkClick r:id="rId3"/>
              </a:rPr>
              <a:t>Comparison of 21 Protocols for </a:t>
            </a:r>
            <a:r>
              <a:rPr lang="en-GB" sz="1800" dirty="0" err="1">
                <a:hlinkClick r:id="rId3"/>
              </a:rPr>
              <a:t>Labeling</a:t>
            </a:r>
            <a:r>
              <a:rPr lang="en-GB" sz="1800" dirty="0">
                <a:hlinkClick r:id="rId3"/>
              </a:rPr>
              <a:t> Hippocampal Subfields and </a:t>
            </a:r>
            <a:r>
              <a:rPr lang="en-GB" sz="1800" dirty="0" err="1">
                <a:hlinkClick r:id="rId3"/>
              </a:rPr>
              <a:t>Parahippocampal</a:t>
            </a:r>
            <a:r>
              <a:rPr lang="en-GB" sz="1800" dirty="0">
                <a:hlinkClick r:id="rId3"/>
              </a:rPr>
              <a:t> </a:t>
            </a:r>
            <a:r>
              <a:rPr lang="en-GB" sz="1800" dirty="0" err="1">
                <a:hlinkClick r:id="rId3"/>
              </a:rPr>
              <a:t>Subregions</a:t>
            </a:r>
            <a:r>
              <a:rPr lang="en-GB" sz="1800" dirty="0">
                <a:hlinkClick r:id="rId3"/>
              </a:rPr>
              <a:t> in In Vivo MRI: Towards a Harmonized Segmentation Protocol</a:t>
            </a:r>
            <a:endParaRPr lang="en-GB" sz="1800" dirty="0"/>
          </a:p>
        </p:txBody>
      </p:sp>
      <p:sp>
        <p:nvSpPr>
          <p:cNvPr id="4" name="TextBox 3"/>
          <p:cNvSpPr txBox="1"/>
          <p:nvPr/>
        </p:nvSpPr>
        <p:spPr>
          <a:xfrm>
            <a:off x="2998711" y="1254627"/>
            <a:ext cx="2808312" cy="461665"/>
          </a:xfrm>
          <a:prstGeom prst="rect">
            <a:avLst/>
          </a:prstGeom>
          <a:noFill/>
        </p:spPr>
        <p:txBody>
          <a:bodyPr wrap="square" rtlCol="0">
            <a:spAutoFit/>
          </a:bodyPr>
          <a:lstStyle/>
          <a:p>
            <a:r>
              <a:rPr lang="en-GB" dirty="0" smtClean="0"/>
              <a:t>Ground truth </a:t>
            </a:r>
            <a:endParaRPr lang="en-GB" dirty="0"/>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4128" y="1139111"/>
            <a:ext cx="692696" cy="692696"/>
          </a:xfrm>
          <a:prstGeom prst="rect">
            <a:avLst/>
          </a:prstGeom>
        </p:spPr>
      </p:pic>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28</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6770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Pre-processing</a:t>
            </a:r>
            <a:endParaRPr lang="en-GB" dirty="0"/>
          </a:p>
        </p:txBody>
      </p:sp>
      <p:sp>
        <p:nvSpPr>
          <p:cNvPr id="3" name="TextBox 2"/>
          <p:cNvSpPr txBox="1"/>
          <p:nvPr/>
        </p:nvSpPr>
        <p:spPr>
          <a:xfrm>
            <a:off x="1187624" y="1340768"/>
            <a:ext cx="5976664" cy="1938992"/>
          </a:xfrm>
          <a:prstGeom prst="rect">
            <a:avLst/>
          </a:prstGeom>
          <a:noFill/>
        </p:spPr>
        <p:txBody>
          <a:bodyPr wrap="square" rtlCol="0">
            <a:spAutoFit/>
          </a:bodyPr>
          <a:lstStyle/>
          <a:p>
            <a:pPr marL="342900" indent="-342900" algn="l">
              <a:buFont typeface="Arial" panose="020B0604020202020204" pitchFamily="34" charset="0"/>
              <a:buChar char="•"/>
            </a:pPr>
            <a:r>
              <a:rPr lang="en-GB" dirty="0" smtClean="0"/>
              <a:t>Image coarse alignment</a:t>
            </a:r>
          </a:p>
          <a:p>
            <a:pPr marL="342900" indent="-342900" algn="l">
              <a:buFont typeface="Arial" panose="020B0604020202020204" pitchFamily="34" charset="0"/>
              <a:buChar char="•"/>
            </a:pPr>
            <a:r>
              <a:rPr lang="en-GB" dirty="0" smtClean="0"/>
              <a:t>Selection of the Region of Interest (ROI)</a:t>
            </a:r>
          </a:p>
          <a:p>
            <a:pPr marL="342900" indent="-342900" algn="l">
              <a:buFont typeface="Arial" panose="020B0604020202020204" pitchFamily="34" charset="0"/>
              <a:buChar char="•"/>
            </a:pPr>
            <a:r>
              <a:rPr lang="en-GB" dirty="0" smtClean="0"/>
              <a:t>Refinement of the image alignment </a:t>
            </a:r>
          </a:p>
          <a:p>
            <a:pPr marL="342900" indent="-342900" algn="l">
              <a:buFont typeface="Arial" panose="020B0604020202020204" pitchFamily="34" charset="0"/>
              <a:buChar char="•"/>
            </a:pPr>
            <a:r>
              <a:rPr lang="en-GB" dirty="0" smtClean="0"/>
              <a:t>Construction of the data input array</a:t>
            </a:r>
          </a:p>
          <a:p>
            <a:pPr marL="342900" indent="-342900" algn="l">
              <a:buFont typeface="Arial" panose="020B0604020202020204" pitchFamily="34" charset="0"/>
              <a:buChar char="•"/>
            </a:pPr>
            <a:r>
              <a:rPr lang="en-GB" dirty="0" smtClean="0"/>
              <a:t>Preparation of the ground truth</a:t>
            </a:r>
            <a:endParaRPr lang="en-GB" dirty="0"/>
          </a:p>
        </p:txBody>
      </p:sp>
      <p:sp>
        <p:nvSpPr>
          <p:cNvPr id="4" name="Dodecagon 3"/>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29</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0386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Overview</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 y="1124744"/>
            <a:ext cx="9144000" cy="1676400"/>
          </a:xfrm>
          <a:prstGeom prst="rect">
            <a:avLst/>
          </a:prstGeom>
        </p:spPr>
      </p:pic>
      <p:sp>
        <p:nvSpPr>
          <p:cNvPr id="4" name="TextBox 3"/>
          <p:cNvSpPr txBox="1"/>
          <p:nvPr/>
        </p:nvSpPr>
        <p:spPr>
          <a:xfrm>
            <a:off x="827584" y="3356992"/>
            <a:ext cx="6120680" cy="1200329"/>
          </a:xfrm>
          <a:prstGeom prst="rect">
            <a:avLst/>
          </a:prstGeom>
          <a:noFill/>
        </p:spPr>
        <p:txBody>
          <a:bodyPr wrap="square" rtlCol="0">
            <a:spAutoFit/>
          </a:bodyPr>
          <a:lstStyle/>
          <a:p>
            <a:r>
              <a:rPr lang="en-GB" dirty="0" smtClean="0"/>
              <a:t>Edinburgh Imaging Academy programmes:</a:t>
            </a:r>
          </a:p>
          <a:p>
            <a:pPr marL="342900" indent="-342900" algn="l">
              <a:buFont typeface="Arial" panose="020B0604020202020204" pitchFamily="34" charset="0"/>
              <a:buChar char="•"/>
            </a:pPr>
            <a:r>
              <a:rPr lang="en-GB" dirty="0" smtClean="0">
                <a:hlinkClick r:id="rId4"/>
              </a:rPr>
              <a:t>Imaging MSc/</a:t>
            </a:r>
            <a:r>
              <a:rPr lang="en-GB" dirty="0" err="1" smtClean="0">
                <a:hlinkClick r:id="rId4"/>
              </a:rPr>
              <a:t>Dipl</a:t>
            </a:r>
            <a:r>
              <a:rPr lang="en-GB" dirty="0" smtClean="0">
                <a:hlinkClick r:id="rId4"/>
              </a:rPr>
              <a:t>/Cert</a:t>
            </a:r>
            <a:endParaRPr lang="en-GB" dirty="0" smtClean="0"/>
          </a:p>
          <a:p>
            <a:pPr marL="342900" indent="-342900" algn="l">
              <a:buFont typeface="Arial" panose="020B0604020202020204" pitchFamily="34" charset="0"/>
              <a:buChar char="•"/>
            </a:pPr>
            <a:r>
              <a:rPr lang="en-GB" dirty="0" smtClean="0">
                <a:hlinkClick r:id="rId5"/>
              </a:rPr>
              <a:t>Applied Medical Imaging Cert</a:t>
            </a:r>
            <a:endParaRPr lang="en-GB" dirty="0"/>
          </a:p>
        </p:txBody>
      </p:sp>
      <p:sp>
        <p:nvSpPr>
          <p:cNvPr id="5" name="Dodecagon 4"/>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t>3</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2980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537" y="260351"/>
            <a:ext cx="8496944" cy="576262"/>
          </a:xfrm>
        </p:spPr>
        <p:txBody>
          <a:bodyPr/>
          <a:lstStyle/>
          <a:p>
            <a:pPr algn="ctr"/>
            <a:r>
              <a:rPr lang="en-GB" altLang="en-US" dirty="0" smtClean="0"/>
              <a:t>Registration – code example</a:t>
            </a:r>
          </a:p>
        </p:txBody>
      </p:sp>
      <p:sp>
        <p:nvSpPr>
          <p:cNvPr id="40963" name="Content Placeholder 2"/>
          <p:cNvSpPr>
            <a:spLocks noGrp="1"/>
          </p:cNvSpPr>
          <p:nvPr>
            <p:ph idx="1"/>
          </p:nvPr>
        </p:nvSpPr>
        <p:spPr>
          <a:xfrm>
            <a:off x="179388" y="836613"/>
            <a:ext cx="8856662" cy="3168451"/>
          </a:xfrm>
        </p:spPr>
        <p:txBody>
          <a:bodyPr/>
          <a:lstStyle/>
          <a:p>
            <a:pPr marL="0" indent="0">
              <a:buFontTx/>
              <a:buNone/>
            </a:pPr>
            <a:r>
              <a:rPr lang="en-GB" altLang="en-US" sz="2000" dirty="0" smtClean="0">
                <a:solidFill>
                  <a:srgbClr val="92D050"/>
                </a:solidFill>
              </a:rPr>
              <a:t>%This code registers two MRI sequences, namely T2-weighted images to T1-weighted images in 3 datasets</a:t>
            </a:r>
          </a:p>
          <a:p>
            <a:pPr marL="0" indent="0">
              <a:buFontTx/>
              <a:buNone/>
            </a:pPr>
            <a:endParaRPr lang="en-GB" altLang="en-US" sz="1800" dirty="0" smtClean="0">
              <a:solidFill>
                <a:srgbClr val="66CCFF"/>
              </a:solidFill>
            </a:endParaRPr>
          </a:p>
          <a:p>
            <a:pPr marL="0" indent="0">
              <a:buFontTx/>
              <a:buNone/>
            </a:pPr>
            <a:r>
              <a:rPr lang="en-GB" altLang="en-US" sz="1800" dirty="0" smtClean="0">
                <a:solidFill>
                  <a:schemeClr val="tx1"/>
                </a:solidFill>
              </a:rPr>
              <a:t>folders = { [‘path1’,filesep,‘T1W_1’], [‘path1’,filesep,‘T2W_1’];</a:t>
            </a:r>
          </a:p>
          <a:p>
            <a:pPr marL="0" indent="0">
              <a:buFontTx/>
              <a:buNone/>
            </a:pPr>
            <a:r>
              <a:rPr lang="en-GB" altLang="en-US" sz="1800" dirty="0" smtClean="0">
                <a:solidFill>
                  <a:schemeClr val="tx1"/>
                </a:solidFill>
              </a:rPr>
              <a:t>                 [‘path2’,filesep,‘T1W_2’], [‘path2’,filesep,’T2W_2’];</a:t>
            </a:r>
          </a:p>
          <a:p>
            <a:pPr marL="0" indent="0">
              <a:buFontTx/>
              <a:buNone/>
            </a:pPr>
            <a:r>
              <a:rPr lang="en-GB" altLang="en-US" sz="1800" dirty="0" smtClean="0">
                <a:solidFill>
                  <a:schemeClr val="tx1"/>
                </a:solidFill>
              </a:rPr>
              <a:t>	   [‘path3’, filesep,‘T1W_3’], [‘path3’,filesep,‘T2W_3’]};</a:t>
            </a:r>
          </a:p>
          <a:p>
            <a:pPr marL="0" indent="0">
              <a:buFontTx/>
              <a:buNone/>
            </a:pPr>
            <a:endParaRPr lang="en-GB" altLang="en-US" sz="1800" dirty="0" smtClean="0">
              <a:solidFill>
                <a:srgbClr val="92D050"/>
              </a:solidFill>
            </a:endParaRPr>
          </a:p>
          <a:p>
            <a:pPr marL="0" indent="0">
              <a:buFontTx/>
              <a:buNone/>
            </a:pPr>
            <a:r>
              <a:rPr lang="en-GB" altLang="en-US" sz="1800" dirty="0" err="1" smtClean="0">
                <a:solidFill>
                  <a:schemeClr val="tx1"/>
                </a:solidFill>
              </a:rPr>
              <a:t>num_datasets</a:t>
            </a:r>
            <a:r>
              <a:rPr lang="en-GB" altLang="en-US" sz="1800" dirty="0" smtClean="0">
                <a:solidFill>
                  <a:schemeClr val="tx1"/>
                </a:solidFill>
              </a:rPr>
              <a:t> = </a:t>
            </a:r>
            <a:r>
              <a:rPr lang="en-GB" altLang="en-US" sz="1800" dirty="0" smtClean="0">
                <a:solidFill>
                  <a:srgbClr val="66CCFF"/>
                </a:solidFill>
              </a:rPr>
              <a:t>length</a:t>
            </a:r>
            <a:r>
              <a:rPr lang="en-GB" altLang="en-US" sz="1800" dirty="0" smtClean="0">
                <a:solidFill>
                  <a:schemeClr val="tx1"/>
                </a:solidFill>
              </a:rPr>
              <a:t>(folders);</a:t>
            </a:r>
          </a:p>
          <a:p>
            <a:pPr marL="0" indent="0">
              <a:buFontTx/>
              <a:buNone/>
            </a:pPr>
            <a:r>
              <a:rPr lang="en-GB" altLang="en-US" sz="1800" dirty="0" smtClean="0">
                <a:solidFill>
                  <a:schemeClr val="tx1"/>
                </a:solidFill>
              </a:rPr>
              <a:t>path4results = [‘..’,</a:t>
            </a:r>
            <a:r>
              <a:rPr lang="en-GB" altLang="en-US" sz="1800" dirty="0" err="1" smtClean="0">
                <a:solidFill>
                  <a:schemeClr val="tx1"/>
                </a:solidFill>
              </a:rPr>
              <a:t>filesep</a:t>
            </a:r>
            <a:r>
              <a:rPr lang="en-GB" altLang="en-US" sz="1800" dirty="0" smtClean="0">
                <a:solidFill>
                  <a:schemeClr val="tx1"/>
                </a:solidFill>
              </a:rPr>
              <a:t>,’test’,</a:t>
            </a:r>
            <a:r>
              <a:rPr lang="en-GB" altLang="en-US" sz="1800" dirty="0" err="1" smtClean="0">
                <a:solidFill>
                  <a:schemeClr val="tx1"/>
                </a:solidFill>
              </a:rPr>
              <a:t>filesep</a:t>
            </a:r>
            <a:r>
              <a:rPr lang="en-GB" altLang="en-US" sz="1800" dirty="0" smtClean="0">
                <a:solidFill>
                  <a:schemeClr val="tx1"/>
                </a:solidFill>
              </a:rPr>
              <a:t>]; </a:t>
            </a:r>
          </a:p>
          <a:p>
            <a:pPr marL="0" indent="0">
              <a:buFontTx/>
              <a:buNone/>
            </a:pPr>
            <a:endParaRPr lang="en-GB" altLang="en-US" sz="1800" dirty="0" smtClean="0">
              <a:solidFill>
                <a:schemeClr val="tx1"/>
              </a:solidFill>
            </a:endParaRPr>
          </a:p>
          <a:p>
            <a:pPr marL="0" indent="0">
              <a:buFontTx/>
              <a:buNone/>
            </a:pPr>
            <a:endParaRPr lang="en-GB" altLang="en-US" sz="1800" dirty="0" smtClean="0">
              <a:solidFill>
                <a:schemeClr val="tx1"/>
              </a:solidFill>
            </a:endParaRPr>
          </a:p>
          <a:p>
            <a:pPr marL="0" indent="0">
              <a:buFontTx/>
              <a:buNone/>
            </a:pPr>
            <a:endParaRPr lang="en-GB" altLang="en-US" sz="1800" dirty="0" smtClean="0">
              <a:solidFill>
                <a:schemeClr val="tx1"/>
              </a:solidFill>
            </a:endParaRPr>
          </a:p>
          <a:p>
            <a:pPr marL="0" indent="0">
              <a:buFontTx/>
              <a:buNone/>
            </a:pPr>
            <a:endParaRPr lang="en-GB" altLang="en-US" sz="1800" dirty="0" smtClean="0"/>
          </a:p>
        </p:txBody>
      </p:sp>
      <p:sp>
        <p:nvSpPr>
          <p:cNvPr id="4" name="Content Placeholder 2"/>
          <p:cNvSpPr txBox="1">
            <a:spLocks/>
          </p:cNvSpPr>
          <p:nvPr/>
        </p:nvSpPr>
        <p:spPr bwMode="auto">
          <a:xfrm>
            <a:off x="179210" y="4149080"/>
            <a:ext cx="8413763" cy="2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kern="1200">
                <a:solidFill>
                  <a:schemeClr val="bg1"/>
                </a:solidFill>
                <a:latin typeface="+mn-lt"/>
                <a:ea typeface="+mn-ea"/>
                <a:cs typeface="+mn-cs"/>
              </a:defRPr>
            </a:lvl1pPr>
            <a:lvl2pPr marL="742950" indent="-285750" algn="l" rtl="0" fontAlgn="base">
              <a:spcBef>
                <a:spcPct val="20000"/>
              </a:spcBef>
              <a:spcAft>
                <a:spcPct val="0"/>
              </a:spcAft>
              <a:buSzPct val="75000"/>
              <a:buChar char="o"/>
              <a:defRPr sz="22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fontAlgn="base">
              <a:spcBef>
                <a:spcPct val="20000"/>
              </a:spcBef>
              <a:spcAft>
                <a:spcPct val="0"/>
              </a:spcAft>
              <a:buChar char="–"/>
              <a:defRPr sz="2400" kern="1200">
                <a:solidFill>
                  <a:schemeClr val="bg1"/>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GB" sz="1800" dirty="0" smtClean="0">
                <a:solidFill>
                  <a:srgbClr val="66CCFF"/>
                </a:solidFill>
              </a:rPr>
              <a:t>for</a:t>
            </a:r>
            <a:r>
              <a:rPr lang="en-GB" sz="1800" dirty="0" smtClean="0">
                <a:solidFill>
                  <a:schemeClr val="tx1"/>
                </a:solidFill>
              </a:rPr>
              <a:t> </a:t>
            </a:r>
            <a:r>
              <a:rPr lang="en-GB" sz="1800" dirty="0" err="1" smtClean="0">
                <a:solidFill>
                  <a:schemeClr val="tx1"/>
                </a:solidFill>
              </a:rPr>
              <a:t>i</a:t>
            </a:r>
            <a:r>
              <a:rPr lang="en-GB" sz="1800" dirty="0" smtClean="0">
                <a:solidFill>
                  <a:schemeClr val="tx1"/>
                </a:solidFill>
              </a:rPr>
              <a:t>=</a:t>
            </a:r>
            <a:r>
              <a:rPr lang="en-GB" sz="1800" dirty="0" smtClean="0"/>
              <a:t>1</a:t>
            </a:r>
            <a:r>
              <a:rPr lang="en-GB" sz="1800" dirty="0" smtClean="0">
                <a:solidFill>
                  <a:schemeClr val="tx1"/>
                </a:solidFill>
              </a:rPr>
              <a:t>:num_datasets	 </a:t>
            </a:r>
            <a:r>
              <a:rPr lang="en-GB" sz="1800" dirty="0" smtClean="0">
                <a:solidFill>
                  <a:srgbClr val="92D050"/>
                </a:solidFill>
              </a:rPr>
              <a:t>% Start the loop</a:t>
            </a:r>
          </a:p>
          <a:p>
            <a:pPr marL="0" indent="0">
              <a:buFontTx/>
              <a:buNone/>
              <a:defRPr/>
            </a:pPr>
            <a:r>
              <a:rPr lang="en-GB" sz="1800" dirty="0" smtClean="0">
                <a:solidFill>
                  <a:schemeClr val="tx1"/>
                </a:solidFill>
              </a:rPr>
              <a:t>      </a:t>
            </a:r>
            <a:r>
              <a:rPr lang="en-GB" sz="1800" dirty="0" smtClean="0">
                <a:solidFill>
                  <a:srgbClr val="66CCFF"/>
                </a:solidFill>
              </a:rPr>
              <a:t>display </a:t>
            </a:r>
            <a:r>
              <a:rPr lang="en-GB" sz="1800" dirty="0" smtClean="0"/>
              <a:t>(['current session is: ',</a:t>
            </a:r>
            <a:r>
              <a:rPr lang="en-GB" sz="1800" dirty="0" smtClean="0">
                <a:solidFill>
                  <a:srgbClr val="66CCFF"/>
                </a:solidFill>
              </a:rPr>
              <a:t>num2str</a:t>
            </a:r>
            <a:r>
              <a:rPr lang="en-GB" sz="1800" dirty="0" smtClean="0"/>
              <a:t>(</a:t>
            </a:r>
            <a:r>
              <a:rPr lang="en-GB" sz="1800" dirty="0" err="1" smtClean="0"/>
              <a:t>i</a:t>
            </a:r>
            <a:r>
              <a:rPr lang="en-GB" sz="1800" dirty="0" smtClean="0"/>
              <a:t>)]);</a:t>
            </a:r>
            <a:r>
              <a:rPr lang="en-GB" sz="1800" dirty="0" smtClean="0">
                <a:solidFill>
                  <a:schemeClr val="tx1"/>
                </a:solidFill>
              </a:rPr>
              <a:t>	</a:t>
            </a:r>
          </a:p>
          <a:p>
            <a:pPr marL="0" indent="0">
              <a:buFontTx/>
              <a:buNone/>
              <a:defRPr/>
            </a:pPr>
            <a:r>
              <a:rPr lang="en-GB" sz="1800" dirty="0" smtClean="0">
                <a:solidFill>
                  <a:schemeClr val="tx1"/>
                </a:solidFill>
              </a:rPr>
              <a:t>      </a:t>
            </a:r>
            <a:r>
              <a:rPr lang="en-GB" sz="1800" dirty="0" smtClean="0">
                <a:solidFill>
                  <a:srgbClr val="92D050"/>
                </a:solidFill>
              </a:rPr>
              <a:t>% Direct registration to T1W using </a:t>
            </a:r>
            <a:r>
              <a:rPr lang="en-GB" sz="1800" dirty="0" smtClean="0">
                <a:solidFill>
                  <a:srgbClr val="92D050"/>
                </a:solidFill>
                <a:hlinkClick r:id="rId3"/>
              </a:rPr>
              <a:t>FSL-FLIRT</a:t>
            </a:r>
            <a:r>
              <a:rPr lang="en-GB" sz="1800" dirty="0" smtClean="0">
                <a:solidFill>
                  <a:schemeClr val="tx1"/>
                </a:solidFill>
              </a:rPr>
              <a:t>	 </a:t>
            </a:r>
          </a:p>
          <a:p>
            <a:pPr marL="0" indent="0">
              <a:buFontTx/>
              <a:buNone/>
              <a:defRPr/>
            </a:pPr>
            <a:r>
              <a:rPr lang="en-GB" sz="1800" dirty="0" smtClean="0">
                <a:solidFill>
                  <a:schemeClr val="tx1">
                    <a:lumMod val="65000"/>
                  </a:schemeClr>
                </a:solidFill>
              </a:rPr>
              <a:t>        </a:t>
            </a:r>
            <a:r>
              <a:rPr lang="en-GB" sz="1800" dirty="0" smtClean="0">
                <a:solidFill>
                  <a:srgbClr val="66CCFF"/>
                </a:solidFill>
              </a:rPr>
              <a:t>system </a:t>
            </a:r>
            <a:r>
              <a:rPr lang="en-GB" sz="1800" dirty="0" smtClean="0">
                <a:solidFill>
                  <a:schemeClr val="tx1"/>
                </a:solidFill>
              </a:rPr>
              <a:t>([‘</a:t>
            </a:r>
            <a:r>
              <a:rPr lang="en-GB" sz="1800" dirty="0" smtClean="0">
                <a:solidFill>
                  <a:schemeClr val="tx1">
                    <a:lumMod val="65000"/>
                  </a:schemeClr>
                </a:solidFill>
              </a:rPr>
              <a:t>flirt -in </a:t>
            </a:r>
            <a:r>
              <a:rPr lang="en-GB" sz="1800" dirty="0" smtClean="0">
                <a:solidFill>
                  <a:schemeClr val="tx1"/>
                </a:solidFill>
              </a:rPr>
              <a:t>‘,folders{i,2},’ </a:t>
            </a:r>
            <a:r>
              <a:rPr lang="en-GB" sz="1800" dirty="0" smtClean="0">
                <a:solidFill>
                  <a:schemeClr val="tx1">
                    <a:lumMod val="65000"/>
                  </a:schemeClr>
                </a:solidFill>
              </a:rPr>
              <a:t>-ref </a:t>
            </a:r>
            <a:r>
              <a:rPr lang="en-GB" sz="1800" dirty="0" smtClean="0">
                <a:solidFill>
                  <a:schemeClr val="tx1"/>
                </a:solidFill>
              </a:rPr>
              <a:t>‘,folders{i,1},’ </a:t>
            </a:r>
            <a:r>
              <a:rPr lang="en-GB" sz="1800" dirty="0" smtClean="0">
                <a:solidFill>
                  <a:schemeClr val="tx1">
                    <a:lumMod val="65000"/>
                  </a:schemeClr>
                </a:solidFill>
              </a:rPr>
              <a:t>-out </a:t>
            </a:r>
            <a:r>
              <a:rPr lang="en-GB" sz="1800" dirty="0" smtClean="0">
                <a:solidFill>
                  <a:schemeClr val="tx1"/>
                </a:solidFill>
              </a:rPr>
              <a:t>‘,path4results, ’T2WregT1W_’,</a:t>
            </a:r>
            <a:r>
              <a:rPr lang="en-GB" sz="1800" dirty="0" smtClean="0">
                <a:solidFill>
                  <a:srgbClr val="66CCFF"/>
                </a:solidFill>
              </a:rPr>
              <a:t>num2str</a:t>
            </a:r>
            <a:r>
              <a:rPr lang="en-GB" sz="1800" dirty="0" smtClean="0">
                <a:solidFill>
                  <a:schemeClr val="tx1"/>
                </a:solidFill>
              </a:rPr>
              <a:t>(</a:t>
            </a:r>
            <a:r>
              <a:rPr lang="en-GB" sz="1800" dirty="0" err="1" smtClean="0">
                <a:solidFill>
                  <a:schemeClr val="tx1"/>
                </a:solidFill>
              </a:rPr>
              <a:t>i</a:t>
            </a:r>
            <a:r>
              <a:rPr lang="en-GB" sz="1800" dirty="0" smtClean="0">
                <a:solidFill>
                  <a:schemeClr val="tx1"/>
                </a:solidFill>
              </a:rPr>
              <a:t>),’ </a:t>
            </a:r>
            <a:r>
              <a:rPr lang="en-GB" sz="1800" dirty="0" smtClean="0">
                <a:solidFill>
                  <a:schemeClr val="tx1">
                    <a:lumMod val="65000"/>
                  </a:schemeClr>
                </a:solidFill>
              </a:rPr>
              <a:t>-</a:t>
            </a:r>
            <a:r>
              <a:rPr lang="en-GB" sz="1800" dirty="0" err="1" smtClean="0">
                <a:solidFill>
                  <a:schemeClr val="tx1">
                    <a:lumMod val="65000"/>
                  </a:schemeClr>
                </a:solidFill>
              </a:rPr>
              <a:t>dof</a:t>
            </a:r>
            <a:r>
              <a:rPr lang="en-GB" sz="1800" dirty="0" smtClean="0">
                <a:solidFill>
                  <a:schemeClr val="tx1">
                    <a:lumMod val="65000"/>
                  </a:schemeClr>
                </a:solidFill>
              </a:rPr>
              <a:t> </a:t>
            </a:r>
            <a:r>
              <a:rPr lang="en-GB" sz="1800" dirty="0" smtClean="0">
                <a:solidFill>
                  <a:schemeClr val="tx1"/>
                </a:solidFill>
              </a:rPr>
              <a:t>6’]);</a:t>
            </a:r>
          </a:p>
          <a:p>
            <a:pPr marL="0" indent="0">
              <a:buFontTx/>
              <a:buNone/>
              <a:defRPr/>
            </a:pPr>
            <a:r>
              <a:rPr lang="en-GB" sz="1800" dirty="0" smtClean="0">
                <a:solidFill>
                  <a:srgbClr val="66CCFF"/>
                </a:solidFill>
              </a:rPr>
              <a:t>end        </a:t>
            </a:r>
            <a:r>
              <a:rPr lang="en-GB" sz="1800" dirty="0" smtClean="0">
                <a:solidFill>
                  <a:srgbClr val="92D050"/>
                </a:solidFill>
              </a:rPr>
              <a:t>% end of the loop</a:t>
            </a:r>
          </a:p>
          <a:p>
            <a:pPr marL="0" indent="0">
              <a:buFontTx/>
              <a:buNone/>
              <a:defRPr/>
            </a:pPr>
            <a:r>
              <a:rPr lang="en-GB" sz="1800" dirty="0" smtClean="0">
                <a:solidFill>
                  <a:srgbClr val="66CCFF"/>
                </a:solidFill>
              </a:rPr>
              <a:t>	</a:t>
            </a:r>
          </a:p>
        </p:txBody>
      </p:sp>
      <p:grpSp>
        <p:nvGrpSpPr>
          <p:cNvPr id="6" name="Group 5"/>
          <p:cNvGrpSpPr/>
          <p:nvPr/>
        </p:nvGrpSpPr>
        <p:grpSpPr>
          <a:xfrm>
            <a:off x="215965" y="1427584"/>
            <a:ext cx="8676516" cy="1959025"/>
            <a:chOff x="215965" y="1427584"/>
            <a:chExt cx="8676516" cy="1959025"/>
          </a:xfrm>
        </p:grpSpPr>
        <p:sp>
          <p:nvSpPr>
            <p:cNvPr id="5" name="TextBox 4"/>
            <p:cNvSpPr txBox="1"/>
            <p:nvPr/>
          </p:nvSpPr>
          <p:spPr>
            <a:xfrm>
              <a:off x="3851922" y="2924944"/>
              <a:ext cx="5040559" cy="461665"/>
            </a:xfrm>
            <a:prstGeom prst="rect">
              <a:avLst/>
            </a:prstGeom>
            <a:noFill/>
          </p:spPr>
          <p:txBody>
            <a:bodyPr wrap="square" rtlCol="0">
              <a:spAutoFit/>
            </a:bodyPr>
            <a:lstStyle/>
            <a:p>
              <a:r>
                <a:rPr lang="en-GB" dirty="0" smtClean="0">
                  <a:solidFill>
                    <a:srgbClr val="FFC000"/>
                  </a:solidFill>
                </a:rPr>
                <a:t>Impractical for thousands of images</a:t>
              </a:r>
              <a:endParaRPr lang="en-GB" dirty="0">
                <a:solidFill>
                  <a:srgbClr val="FFC000"/>
                </a:solidFill>
              </a:endParaRPr>
            </a:p>
          </p:txBody>
        </p:sp>
        <p:sp>
          <p:nvSpPr>
            <p:cNvPr id="2" name="Oval 1"/>
            <p:cNvSpPr/>
            <p:nvPr/>
          </p:nvSpPr>
          <p:spPr bwMode="auto">
            <a:xfrm>
              <a:off x="215965" y="1427584"/>
              <a:ext cx="6984776" cy="1785391"/>
            </a:xfrm>
            <a:prstGeom prst="ellipse">
              <a:avLst/>
            </a:prstGeom>
            <a:noFill/>
            <a:ln w="19050" cap="flat" cmpd="sng" algn="ctr">
              <a:solidFill>
                <a:srgbClr val="FFC0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grpSp>
        <p:nvGrpSpPr>
          <p:cNvPr id="7" name="Group 6"/>
          <p:cNvGrpSpPr/>
          <p:nvPr/>
        </p:nvGrpSpPr>
        <p:grpSpPr>
          <a:xfrm>
            <a:off x="0" y="4869160"/>
            <a:ext cx="9144000" cy="1962015"/>
            <a:chOff x="0" y="4869160"/>
            <a:chExt cx="9144000" cy="1962015"/>
          </a:xfrm>
        </p:grpSpPr>
        <p:sp>
          <p:nvSpPr>
            <p:cNvPr id="3" name="Oval 2"/>
            <p:cNvSpPr/>
            <p:nvPr/>
          </p:nvSpPr>
          <p:spPr bwMode="auto">
            <a:xfrm>
              <a:off x="0" y="4869160"/>
              <a:ext cx="8028384" cy="1152128"/>
            </a:xfrm>
            <a:prstGeom prst="ellipse">
              <a:avLst/>
            </a:prstGeom>
            <a:noFill/>
            <a:ln w="19050" cap="flat" cmpd="sng" algn="ctr">
              <a:solidFill>
                <a:srgbClr val="FFFF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4067944" y="5630846"/>
              <a:ext cx="5076056" cy="1200329"/>
            </a:xfrm>
            <a:prstGeom prst="rect">
              <a:avLst/>
            </a:prstGeom>
            <a:noFill/>
          </p:spPr>
          <p:txBody>
            <a:bodyPr wrap="square" rtlCol="0">
              <a:spAutoFit/>
            </a:bodyPr>
            <a:lstStyle/>
            <a:p>
              <a:r>
                <a:rPr lang="en-GB" dirty="0" smtClean="0">
                  <a:solidFill>
                    <a:srgbClr val="FFFF00"/>
                  </a:solidFill>
                </a:rPr>
                <a:t>Coarse. Better alignment is achieved if the brain (i.e. ROI) is segmented first</a:t>
              </a:r>
              <a:endParaRPr lang="en-GB" dirty="0">
                <a:solidFill>
                  <a:srgbClr val="FFFF00"/>
                </a:solidFill>
              </a:endParaRPr>
            </a:p>
          </p:txBody>
        </p:sp>
      </p:grpSp>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1600" y="105363"/>
            <a:ext cx="553789" cy="642074"/>
          </a:xfrm>
          <a:prstGeom prst="rect">
            <a:avLst/>
          </a:prstGeom>
        </p:spPr>
      </p:pic>
      <p:sp>
        <p:nvSpPr>
          <p:cNvPr id="12" name="Dodecagon 11"/>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30</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61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55" y="836613"/>
            <a:ext cx="7001908" cy="6007661"/>
          </a:xfrm>
          <a:prstGeom prst="rect">
            <a:avLst/>
          </a:prstGeom>
        </p:spPr>
      </p:pic>
      <p:sp>
        <p:nvSpPr>
          <p:cNvPr id="40962" name="Title 1"/>
          <p:cNvSpPr>
            <a:spLocks noGrp="1"/>
          </p:cNvSpPr>
          <p:nvPr>
            <p:ph type="title"/>
          </p:nvPr>
        </p:nvSpPr>
        <p:spPr>
          <a:xfrm>
            <a:off x="395537" y="260351"/>
            <a:ext cx="8496944" cy="576262"/>
          </a:xfrm>
        </p:spPr>
        <p:txBody>
          <a:bodyPr/>
          <a:lstStyle/>
          <a:p>
            <a:pPr algn="ctr"/>
            <a:r>
              <a:rPr lang="en-GB" altLang="en-US" dirty="0" smtClean="0"/>
              <a:t>Registration – code example</a:t>
            </a:r>
          </a:p>
        </p:txBody>
      </p:sp>
      <p:sp>
        <p:nvSpPr>
          <p:cNvPr id="6" name="Right Arrow 5"/>
          <p:cNvSpPr/>
          <p:nvPr/>
        </p:nvSpPr>
        <p:spPr bwMode="auto">
          <a:xfrm>
            <a:off x="2123728" y="1196752"/>
            <a:ext cx="720080" cy="504056"/>
          </a:xfrm>
          <a:prstGeom prst="rightArrow">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9" name="Right Arrow 8"/>
          <p:cNvSpPr/>
          <p:nvPr/>
        </p:nvSpPr>
        <p:spPr bwMode="auto">
          <a:xfrm>
            <a:off x="4932040" y="2348880"/>
            <a:ext cx="720080" cy="504056"/>
          </a:xfrm>
          <a:prstGeom prst="rightArrow">
            <a:avLst/>
          </a:prstGeom>
          <a:solidFill>
            <a:srgbClr val="FFC000"/>
          </a:solid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1600" y="155437"/>
            <a:ext cx="553789" cy="642074"/>
          </a:xfrm>
          <a:prstGeom prst="rect">
            <a:avLst/>
          </a:prstGeom>
        </p:spPr>
      </p:pic>
      <p:sp>
        <p:nvSpPr>
          <p:cNvPr id="10" name="Dodecagon 9"/>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31</a:t>
            </a:r>
          </a:p>
        </p:txBody>
      </p:sp>
    </p:spTree>
    <p:extLst>
      <p:ext uri="{BB962C8B-B14F-4D97-AF65-F5344CB8AC3E}">
        <p14:creationId xmlns:p14="http://schemas.microsoft.com/office/powerpoint/2010/main" val="52489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32837" cy="792162"/>
          </a:xfrm>
        </p:spPr>
        <p:txBody>
          <a:bodyPr/>
          <a:lstStyle/>
          <a:p>
            <a:pPr algn="ctr"/>
            <a:r>
              <a:rPr lang="en-GB" sz="3200" dirty="0" smtClean="0"/>
              <a:t>ROI extraction – Brain extraction example</a:t>
            </a:r>
            <a:endParaRPr lang="en-GB" sz="3200" dirty="0"/>
          </a:p>
        </p:txBody>
      </p:sp>
      <p:sp>
        <p:nvSpPr>
          <p:cNvPr id="4" name="TextBox 3"/>
          <p:cNvSpPr txBox="1"/>
          <p:nvPr/>
        </p:nvSpPr>
        <p:spPr>
          <a:xfrm>
            <a:off x="755576" y="908794"/>
            <a:ext cx="7940749" cy="707886"/>
          </a:xfrm>
          <a:prstGeom prst="rect">
            <a:avLst/>
          </a:prstGeom>
          <a:noFill/>
        </p:spPr>
        <p:txBody>
          <a:bodyPr wrap="square" rtlCol="0">
            <a:spAutoFit/>
          </a:bodyPr>
          <a:lstStyle/>
          <a:p>
            <a:r>
              <a:rPr lang="en-GB" sz="2000" dirty="0" smtClean="0"/>
              <a:t>NIFTI - </a:t>
            </a:r>
            <a:r>
              <a:rPr lang="en-GB" sz="2000" dirty="0">
                <a:hlinkClick r:id="rId2"/>
              </a:rPr>
              <a:t>Tools for </a:t>
            </a:r>
            <a:r>
              <a:rPr lang="en-GB" sz="2000" dirty="0" err="1">
                <a:hlinkClick r:id="rId2"/>
              </a:rPr>
              <a:t>NIfTI</a:t>
            </a:r>
            <a:r>
              <a:rPr lang="en-GB" sz="2000" dirty="0">
                <a:hlinkClick r:id="rId2"/>
              </a:rPr>
              <a:t> and ANALYZE </a:t>
            </a:r>
            <a:r>
              <a:rPr lang="en-GB" sz="2000" dirty="0" smtClean="0">
                <a:hlinkClick r:id="rId2"/>
              </a:rPr>
              <a:t>image (by J Shen) </a:t>
            </a:r>
            <a:endParaRPr lang="en-GB" sz="2000" dirty="0" smtClean="0"/>
          </a:p>
          <a:p>
            <a:r>
              <a:rPr lang="en-GB" sz="2000" dirty="0" smtClean="0">
                <a:hlinkClick r:id="rId3"/>
              </a:rPr>
              <a:t>FMRIB Software Library (FSL) </a:t>
            </a:r>
            <a:endParaRPr lang="en-GB" sz="2000" dirty="0"/>
          </a:p>
        </p:txBody>
      </p:sp>
      <p:sp>
        <p:nvSpPr>
          <p:cNvPr id="5" name="TextBox 4"/>
          <p:cNvSpPr txBox="1"/>
          <p:nvPr/>
        </p:nvSpPr>
        <p:spPr>
          <a:xfrm>
            <a:off x="1115616" y="1617997"/>
            <a:ext cx="6984776" cy="707886"/>
          </a:xfrm>
          <a:prstGeom prst="rect">
            <a:avLst/>
          </a:prstGeom>
          <a:noFill/>
        </p:spPr>
        <p:txBody>
          <a:bodyPr wrap="square" rtlCol="0">
            <a:spAutoFit/>
          </a:bodyPr>
          <a:lstStyle/>
          <a:p>
            <a:r>
              <a:rPr lang="en-GB" sz="2000" dirty="0" smtClean="0">
                <a:hlinkClick r:id="rId4"/>
              </a:rPr>
              <a:t>BRIClib</a:t>
            </a:r>
            <a:endParaRPr lang="en-GB" sz="2000" dirty="0" smtClean="0"/>
          </a:p>
          <a:p>
            <a:pPr algn="l"/>
            <a:r>
              <a:rPr lang="en-GB" sz="2000" dirty="0" err="1" smtClean="0"/>
              <a:t>bric_bet_GRE</a:t>
            </a:r>
            <a:endParaRPr lang="en-GB" sz="2000" dirty="0"/>
          </a:p>
        </p:txBody>
      </p:sp>
      <p:sp>
        <p:nvSpPr>
          <p:cNvPr id="7" name="Flowchart: Data 6"/>
          <p:cNvSpPr/>
          <p:nvPr/>
        </p:nvSpPr>
        <p:spPr bwMode="auto">
          <a:xfrm>
            <a:off x="683568" y="2410196"/>
            <a:ext cx="2736304" cy="936104"/>
          </a:xfrm>
          <a:prstGeom prst="flowChartInputOutput">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rPr>
              <a:t>GRE only</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GRE and T2W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rPr>
              <a:t>GRE</a:t>
            </a:r>
            <a:r>
              <a:rPr kumimoji="0" lang="en-GB" sz="1800" b="0" i="0" u="none" strike="noStrike" cap="none" normalizeH="0" dirty="0" smtClean="0">
                <a:ln>
                  <a:noFill/>
                </a:ln>
                <a:solidFill>
                  <a:schemeClr val="tx1"/>
                </a:solidFill>
                <a:effectLst/>
                <a:latin typeface="Arial" panose="020B0604020202020204" pitchFamily="34" charset="0"/>
              </a:rPr>
              <a:t> and FLAIR</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cxnSp>
        <p:nvCxnSpPr>
          <p:cNvPr id="9" name="Straight Arrow Connector 8"/>
          <p:cNvCxnSpPr/>
          <p:nvPr/>
        </p:nvCxnSpPr>
        <p:spPr bwMode="auto">
          <a:xfrm flipH="1">
            <a:off x="1944649" y="3355025"/>
            <a:ext cx="7201" cy="291372"/>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lowchart: Process 9"/>
          <p:cNvSpPr/>
          <p:nvPr/>
        </p:nvSpPr>
        <p:spPr bwMode="auto">
          <a:xfrm>
            <a:off x="273373" y="3631938"/>
            <a:ext cx="3384376" cy="640153"/>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rPr>
              <a:t>Bias field correction (FSL-FAST) </a:t>
            </a:r>
            <a:endParaRPr lang="en-GB" sz="1800" dirty="0"/>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fast &lt;-b –B&gt;</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Straight Arrow Connector 10"/>
          <p:cNvCxnSpPr/>
          <p:nvPr/>
        </p:nvCxnSpPr>
        <p:spPr bwMode="auto">
          <a:xfrm flipH="1">
            <a:off x="1936507" y="4260353"/>
            <a:ext cx="7201" cy="2624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lowchart: Process 11"/>
          <p:cNvSpPr/>
          <p:nvPr/>
        </p:nvSpPr>
        <p:spPr bwMode="auto">
          <a:xfrm>
            <a:off x="412236" y="4519159"/>
            <a:ext cx="3092247" cy="648072"/>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Weighted sum of </a:t>
            </a:r>
            <a:r>
              <a:rPr lang="en-GB" sz="1800" u="sng" dirty="0" smtClean="0"/>
              <a:t>adjusted</a:t>
            </a:r>
          </a:p>
          <a:p>
            <a:pPr marL="0" marR="0" indent="0" algn="ctr" defTabSz="914400" rtl="0" eaLnBrk="1" fontAlgn="base" latinLnBrk="0" hangingPunct="1">
              <a:lnSpc>
                <a:spcPct val="100000"/>
              </a:lnSpc>
              <a:spcBef>
                <a:spcPct val="0"/>
              </a:spcBef>
              <a:spcAft>
                <a:spcPct val="0"/>
              </a:spcAft>
              <a:buClrTx/>
              <a:buSzTx/>
              <a:buFontTx/>
              <a:buNone/>
              <a:tabLst/>
            </a:pPr>
            <a:r>
              <a:rPr lang="en-GB" sz="1800" u="sng" dirty="0"/>
              <a:t>a</a:t>
            </a:r>
            <a:r>
              <a:rPr lang="en-GB" sz="1800" u="sng" dirty="0" smtClean="0"/>
              <a:t>ligned</a:t>
            </a:r>
            <a:r>
              <a:rPr lang="en-GB" sz="1800" dirty="0" smtClean="0"/>
              <a:t> i</a:t>
            </a:r>
            <a:r>
              <a:rPr kumimoji="0" lang="en-GB" sz="1800" b="0" i="0" u="none" strike="noStrike" cap="none" normalizeH="0" baseline="0" dirty="0" smtClean="0">
                <a:ln>
                  <a:noFill/>
                </a:ln>
                <a:solidFill>
                  <a:schemeClr val="tx1"/>
                </a:solidFill>
                <a:effectLst/>
              </a:rPr>
              <a:t>mages</a:t>
            </a:r>
            <a:r>
              <a:rPr kumimoji="0" lang="en-GB" sz="1800" b="0" i="0" u="none" strike="noStrike" cap="none" normalizeH="0" dirty="0" smtClean="0">
                <a:ln>
                  <a:noFill/>
                </a:ln>
                <a:solidFill>
                  <a:schemeClr val="tx1"/>
                </a:solidFill>
                <a:effectLst/>
              </a:rPr>
              <a:t> (if applicable)</a:t>
            </a:r>
            <a:endParaRPr kumimoji="0" lang="en-GB" sz="1800" b="0" i="0" u="none" strike="noStrike" cap="none" normalizeH="0" baseline="0" dirty="0" smtClean="0">
              <a:ln>
                <a:noFill/>
              </a:ln>
              <a:solidFill>
                <a:schemeClr val="tx1"/>
              </a:solidFill>
              <a:effectLst/>
            </a:endParaRPr>
          </a:p>
        </p:txBody>
      </p:sp>
      <p:cxnSp>
        <p:nvCxnSpPr>
          <p:cNvPr id="16" name="Straight Arrow Connector 15"/>
          <p:cNvCxnSpPr/>
          <p:nvPr/>
        </p:nvCxnSpPr>
        <p:spPr bwMode="auto">
          <a:xfrm flipH="1">
            <a:off x="1936507" y="5169542"/>
            <a:ext cx="7201" cy="2624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lowchart: Process 16"/>
          <p:cNvSpPr/>
          <p:nvPr/>
        </p:nvSpPr>
        <p:spPr bwMode="auto">
          <a:xfrm>
            <a:off x="107505" y="5439936"/>
            <a:ext cx="4159764" cy="408282"/>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FSL-Brain Extraction Tool (bet2 &lt;-m&gt;)</a:t>
            </a:r>
            <a:endParaRPr kumimoji="0" lang="en-GB" sz="1800" b="0" i="0" u="none" strike="noStrike" cap="none" normalizeH="0" baseline="0" dirty="0" smtClean="0">
              <a:ln>
                <a:noFill/>
              </a:ln>
              <a:solidFill>
                <a:schemeClr val="tx1"/>
              </a:solidFill>
              <a:effectLst/>
            </a:endParaRPr>
          </a:p>
        </p:txBody>
      </p:sp>
      <p:sp>
        <p:nvSpPr>
          <p:cNvPr id="18" name="Flowchart: Process 17"/>
          <p:cNvSpPr/>
          <p:nvPr/>
        </p:nvSpPr>
        <p:spPr bwMode="auto">
          <a:xfrm>
            <a:off x="107505" y="6127388"/>
            <a:ext cx="3719214" cy="613980"/>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Standardise intensities (z-scores), </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err="1" smtClean="0"/>
              <a:t>thresholding</a:t>
            </a:r>
            <a:r>
              <a:rPr lang="en-GB" sz="1800" dirty="0" smtClean="0"/>
              <a:t>, fill holes</a:t>
            </a:r>
            <a:endParaRPr kumimoji="0" lang="en-GB" sz="1800" b="0" i="0" u="none" strike="noStrike" cap="none" normalizeH="0" baseline="0" dirty="0" smtClean="0">
              <a:ln>
                <a:noFill/>
              </a:ln>
              <a:solidFill>
                <a:schemeClr val="tx1"/>
              </a:solidFill>
              <a:effectLst/>
            </a:endParaRPr>
          </a:p>
        </p:txBody>
      </p:sp>
      <p:cxnSp>
        <p:nvCxnSpPr>
          <p:cNvPr id="19" name="Straight Arrow Connector 18"/>
          <p:cNvCxnSpPr/>
          <p:nvPr/>
        </p:nvCxnSpPr>
        <p:spPr bwMode="auto">
          <a:xfrm flipH="1">
            <a:off x="1958360" y="5864934"/>
            <a:ext cx="7201" cy="2624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568" y="850211"/>
            <a:ext cx="553789" cy="642074"/>
          </a:xfrm>
          <a:prstGeom prst="rect">
            <a:avLst/>
          </a:prstGeom>
        </p:spPr>
      </p:pic>
      <p:sp>
        <p:nvSpPr>
          <p:cNvPr id="15" name="Dodecagon 14"/>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32</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4232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32837" cy="792162"/>
          </a:xfrm>
        </p:spPr>
        <p:txBody>
          <a:bodyPr/>
          <a:lstStyle/>
          <a:p>
            <a:pPr algn="ctr"/>
            <a:r>
              <a:rPr lang="en-GB" sz="3200" dirty="0" smtClean="0"/>
              <a:t>ROI extraction – Brain extraction example</a:t>
            </a:r>
            <a:endParaRPr lang="en-GB" sz="3200" dirty="0"/>
          </a:p>
        </p:txBody>
      </p:sp>
      <p:sp>
        <p:nvSpPr>
          <p:cNvPr id="4" name="TextBox 3"/>
          <p:cNvSpPr txBox="1"/>
          <p:nvPr/>
        </p:nvSpPr>
        <p:spPr>
          <a:xfrm>
            <a:off x="755576" y="908794"/>
            <a:ext cx="7940749" cy="707886"/>
          </a:xfrm>
          <a:prstGeom prst="rect">
            <a:avLst/>
          </a:prstGeom>
          <a:noFill/>
        </p:spPr>
        <p:txBody>
          <a:bodyPr wrap="square" rtlCol="0">
            <a:spAutoFit/>
          </a:bodyPr>
          <a:lstStyle/>
          <a:p>
            <a:r>
              <a:rPr lang="en-GB" sz="2000" dirty="0" smtClean="0"/>
              <a:t>NIFTI - </a:t>
            </a:r>
            <a:r>
              <a:rPr lang="en-GB" sz="2000" dirty="0">
                <a:hlinkClick r:id="rId2"/>
              </a:rPr>
              <a:t>Tools for </a:t>
            </a:r>
            <a:r>
              <a:rPr lang="en-GB" sz="2000" dirty="0" err="1">
                <a:hlinkClick r:id="rId2"/>
              </a:rPr>
              <a:t>NIfTI</a:t>
            </a:r>
            <a:r>
              <a:rPr lang="en-GB" sz="2000" dirty="0">
                <a:hlinkClick r:id="rId2"/>
              </a:rPr>
              <a:t> and ANALYZE </a:t>
            </a:r>
            <a:r>
              <a:rPr lang="en-GB" sz="2000" dirty="0" smtClean="0">
                <a:hlinkClick r:id="rId2"/>
              </a:rPr>
              <a:t>image (by J Shen) </a:t>
            </a:r>
            <a:endParaRPr lang="en-GB" sz="2000" dirty="0" smtClean="0"/>
          </a:p>
          <a:p>
            <a:r>
              <a:rPr lang="en-GB" sz="2000" dirty="0" smtClean="0">
                <a:hlinkClick r:id="rId3"/>
              </a:rPr>
              <a:t>FMRIB Software Library (FSL) </a:t>
            </a:r>
            <a:endParaRPr lang="en-GB"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945" y="2408842"/>
            <a:ext cx="8316380" cy="431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5616" y="1617997"/>
            <a:ext cx="6984776" cy="707886"/>
          </a:xfrm>
          <a:prstGeom prst="rect">
            <a:avLst/>
          </a:prstGeom>
          <a:noFill/>
        </p:spPr>
        <p:txBody>
          <a:bodyPr wrap="square" rtlCol="0">
            <a:spAutoFit/>
          </a:bodyPr>
          <a:lstStyle/>
          <a:p>
            <a:r>
              <a:rPr lang="en-GB" sz="2000" dirty="0" smtClean="0">
                <a:hlinkClick r:id="rId5"/>
              </a:rPr>
              <a:t>BRIClib</a:t>
            </a:r>
            <a:endParaRPr lang="en-GB" sz="2000" dirty="0" smtClean="0"/>
          </a:p>
          <a:p>
            <a:pPr algn="l"/>
            <a:r>
              <a:rPr lang="en-GB" sz="2000" dirty="0" err="1" smtClean="0"/>
              <a:t>bric_bet_GRE</a:t>
            </a:r>
            <a:endParaRPr lang="en-GB" sz="2000" dirty="0"/>
          </a:p>
        </p:txBody>
      </p:sp>
      <p:pic>
        <p:nvPicPr>
          <p:cNvPr id="8" name="Pictur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83568" y="850211"/>
            <a:ext cx="553789" cy="642074"/>
          </a:xfrm>
          <a:prstGeom prst="rect">
            <a:avLst/>
          </a:prstGeom>
        </p:spPr>
      </p:pic>
      <p:sp>
        <p:nvSpPr>
          <p:cNvPr id="9" name="Dodecagon 8"/>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33</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74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32837" cy="792162"/>
          </a:xfrm>
        </p:spPr>
        <p:txBody>
          <a:bodyPr/>
          <a:lstStyle/>
          <a:p>
            <a:pPr algn="ctr"/>
            <a:r>
              <a:rPr lang="en-GB" sz="3200" dirty="0" smtClean="0"/>
              <a:t>ROI extraction – Brain extraction example</a:t>
            </a:r>
            <a:endParaRPr lang="en-GB" sz="3200" dirty="0"/>
          </a:p>
        </p:txBody>
      </p:sp>
      <p:sp>
        <p:nvSpPr>
          <p:cNvPr id="4" name="TextBox 3"/>
          <p:cNvSpPr txBox="1"/>
          <p:nvPr/>
        </p:nvSpPr>
        <p:spPr>
          <a:xfrm>
            <a:off x="755576" y="908794"/>
            <a:ext cx="7940749" cy="707886"/>
          </a:xfrm>
          <a:prstGeom prst="rect">
            <a:avLst/>
          </a:prstGeom>
          <a:noFill/>
        </p:spPr>
        <p:txBody>
          <a:bodyPr wrap="square" rtlCol="0">
            <a:spAutoFit/>
          </a:bodyPr>
          <a:lstStyle/>
          <a:p>
            <a:r>
              <a:rPr lang="en-GB" sz="2000" dirty="0" smtClean="0"/>
              <a:t>NIFTI - </a:t>
            </a:r>
            <a:r>
              <a:rPr lang="en-GB" sz="2000" dirty="0">
                <a:hlinkClick r:id="rId2"/>
              </a:rPr>
              <a:t>Tools for </a:t>
            </a:r>
            <a:r>
              <a:rPr lang="en-GB" sz="2000" dirty="0" err="1">
                <a:hlinkClick r:id="rId2"/>
              </a:rPr>
              <a:t>NIfTI</a:t>
            </a:r>
            <a:r>
              <a:rPr lang="en-GB" sz="2000" dirty="0">
                <a:hlinkClick r:id="rId2"/>
              </a:rPr>
              <a:t> and ANALYZE </a:t>
            </a:r>
            <a:r>
              <a:rPr lang="en-GB" sz="2000" dirty="0" smtClean="0">
                <a:hlinkClick r:id="rId2"/>
              </a:rPr>
              <a:t>image (by J Shen) </a:t>
            </a:r>
            <a:endParaRPr lang="en-GB" sz="2000" dirty="0" smtClean="0"/>
          </a:p>
          <a:p>
            <a:r>
              <a:rPr lang="en-GB" sz="2000" dirty="0" smtClean="0">
                <a:hlinkClick r:id="rId3"/>
              </a:rPr>
              <a:t>FMRIB Software Library (FSL) </a:t>
            </a:r>
            <a:endParaRPr lang="en-GB" sz="2000" dirty="0"/>
          </a:p>
        </p:txBody>
      </p:sp>
      <p:sp>
        <p:nvSpPr>
          <p:cNvPr id="5" name="TextBox 4"/>
          <p:cNvSpPr txBox="1"/>
          <p:nvPr/>
        </p:nvSpPr>
        <p:spPr>
          <a:xfrm>
            <a:off x="1403648" y="1617997"/>
            <a:ext cx="6408712" cy="707886"/>
          </a:xfrm>
          <a:prstGeom prst="rect">
            <a:avLst/>
          </a:prstGeom>
          <a:noFill/>
        </p:spPr>
        <p:txBody>
          <a:bodyPr wrap="square" rtlCol="0">
            <a:spAutoFit/>
          </a:bodyPr>
          <a:lstStyle/>
          <a:p>
            <a:r>
              <a:rPr lang="en-GB" sz="2000" dirty="0" smtClean="0">
                <a:hlinkClick r:id="rId4"/>
              </a:rPr>
              <a:t>BRIClib</a:t>
            </a:r>
            <a:endParaRPr lang="en-GB" sz="2000" dirty="0" smtClean="0"/>
          </a:p>
          <a:p>
            <a:pPr algn="l"/>
            <a:r>
              <a:rPr lang="en-GB" sz="2000" dirty="0" err="1" smtClean="0">
                <a:solidFill>
                  <a:schemeClr val="tx2">
                    <a:lumMod val="65000"/>
                  </a:schemeClr>
                </a:solidFill>
              </a:rPr>
              <a:t>bric_bet_GRE</a:t>
            </a:r>
            <a:r>
              <a:rPr lang="en-GB" sz="2000" dirty="0" smtClean="0">
                <a:solidFill>
                  <a:schemeClr val="tx2">
                    <a:lumMod val="65000"/>
                  </a:schemeClr>
                </a:solidFill>
              </a:rPr>
              <a:t>,            </a:t>
            </a:r>
            <a:r>
              <a:rPr lang="en-GB" sz="2000" dirty="0" smtClean="0"/>
              <a:t>bric_bet_T1WT2W              </a:t>
            </a:r>
            <a:endParaRPr lang="en-GB" sz="2000" dirty="0"/>
          </a:p>
        </p:txBody>
      </p:sp>
      <p:sp>
        <p:nvSpPr>
          <p:cNvPr id="14" name="Flowchart: Data 13"/>
          <p:cNvSpPr/>
          <p:nvPr/>
        </p:nvSpPr>
        <p:spPr bwMode="auto">
          <a:xfrm>
            <a:off x="3419871" y="2408842"/>
            <a:ext cx="2736304" cy="367741"/>
          </a:xfrm>
          <a:prstGeom prst="flowChartInputOutput">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T1W and T2W</a:t>
            </a:r>
          </a:p>
        </p:txBody>
      </p:sp>
      <p:cxnSp>
        <p:nvCxnSpPr>
          <p:cNvPr id="15" name="Straight Arrow Connector 14"/>
          <p:cNvCxnSpPr/>
          <p:nvPr/>
        </p:nvCxnSpPr>
        <p:spPr bwMode="auto">
          <a:xfrm flipH="1">
            <a:off x="4707540" y="2779312"/>
            <a:ext cx="7201" cy="291372"/>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Flowchart: Process 19"/>
          <p:cNvSpPr/>
          <p:nvPr/>
        </p:nvSpPr>
        <p:spPr bwMode="auto">
          <a:xfrm>
            <a:off x="3033762" y="3055808"/>
            <a:ext cx="3384376" cy="640153"/>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rPr>
              <a:t>Bias field correction (FSL-FAST) </a:t>
            </a:r>
            <a:endParaRPr lang="en-GB" sz="1800" dirty="0"/>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fast &lt;-b –B&gt;</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cxnSp>
        <p:nvCxnSpPr>
          <p:cNvPr id="21" name="Straight Arrow Connector 20"/>
          <p:cNvCxnSpPr/>
          <p:nvPr/>
        </p:nvCxnSpPr>
        <p:spPr bwMode="auto">
          <a:xfrm flipH="1">
            <a:off x="4694413" y="3712325"/>
            <a:ext cx="7201" cy="2624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Flowchart: Process 21"/>
          <p:cNvSpPr/>
          <p:nvPr/>
        </p:nvSpPr>
        <p:spPr bwMode="auto">
          <a:xfrm>
            <a:off x="2640817" y="3973174"/>
            <a:ext cx="4078386" cy="913177"/>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r>
              <a:rPr lang="en-GB" sz="1800" dirty="0" smtClean="0"/>
              <a:t>Co-register images if not aligned </a:t>
            </a:r>
          </a:p>
          <a:p>
            <a:r>
              <a:rPr lang="en-GB" sz="1800" dirty="0" smtClean="0"/>
              <a:t>and take </a:t>
            </a:r>
            <a:r>
              <a:rPr lang="en-GB" sz="1800" dirty="0"/>
              <a:t>coordinates </a:t>
            </a:r>
            <a:r>
              <a:rPr lang="en-GB" sz="1800" dirty="0" smtClean="0"/>
              <a:t>(c) of </a:t>
            </a:r>
            <a:r>
              <a:rPr lang="en-GB" sz="1800" dirty="0"/>
              <a:t>shift </a:t>
            </a:r>
            <a:r>
              <a:rPr lang="en-GB" sz="1800" dirty="0" smtClean="0"/>
              <a:t>from</a:t>
            </a:r>
          </a:p>
          <a:p>
            <a:r>
              <a:rPr lang="en-GB" sz="1800" dirty="0" smtClean="0"/>
              <a:t>centre </a:t>
            </a:r>
            <a:r>
              <a:rPr lang="en-GB" sz="1800" dirty="0"/>
              <a:t>space </a:t>
            </a:r>
            <a:r>
              <a:rPr lang="en-GB" sz="1800" dirty="0" smtClean="0"/>
              <a:t>(</a:t>
            </a:r>
            <a:r>
              <a:rPr lang="en-GB" sz="1800" dirty="0"/>
              <a:t>q-offset)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p:txBody>
      </p:sp>
      <p:cxnSp>
        <p:nvCxnSpPr>
          <p:cNvPr id="23" name="Straight Arrow Connector 22"/>
          <p:cNvCxnSpPr/>
          <p:nvPr/>
        </p:nvCxnSpPr>
        <p:spPr bwMode="auto">
          <a:xfrm flipH="1">
            <a:off x="4712565" y="4903821"/>
            <a:ext cx="7201" cy="2624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Flowchart: Process 23"/>
          <p:cNvSpPr/>
          <p:nvPr/>
        </p:nvSpPr>
        <p:spPr bwMode="auto">
          <a:xfrm>
            <a:off x="2771801" y="5183744"/>
            <a:ext cx="3947402" cy="1197583"/>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FSL-Brain Extraction Tool in 2 steps:</a:t>
            </a:r>
          </a:p>
          <a:p>
            <a:r>
              <a:rPr lang="en-GB" sz="1800" dirty="0"/>
              <a:t>bet2  &lt;-m  -f  -c  -R</a:t>
            </a:r>
            <a:r>
              <a:rPr lang="en-GB" sz="1800" dirty="0" smtClean="0"/>
              <a:t>&gt; </a:t>
            </a:r>
          </a:p>
          <a:p>
            <a:r>
              <a:rPr lang="en-GB" sz="1800" dirty="0" smtClean="0"/>
              <a:t>and </a:t>
            </a:r>
          </a:p>
          <a:p>
            <a:r>
              <a:rPr lang="en-GB" sz="1800" dirty="0" smtClean="0"/>
              <a:t>bet2 </a:t>
            </a:r>
            <a:r>
              <a:rPr lang="en-GB" sz="1800" dirty="0"/>
              <a:t>&lt;-c  -A2&gt;</a:t>
            </a:r>
          </a:p>
          <a:p>
            <a:endParaRPr lang="en-GB" sz="1800"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p:txBody>
      </p:sp>
      <p:pic>
        <p:nvPicPr>
          <p:cNvPr id="27" name="Picture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568" y="850211"/>
            <a:ext cx="553789" cy="642074"/>
          </a:xfrm>
          <a:prstGeom prst="rect">
            <a:avLst/>
          </a:prstGeom>
        </p:spPr>
      </p:pic>
      <p:sp>
        <p:nvSpPr>
          <p:cNvPr id="13" name="Dodecagon 12"/>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34</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4929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32837" cy="792162"/>
          </a:xfrm>
        </p:spPr>
        <p:txBody>
          <a:bodyPr/>
          <a:lstStyle/>
          <a:p>
            <a:pPr algn="ctr"/>
            <a:r>
              <a:rPr lang="en-GB" sz="3200" dirty="0" smtClean="0"/>
              <a:t>ROI extraction – Brain extraction example</a:t>
            </a:r>
            <a:endParaRPr lang="en-GB" sz="3200" dirty="0"/>
          </a:p>
        </p:txBody>
      </p:sp>
      <p:sp>
        <p:nvSpPr>
          <p:cNvPr id="4" name="TextBox 3"/>
          <p:cNvSpPr txBox="1"/>
          <p:nvPr/>
        </p:nvSpPr>
        <p:spPr>
          <a:xfrm>
            <a:off x="755576" y="908794"/>
            <a:ext cx="7940749" cy="707886"/>
          </a:xfrm>
          <a:prstGeom prst="rect">
            <a:avLst/>
          </a:prstGeom>
          <a:noFill/>
        </p:spPr>
        <p:txBody>
          <a:bodyPr wrap="square" rtlCol="0">
            <a:spAutoFit/>
          </a:bodyPr>
          <a:lstStyle/>
          <a:p>
            <a:r>
              <a:rPr lang="en-GB" sz="2000" dirty="0" smtClean="0"/>
              <a:t>NIFTI - </a:t>
            </a:r>
            <a:r>
              <a:rPr lang="en-GB" sz="2000" dirty="0">
                <a:hlinkClick r:id="rId2"/>
              </a:rPr>
              <a:t>Tools for </a:t>
            </a:r>
            <a:r>
              <a:rPr lang="en-GB" sz="2000" dirty="0" err="1">
                <a:hlinkClick r:id="rId2"/>
              </a:rPr>
              <a:t>NIfTI</a:t>
            </a:r>
            <a:r>
              <a:rPr lang="en-GB" sz="2000" dirty="0">
                <a:hlinkClick r:id="rId2"/>
              </a:rPr>
              <a:t> and ANALYZE </a:t>
            </a:r>
            <a:r>
              <a:rPr lang="en-GB" sz="2000" dirty="0" smtClean="0">
                <a:hlinkClick r:id="rId2"/>
              </a:rPr>
              <a:t>image (by J Shen) </a:t>
            </a:r>
            <a:endParaRPr lang="en-GB" sz="2000" dirty="0" smtClean="0"/>
          </a:p>
          <a:p>
            <a:r>
              <a:rPr lang="en-GB" sz="2000" dirty="0" smtClean="0">
                <a:hlinkClick r:id="rId3"/>
              </a:rPr>
              <a:t>FMRIB Software Library (FSL) </a:t>
            </a:r>
            <a:endParaRPr lang="en-GB" sz="2000" dirty="0"/>
          </a:p>
        </p:txBody>
      </p:sp>
      <p:sp>
        <p:nvSpPr>
          <p:cNvPr id="5" name="TextBox 4"/>
          <p:cNvSpPr txBox="1"/>
          <p:nvPr/>
        </p:nvSpPr>
        <p:spPr>
          <a:xfrm>
            <a:off x="107504" y="1617997"/>
            <a:ext cx="8928992" cy="707886"/>
          </a:xfrm>
          <a:prstGeom prst="rect">
            <a:avLst/>
          </a:prstGeom>
          <a:noFill/>
        </p:spPr>
        <p:txBody>
          <a:bodyPr wrap="square" rtlCol="0">
            <a:spAutoFit/>
          </a:bodyPr>
          <a:lstStyle/>
          <a:p>
            <a:r>
              <a:rPr lang="en-GB" sz="2000" dirty="0" smtClean="0">
                <a:hlinkClick r:id="rId4"/>
              </a:rPr>
              <a:t>BRIClib</a:t>
            </a:r>
            <a:endParaRPr lang="en-GB" sz="2000" dirty="0" smtClean="0"/>
          </a:p>
          <a:p>
            <a:r>
              <a:rPr lang="en-GB" sz="2000" dirty="0" err="1" smtClean="0">
                <a:solidFill>
                  <a:schemeClr val="tx2">
                    <a:lumMod val="65000"/>
                  </a:schemeClr>
                </a:solidFill>
              </a:rPr>
              <a:t>bric_bet_GRE</a:t>
            </a:r>
            <a:r>
              <a:rPr lang="en-GB" sz="2000" dirty="0" smtClean="0">
                <a:solidFill>
                  <a:schemeClr val="tx2">
                    <a:lumMod val="65000"/>
                  </a:schemeClr>
                </a:solidFill>
              </a:rPr>
              <a:t>,            bric_bet_T1WT2W,                 </a:t>
            </a:r>
            <a:r>
              <a:rPr lang="en-GB" sz="2000" dirty="0" err="1" smtClean="0"/>
              <a:t>bric_bet_PD</a:t>
            </a:r>
            <a:r>
              <a:rPr lang="en-GB" sz="2000" dirty="0" smtClean="0"/>
              <a:t>              </a:t>
            </a:r>
            <a:endParaRPr lang="en-GB" sz="2000" dirty="0"/>
          </a:p>
        </p:txBody>
      </p:sp>
      <p:sp>
        <p:nvSpPr>
          <p:cNvPr id="14" name="Flowchart: Data 13"/>
          <p:cNvSpPr/>
          <p:nvPr/>
        </p:nvSpPr>
        <p:spPr bwMode="auto">
          <a:xfrm>
            <a:off x="5721923" y="2416398"/>
            <a:ext cx="2736304" cy="367741"/>
          </a:xfrm>
          <a:prstGeom prst="flowChartInputOutput">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PD</a:t>
            </a:r>
          </a:p>
        </p:txBody>
      </p:sp>
      <p:cxnSp>
        <p:nvCxnSpPr>
          <p:cNvPr id="15" name="Straight Arrow Connector 14"/>
          <p:cNvCxnSpPr/>
          <p:nvPr/>
        </p:nvCxnSpPr>
        <p:spPr bwMode="auto">
          <a:xfrm flipH="1">
            <a:off x="7009592" y="2786868"/>
            <a:ext cx="7201" cy="291372"/>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Flowchart: Process 19"/>
          <p:cNvSpPr/>
          <p:nvPr/>
        </p:nvSpPr>
        <p:spPr bwMode="auto">
          <a:xfrm>
            <a:off x="5335814" y="3063364"/>
            <a:ext cx="3384376" cy="640153"/>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rPr>
              <a:t>Bias field correction (FSL-FAST) </a:t>
            </a:r>
            <a:endParaRPr lang="en-GB" sz="1800" dirty="0"/>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fast &lt;-b –B&gt;</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cxnSp>
        <p:nvCxnSpPr>
          <p:cNvPr id="21" name="Straight Arrow Connector 20"/>
          <p:cNvCxnSpPr/>
          <p:nvPr/>
        </p:nvCxnSpPr>
        <p:spPr bwMode="auto">
          <a:xfrm flipH="1">
            <a:off x="6996465" y="3719881"/>
            <a:ext cx="7201" cy="262454"/>
          </a:xfrm>
          <a:prstGeom prst="straightConnector1">
            <a:avLst/>
          </a:prstGeom>
          <a:solidFill>
            <a:schemeClr val="accent1"/>
          </a:solidFill>
          <a:ln w="19050" cap="flat" cmpd="sng" algn="ctr">
            <a:solidFill>
              <a:schemeClr val="tx1"/>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Flowchart: Process 23"/>
          <p:cNvSpPr/>
          <p:nvPr/>
        </p:nvSpPr>
        <p:spPr bwMode="auto">
          <a:xfrm>
            <a:off x="5443826" y="3980013"/>
            <a:ext cx="3168352" cy="951242"/>
          </a:xfrm>
          <a:prstGeom prst="flowChartProcess">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FSL-Brain Extraction Tool </a:t>
            </a:r>
          </a:p>
          <a:p>
            <a:r>
              <a:rPr lang="en-GB" sz="1800" dirty="0"/>
              <a:t>bet2  </a:t>
            </a:r>
            <a:r>
              <a:rPr lang="en-GB" sz="1800" dirty="0" smtClean="0"/>
              <a:t>&lt;-</a:t>
            </a:r>
            <a:r>
              <a:rPr lang="en-GB" sz="1800" dirty="0"/>
              <a:t>m -v -f </a:t>
            </a:r>
            <a:r>
              <a:rPr lang="en-GB" sz="1800" dirty="0" smtClean="0"/>
              <a:t>-</a:t>
            </a:r>
            <a:r>
              <a:rPr lang="en-GB" sz="1800" dirty="0"/>
              <a:t>g </a:t>
            </a:r>
            <a:r>
              <a:rPr lang="en-GB" sz="1800" dirty="0" smtClean="0"/>
              <a:t>&gt; </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t>(f = 0.4, g = 0)</a:t>
            </a:r>
            <a:endParaRPr kumimoji="0" lang="en-GB" sz="1800" b="0" i="0" u="none" strike="noStrike" cap="none" normalizeH="0" baseline="0" dirty="0" smtClean="0">
              <a:ln>
                <a:noFill/>
              </a:ln>
              <a:solidFill>
                <a:schemeClr val="tx1"/>
              </a:solidFill>
              <a:effectLst/>
            </a:endParaRPr>
          </a:p>
        </p:txBody>
      </p:sp>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568" y="850211"/>
            <a:ext cx="553789" cy="642074"/>
          </a:xfrm>
          <a:prstGeom prst="rect">
            <a:avLst/>
          </a:prstGeom>
        </p:spPr>
      </p:pic>
      <p:sp>
        <p:nvSpPr>
          <p:cNvPr id="11" name="Dodecagon 10"/>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35</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2561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32837" cy="792162"/>
          </a:xfrm>
        </p:spPr>
        <p:txBody>
          <a:bodyPr/>
          <a:lstStyle/>
          <a:p>
            <a:pPr algn="ctr"/>
            <a:r>
              <a:rPr lang="en-GB" dirty="0" smtClean="0"/>
              <a:t>Construction of the data input array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261" y="822392"/>
            <a:ext cx="6264696" cy="6024457"/>
          </a:xfrm>
          <a:prstGeom prst="rect">
            <a:avLst/>
          </a:prstGeom>
        </p:spPr>
      </p:pic>
      <p:sp>
        <p:nvSpPr>
          <p:cNvPr id="5" name="TextBox 4"/>
          <p:cNvSpPr txBox="1"/>
          <p:nvPr/>
        </p:nvSpPr>
        <p:spPr>
          <a:xfrm rot="16200000">
            <a:off x="4990967" y="3325449"/>
            <a:ext cx="6958675" cy="307777"/>
          </a:xfrm>
          <a:prstGeom prst="rect">
            <a:avLst/>
          </a:prstGeom>
          <a:noFill/>
          <a:ln>
            <a:solidFill>
              <a:schemeClr val="accent1">
                <a:lumMod val="90000"/>
              </a:schemeClr>
            </a:solidFill>
          </a:ln>
        </p:spPr>
        <p:txBody>
          <a:bodyPr wrap="square" rtlCol="0">
            <a:spAutoFit/>
          </a:bodyPr>
          <a:lstStyle/>
          <a:p>
            <a:r>
              <a:rPr lang="en-GB" sz="1400" dirty="0">
                <a:solidFill>
                  <a:srgbClr val="00B0F0"/>
                </a:solidFill>
                <a:hlinkClick r:id="rId3"/>
              </a:rPr>
              <a:t>https://sourceforge.net/projects/bric1936/files/MATLAB_R2015a_to_R2017b/BRIClib</a:t>
            </a:r>
            <a:r>
              <a:rPr lang="en-GB" sz="1400" dirty="0" smtClean="0">
                <a:solidFill>
                  <a:srgbClr val="00B0F0"/>
                </a:solidFill>
                <a:hlinkClick r:id="rId3"/>
              </a:rPr>
              <a:t>/</a:t>
            </a:r>
            <a:r>
              <a:rPr lang="en-GB" sz="1400" dirty="0" smtClean="0">
                <a:solidFill>
                  <a:srgbClr val="00B0F0"/>
                </a:solidFill>
              </a:rPr>
              <a:t> </a:t>
            </a:r>
            <a:endParaRPr lang="en-GB" sz="1400" dirty="0">
              <a:solidFill>
                <a:srgbClr val="00B0F0"/>
              </a:solidFill>
            </a:endParaRPr>
          </a:p>
        </p:txBody>
      </p:sp>
      <p:sp>
        <p:nvSpPr>
          <p:cNvPr id="6" name="Curved Right Arrow 5"/>
          <p:cNvSpPr/>
          <p:nvPr/>
        </p:nvSpPr>
        <p:spPr bwMode="auto">
          <a:xfrm rot="5400000">
            <a:off x="5256076" y="-1071500"/>
            <a:ext cx="864096" cy="5256584"/>
          </a:xfrm>
          <a:prstGeom prst="curved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bwMode="auto">
          <a:xfrm>
            <a:off x="5868144" y="3212976"/>
            <a:ext cx="864096" cy="1008112"/>
          </a:xfrm>
          <a:prstGeom prst="rect">
            <a:avLst/>
          </a:prstGeom>
          <a:noFill/>
          <a:ln w="317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nvGrpSpPr>
          <p:cNvPr id="10" name="Group 9"/>
          <p:cNvGrpSpPr/>
          <p:nvPr/>
        </p:nvGrpSpPr>
        <p:grpSpPr>
          <a:xfrm>
            <a:off x="155253" y="2348880"/>
            <a:ext cx="5424859" cy="1368152"/>
            <a:chOff x="155253" y="2348880"/>
            <a:chExt cx="5424859" cy="1368152"/>
          </a:xfrm>
        </p:grpSpPr>
        <p:sp>
          <p:nvSpPr>
            <p:cNvPr id="8" name="TextBox 7"/>
            <p:cNvSpPr txBox="1"/>
            <p:nvPr/>
          </p:nvSpPr>
          <p:spPr>
            <a:xfrm>
              <a:off x="155253" y="2886035"/>
              <a:ext cx="1152128" cy="830997"/>
            </a:xfrm>
            <a:prstGeom prst="rect">
              <a:avLst/>
            </a:prstGeom>
            <a:noFill/>
          </p:spPr>
          <p:txBody>
            <a:bodyPr wrap="square" rtlCol="0">
              <a:spAutoFit/>
            </a:bodyPr>
            <a:lstStyle/>
            <a:p>
              <a:r>
                <a:rPr lang="en-GB" dirty="0" smtClean="0"/>
                <a:t>Sparse data</a:t>
              </a:r>
              <a:endParaRPr lang="en-GB" dirty="0"/>
            </a:p>
          </p:txBody>
        </p:sp>
        <p:sp>
          <p:nvSpPr>
            <p:cNvPr id="9" name="Curved Down Arrow 8"/>
            <p:cNvSpPr/>
            <p:nvPr/>
          </p:nvSpPr>
          <p:spPr bwMode="auto">
            <a:xfrm>
              <a:off x="827584" y="2348880"/>
              <a:ext cx="4752528" cy="537155"/>
            </a:xfrm>
            <a:prstGeom prst="curvedDown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sp>
        <p:nvSpPr>
          <p:cNvPr id="11" name="Dodecagon 10"/>
          <p:cNvSpPr/>
          <p:nvPr/>
        </p:nvSpPr>
        <p:spPr bwMode="auto">
          <a:xfrm>
            <a:off x="200693" y="116632"/>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36</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97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we have several images</a:t>
            </a:r>
            <a:endParaRPr lang="en-GB" dirty="0"/>
          </a:p>
        </p:txBody>
      </p:sp>
      <p:grpSp>
        <p:nvGrpSpPr>
          <p:cNvPr id="7" name="Group 6"/>
          <p:cNvGrpSpPr/>
          <p:nvPr/>
        </p:nvGrpSpPr>
        <p:grpSpPr>
          <a:xfrm>
            <a:off x="539552" y="1187301"/>
            <a:ext cx="1512168" cy="1695762"/>
            <a:chOff x="435510" y="1676682"/>
            <a:chExt cx="1512168" cy="169576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16832"/>
              <a:ext cx="1016052" cy="1263715"/>
            </a:xfrm>
            <a:prstGeom prst="rect">
              <a:avLst/>
            </a:prstGeom>
            <a:ln w="25400">
              <a:solidFill>
                <a:schemeClr val="tx1"/>
              </a:solidFill>
            </a:ln>
          </p:spPr>
        </p:pic>
        <p:sp>
          <p:nvSpPr>
            <p:cNvPr id="6" name="Cube 5"/>
            <p:cNvSpPr/>
            <p:nvPr/>
          </p:nvSpPr>
          <p:spPr bwMode="auto">
            <a:xfrm>
              <a:off x="435510" y="1676682"/>
              <a:ext cx="1512168" cy="1695762"/>
            </a:xfrm>
            <a:prstGeom prst="cube">
              <a:avLst/>
            </a:prstGeom>
            <a:noFill/>
            <a:ln w="2540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grpSp>
        <p:nvGrpSpPr>
          <p:cNvPr id="8" name="Group 7"/>
          <p:cNvGrpSpPr/>
          <p:nvPr/>
        </p:nvGrpSpPr>
        <p:grpSpPr>
          <a:xfrm>
            <a:off x="433170" y="4588834"/>
            <a:ext cx="1512168" cy="1695762"/>
            <a:chOff x="435510" y="1676682"/>
            <a:chExt cx="1512168" cy="1695762"/>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16832"/>
              <a:ext cx="1016052" cy="1263715"/>
            </a:xfrm>
            <a:prstGeom prst="rect">
              <a:avLst/>
            </a:prstGeom>
            <a:ln w="25400">
              <a:solidFill>
                <a:schemeClr val="tx1"/>
              </a:solidFill>
            </a:ln>
          </p:spPr>
        </p:pic>
        <p:sp>
          <p:nvSpPr>
            <p:cNvPr id="10" name="Cube 9"/>
            <p:cNvSpPr/>
            <p:nvPr/>
          </p:nvSpPr>
          <p:spPr bwMode="auto">
            <a:xfrm>
              <a:off x="435510" y="1676682"/>
              <a:ext cx="1512168" cy="1695762"/>
            </a:xfrm>
            <a:prstGeom prst="cube">
              <a:avLst/>
            </a:prstGeom>
            <a:noFill/>
            <a:ln w="2540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grpSp>
        <p:nvGrpSpPr>
          <p:cNvPr id="11" name="Group 10">
            <a:extLst>
              <a:ext uri="{FF2B5EF4-FFF2-40B4-BE49-F238E27FC236}">
                <a16:creationId xmlns:a16="http://schemas.microsoft.com/office/drawing/2014/main" id="{3BC8B7D3-991B-4225-ACE7-C0500197085F}"/>
              </a:ext>
            </a:extLst>
          </p:cNvPr>
          <p:cNvGrpSpPr/>
          <p:nvPr/>
        </p:nvGrpSpPr>
        <p:grpSpPr>
          <a:xfrm>
            <a:off x="1225297" y="3242860"/>
            <a:ext cx="140677" cy="817266"/>
            <a:chOff x="1163195" y="2773080"/>
            <a:chExt cx="140677" cy="817266"/>
          </a:xfrm>
        </p:grpSpPr>
        <p:sp>
          <p:nvSpPr>
            <p:cNvPr id="12" name="Oval 11">
              <a:extLst>
                <a:ext uri="{FF2B5EF4-FFF2-40B4-BE49-F238E27FC236}">
                  <a16:creationId xmlns:a16="http://schemas.microsoft.com/office/drawing/2014/main" id="{4DE6D2F8-A257-49CE-9F81-0C9211CE4222}"/>
                </a:ext>
              </a:extLst>
            </p:cNvPr>
            <p:cNvSpPr/>
            <p:nvPr/>
          </p:nvSpPr>
          <p:spPr>
            <a:xfrm rot="5400000">
              <a:off x="1148123" y="2788152"/>
              <a:ext cx="170822" cy="140677"/>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Oval 12">
              <a:extLst>
                <a:ext uri="{FF2B5EF4-FFF2-40B4-BE49-F238E27FC236}">
                  <a16:creationId xmlns:a16="http://schemas.microsoft.com/office/drawing/2014/main" id="{631280A9-9B1B-41E9-A0F7-1FEDBA15D702}"/>
                </a:ext>
              </a:extLst>
            </p:cNvPr>
            <p:cNvSpPr/>
            <p:nvPr/>
          </p:nvSpPr>
          <p:spPr>
            <a:xfrm rot="5400000">
              <a:off x="1148123" y="3111374"/>
              <a:ext cx="170822" cy="140677"/>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Oval 13">
              <a:extLst>
                <a:ext uri="{FF2B5EF4-FFF2-40B4-BE49-F238E27FC236}">
                  <a16:creationId xmlns:a16="http://schemas.microsoft.com/office/drawing/2014/main" id="{6F8A99C1-8A98-4DC8-8CA3-BA4AA7A19649}"/>
                </a:ext>
              </a:extLst>
            </p:cNvPr>
            <p:cNvSpPr/>
            <p:nvPr/>
          </p:nvSpPr>
          <p:spPr>
            <a:xfrm rot="5400000">
              <a:off x="1148123" y="3434596"/>
              <a:ext cx="170822" cy="140677"/>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5" name="Curved Down Arrow 14"/>
          <p:cNvSpPr/>
          <p:nvPr/>
        </p:nvSpPr>
        <p:spPr bwMode="auto">
          <a:xfrm rot="1587477">
            <a:off x="2050530" y="1134129"/>
            <a:ext cx="2607891" cy="607731"/>
          </a:xfrm>
          <a:prstGeom prst="curvedDownArrow">
            <a:avLst/>
          </a:prstGeom>
          <a:solidFill>
            <a:schemeClr val="accent2">
              <a:lumMod val="40000"/>
              <a:lumOff val="60000"/>
            </a:schemeClr>
          </a:solidFill>
          <a:ln w="19050" cap="flat" cmpd="sng" algn="ctr">
            <a:solidFill>
              <a:schemeClr val="accent2"/>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7" name="Curved Up Arrow 16"/>
          <p:cNvSpPr/>
          <p:nvPr/>
        </p:nvSpPr>
        <p:spPr bwMode="auto">
          <a:xfrm rot="19762116">
            <a:off x="1878312" y="5206023"/>
            <a:ext cx="2952328" cy="791491"/>
          </a:xfrm>
          <a:prstGeom prst="curvedUpArrow">
            <a:avLst/>
          </a:prstGeom>
          <a:solidFill>
            <a:schemeClr val="accent2">
              <a:lumMod val="40000"/>
              <a:lumOff val="60000"/>
            </a:schemeClr>
          </a:solid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nvGrpSpPr>
          <p:cNvPr id="3" name="Group 2"/>
          <p:cNvGrpSpPr/>
          <p:nvPr/>
        </p:nvGrpSpPr>
        <p:grpSpPr>
          <a:xfrm>
            <a:off x="3491880" y="1129632"/>
            <a:ext cx="4862810" cy="5308226"/>
            <a:chOff x="3491880" y="1129632"/>
            <a:chExt cx="4862810" cy="530822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204864"/>
              <a:ext cx="4673840" cy="2406774"/>
            </a:xfrm>
            <a:prstGeom prst="rect">
              <a:avLst/>
            </a:prstGeom>
          </p:spPr>
        </p:pic>
        <p:sp>
          <p:nvSpPr>
            <p:cNvPr id="18" name="TextBox 17"/>
            <p:cNvSpPr txBox="1"/>
            <p:nvPr/>
          </p:nvSpPr>
          <p:spPr>
            <a:xfrm>
              <a:off x="4211960" y="4868198"/>
              <a:ext cx="2193974" cy="1569660"/>
            </a:xfrm>
            <a:prstGeom prst="rect">
              <a:avLst/>
            </a:prstGeom>
            <a:noFill/>
          </p:spPr>
          <p:txBody>
            <a:bodyPr wrap="square" rtlCol="0">
              <a:spAutoFit/>
            </a:bodyPr>
            <a:lstStyle/>
            <a:p>
              <a:r>
                <a:rPr lang="en-GB" dirty="0" smtClean="0"/>
                <a:t>Cohort (or age and disease relevant) template</a:t>
              </a:r>
              <a:endParaRPr lang="en-GB" dirty="0"/>
            </a:p>
          </p:txBody>
        </p:sp>
        <p:sp>
          <p:nvSpPr>
            <p:cNvPr id="19" name="TextBox 18"/>
            <p:cNvSpPr txBox="1"/>
            <p:nvPr/>
          </p:nvSpPr>
          <p:spPr>
            <a:xfrm>
              <a:off x="6012160" y="1129632"/>
              <a:ext cx="2342530" cy="1200329"/>
            </a:xfrm>
            <a:prstGeom prst="rect">
              <a:avLst/>
            </a:prstGeom>
            <a:noFill/>
          </p:spPr>
          <p:txBody>
            <a:bodyPr wrap="square" rtlCol="0">
              <a:spAutoFit/>
            </a:bodyPr>
            <a:lstStyle/>
            <a:p>
              <a:r>
                <a:rPr lang="en-GB" dirty="0" smtClean="0"/>
                <a:t>Template binary mask (ICV in this case)</a:t>
              </a:r>
              <a:endParaRPr lang="en-GB" dirty="0"/>
            </a:p>
          </p:txBody>
        </p:sp>
      </p:grpSp>
      <p:sp>
        <p:nvSpPr>
          <p:cNvPr id="20" name="Dodecagon 19"/>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37</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15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81211"/>
            <a:ext cx="5616302" cy="503783"/>
          </a:xfrm>
        </p:spPr>
        <p:txBody>
          <a:bodyPr/>
          <a:lstStyle/>
          <a:p>
            <a:r>
              <a:rPr lang="en-GB" sz="3200" dirty="0" smtClean="0"/>
              <a:t>… all together in a 4D volume</a:t>
            </a:r>
            <a:endParaRPr lang="en-GB" sz="3200" dirty="0"/>
          </a:p>
        </p:txBody>
      </p:sp>
      <p:sp>
        <p:nvSpPr>
          <p:cNvPr id="3" name="Content Placeholder 2"/>
          <p:cNvSpPr>
            <a:spLocks noGrp="1"/>
          </p:cNvSpPr>
          <p:nvPr>
            <p:ph idx="1"/>
          </p:nvPr>
        </p:nvSpPr>
        <p:spPr>
          <a:xfrm>
            <a:off x="251520" y="584994"/>
            <a:ext cx="8640762" cy="6228382"/>
          </a:xfrm>
        </p:spPr>
        <p:txBody>
          <a:bodyPr/>
          <a:lstStyle/>
          <a:p>
            <a:pPr marL="0" indent="0">
              <a:buNone/>
            </a:pPr>
            <a:r>
              <a:rPr lang="en-GB" sz="1600" dirty="0" err="1"/>
              <a:t>ICVtemplate</a:t>
            </a:r>
            <a:r>
              <a:rPr lang="en-GB" sz="1600" dirty="0"/>
              <a:t> = </a:t>
            </a:r>
            <a:r>
              <a:rPr lang="en-GB" sz="1600" dirty="0">
                <a:solidFill>
                  <a:srgbClr val="FF99FF"/>
                </a:solidFill>
              </a:rPr>
              <a:t>'./</a:t>
            </a:r>
            <a:r>
              <a:rPr lang="en-GB" sz="1600" dirty="0" err="1" smtClean="0">
                <a:solidFill>
                  <a:srgbClr val="FF99FF"/>
                </a:solidFill>
              </a:rPr>
              <a:t>Project_folder</a:t>
            </a:r>
            <a:r>
              <a:rPr lang="en-GB" sz="1600" dirty="0" smtClean="0">
                <a:solidFill>
                  <a:srgbClr val="FF99FF"/>
                </a:solidFill>
              </a:rPr>
              <a:t>/</a:t>
            </a:r>
            <a:r>
              <a:rPr lang="en-GB" sz="1600" dirty="0" err="1" smtClean="0">
                <a:solidFill>
                  <a:srgbClr val="FF99FF"/>
                </a:solidFill>
              </a:rPr>
              <a:t>Age_and_disease_relevant_template</a:t>
            </a:r>
            <a:r>
              <a:rPr lang="en-GB" sz="1600" dirty="0" smtClean="0">
                <a:solidFill>
                  <a:srgbClr val="FF99FF"/>
                </a:solidFill>
              </a:rPr>
              <a:t>’</a:t>
            </a:r>
            <a:r>
              <a:rPr lang="en-GB" sz="1600" dirty="0" smtClean="0"/>
              <a:t>;</a:t>
            </a:r>
            <a:endParaRPr lang="en-GB" sz="1600" dirty="0"/>
          </a:p>
          <a:p>
            <a:pPr marL="0" indent="0">
              <a:buNone/>
            </a:pPr>
            <a:r>
              <a:rPr lang="en-GB" sz="1600" dirty="0" err="1"/>
              <a:t>ICVdata</a:t>
            </a:r>
            <a:r>
              <a:rPr lang="en-GB" sz="1600" dirty="0"/>
              <a:t> = </a:t>
            </a:r>
            <a:r>
              <a:rPr lang="en-GB" sz="1600" dirty="0" err="1"/>
              <a:t>load_series</a:t>
            </a:r>
            <a:r>
              <a:rPr lang="en-GB" sz="1600" dirty="0"/>
              <a:t>(</a:t>
            </a:r>
            <a:r>
              <a:rPr lang="en-GB" sz="1600" dirty="0" err="1"/>
              <a:t>ICVtemplate</a:t>
            </a:r>
            <a:r>
              <a:rPr lang="en-GB" sz="1600" dirty="0"/>
              <a:t>,[]);</a:t>
            </a:r>
          </a:p>
          <a:p>
            <a:pPr marL="0" indent="0">
              <a:buNone/>
            </a:pPr>
            <a:r>
              <a:rPr lang="en-GB" sz="1600" dirty="0" err="1" smtClean="0"/>
              <a:t>ICVdatabin</a:t>
            </a:r>
            <a:r>
              <a:rPr lang="en-GB" sz="1600" dirty="0" smtClean="0"/>
              <a:t> </a:t>
            </a:r>
            <a:r>
              <a:rPr lang="en-GB" sz="1600" dirty="0"/>
              <a:t>= logical(</a:t>
            </a:r>
            <a:r>
              <a:rPr lang="en-GB" sz="1600" dirty="0" err="1"/>
              <a:t>ICVdata</a:t>
            </a:r>
            <a:r>
              <a:rPr lang="en-GB" sz="1600" dirty="0"/>
              <a:t>);</a:t>
            </a:r>
          </a:p>
          <a:p>
            <a:pPr marL="0" indent="0">
              <a:buNone/>
            </a:pPr>
            <a:endParaRPr lang="en-GB" sz="1600" dirty="0"/>
          </a:p>
          <a:p>
            <a:pPr marL="0" indent="0">
              <a:buNone/>
            </a:pPr>
            <a:r>
              <a:rPr lang="en-GB" sz="1600" dirty="0" smtClean="0"/>
              <a:t>ROI </a:t>
            </a:r>
            <a:r>
              <a:rPr lang="en-GB" sz="1600" dirty="0"/>
              <a:t>= </a:t>
            </a:r>
            <a:r>
              <a:rPr lang="en-GB" sz="1600" dirty="0" err="1"/>
              <a:t>regionprops</a:t>
            </a:r>
            <a:r>
              <a:rPr lang="en-GB" sz="1600" dirty="0"/>
              <a:t>(</a:t>
            </a:r>
            <a:r>
              <a:rPr lang="en-GB" sz="1600" dirty="0" err="1"/>
              <a:t>ICVdatabin</a:t>
            </a:r>
            <a:r>
              <a:rPr lang="en-GB" sz="1600" dirty="0"/>
              <a:t>,</a:t>
            </a:r>
            <a:r>
              <a:rPr lang="en-GB" sz="1600" dirty="0">
                <a:solidFill>
                  <a:srgbClr val="FF99FF"/>
                </a:solidFill>
              </a:rPr>
              <a:t>'</a:t>
            </a:r>
            <a:r>
              <a:rPr lang="en-GB" sz="1600" dirty="0" err="1">
                <a:solidFill>
                  <a:srgbClr val="FF99FF"/>
                </a:solidFill>
              </a:rPr>
              <a:t>BoundingBox</a:t>
            </a:r>
            <a:r>
              <a:rPr lang="en-GB" sz="1600" dirty="0">
                <a:solidFill>
                  <a:srgbClr val="FF99FF"/>
                </a:solidFill>
              </a:rPr>
              <a:t>'</a:t>
            </a:r>
            <a:r>
              <a:rPr lang="en-GB" sz="1600" dirty="0"/>
              <a:t>);</a:t>
            </a:r>
          </a:p>
          <a:p>
            <a:pPr marL="0" indent="0">
              <a:buNone/>
            </a:pPr>
            <a:r>
              <a:rPr lang="en-GB" sz="1600" dirty="0"/>
              <a:t>allBoundingBoxes = </a:t>
            </a:r>
            <a:r>
              <a:rPr lang="en-GB" sz="1600" dirty="0" smtClean="0"/>
              <a:t>[</a:t>
            </a:r>
            <a:r>
              <a:rPr lang="en-GB" sz="1600" dirty="0" err="1" smtClean="0"/>
              <a:t>ROI.BoundingBox</a:t>
            </a:r>
            <a:r>
              <a:rPr lang="en-GB" sz="1600" dirty="0"/>
              <a:t>];</a:t>
            </a:r>
          </a:p>
          <a:p>
            <a:pPr marL="0" indent="0">
              <a:buNone/>
            </a:pPr>
            <a:r>
              <a:rPr lang="en-GB" sz="1600" dirty="0"/>
              <a:t>x1 = </a:t>
            </a:r>
            <a:r>
              <a:rPr lang="en-GB" sz="1600" dirty="0" err="1"/>
              <a:t>allBoundingBoxes</a:t>
            </a:r>
            <a:r>
              <a:rPr lang="en-GB" sz="1600" dirty="0"/>
              <a:t>(1:6:end);</a:t>
            </a:r>
          </a:p>
          <a:p>
            <a:pPr marL="0" indent="0">
              <a:buNone/>
            </a:pPr>
            <a:r>
              <a:rPr lang="en-GB" sz="1600" dirty="0"/>
              <a:t>x2 = </a:t>
            </a:r>
            <a:r>
              <a:rPr lang="en-GB" sz="1600" dirty="0" err="1"/>
              <a:t>allBoundingBoxes</a:t>
            </a:r>
            <a:r>
              <a:rPr lang="en-GB" sz="1600" dirty="0"/>
              <a:t>(1:6:end) + </a:t>
            </a:r>
            <a:r>
              <a:rPr lang="en-GB" sz="1600" dirty="0" err="1"/>
              <a:t>allBoundingBoxes</a:t>
            </a:r>
            <a:r>
              <a:rPr lang="en-GB" sz="1600" dirty="0"/>
              <a:t>(4:6:end);</a:t>
            </a:r>
          </a:p>
          <a:p>
            <a:pPr marL="0" indent="0">
              <a:buNone/>
            </a:pPr>
            <a:r>
              <a:rPr lang="en-GB" sz="1600" dirty="0"/>
              <a:t>y1 = </a:t>
            </a:r>
            <a:r>
              <a:rPr lang="en-GB" sz="1600" dirty="0" err="1"/>
              <a:t>allBoundingBoxes</a:t>
            </a:r>
            <a:r>
              <a:rPr lang="en-GB" sz="1600" dirty="0"/>
              <a:t>(2:6:end);</a:t>
            </a:r>
          </a:p>
          <a:p>
            <a:pPr marL="0" indent="0">
              <a:buNone/>
            </a:pPr>
            <a:r>
              <a:rPr lang="en-GB" sz="1600" dirty="0"/>
              <a:t>y2 = </a:t>
            </a:r>
            <a:r>
              <a:rPr lang="en-GB" sz="1600" dirty="0" err="1"/>
              <a:t>allBoundingBoxes</a:t>
            </a:r>
            <a:r>
              <a:rPr lang="en-GB" sz="1600" dirty="0"/>
              <a:t>(2:6:end) + </a:t>
            </a:r>
            <a:r>
              <a:rPr lang="en-GB" sz="1600" dirty="0" err="1"/>
              <a:t>allBoundingBoxes</a:t>
            </a:r>
            <a:r>
              <a:rPr lang="en-GB" sz="1600" dirty="0"/>
              <a:t>(5:6:end);</a:t>
            </a:r>
          </a:p>
          <a:p>
            <a:pPr marL="0" indent="0">
              <a:buNone/>
            </a:pPr>
            <a:r>
              <a:rPr lang="en-GB" sz="1600" dirty="0"/>
              <a:t>z1 = </a:t>
            </a:r>
            <a:r>
              <a:rPr lang="en-GB" sz="1600" dirty="0" err="1"/>
              <a:t>allBoundingBoxes</a:t>
            </a:r>
            <a:r>
              <a:rPr lang="en-GB" sz="1600" dirty="0"/>
              <a:t>(3:6:end);</a:t>
            </a:r>
          </a:p>
          <a:p>
            <a:pPr marL="0" indent="0">
              <a:buNone/>
            </a:pPr>
            <a:r>
              <a:rPr lang="en-GB" sz="1600" dirty="0"/>
              <a:t>z2 = </a:t>
            </a:r>
            <a:r>
              <a:rPr lang="en-GB" sz="1600" dirty="0" err="1"/>
              <a:t>allBoundingBoxes</a:t>
            </a:r>
            <a:r>
              <a:rPr lang="en-GB" sz="1600" dirty="0"/>
              <a:t>(3:6:end) + </a:t>
            </a:r>
            <a:r>
              <a:rPr lang="en-GB" sz="1600" dirty="0" err="1"/>
              <a:t>allBoundingBoxes</a:t>
            </a:r>
            <a:r>
              <a:rPr lang="en-GB" sz="1600" dirty="0"/>
              <a:t>(6:6:end);</a:t>
            </a:r>
          </a:p>
          <a:p>
            <a:pPr marL="0" indent="0">
              <a:buNone/>
            </a:pPr>
            <a:endParaRPr lang="en-GB" sz="1600" dirty="0"/>
          </a:p>
          <a:p>
            <a:pPr marL="0" indent="0">
              <a:buNone/>
            </a:pPr>
            <a:r>
              <a:rPr lang="en-GB" sz="1600" dirty="0" smtClean="0"/>
              <a:t>xLeft </a:t>
            </a:r>
            <a:r>
              <a:rPr lang="en-GB" sz="1600" dirty="0"/>
              <a:t>= floor(min(x1</a:t>
            </a:r>
            <a:r>
              <a:rPr lang="en-GB" sz="1600" dirty="0" smtClean="0"/>
              <a:t>))+1;  </a:t>
            </a:r>
            <a:r>
              <a:rPr lang="en-GB" sz="1600" dirty="0" smtClean="0">
                <a:solidFill>
                  <a:srgbClr val="92D050"/>
                </a:solidFill>
              </a:rPr>
              <a:t>% </a:t>
            </a:r>
            <a:r>
              <a:rPr lang="en-GB" sz="1600" dirty="0">
                <a:solidFill>
                  <a:srgbClr val="92D050"/>
                </a:solidFill>
              </a:rPr>
              <a:t>Get the overall </a:t>
            </a:r>
            <a:r>
              <a:rPr lang="en-GB" sz="1600" dirty="0" smtClean="0">
                <a:solidFill>
                  <a:srgbClr val="92D050"/>
                </a:solidFill>
              </a:rPr>
              <a:t>bounds</a:t>
            </a:r>
            <a:endParaRPr lang="en-GB" sz="1600" dirty="0">
              <a:solidFill>
                <a:srgbClr val="92D050"/>
              </a:solidFill>
            </a:endParaRPr>
          </a:p>
          <a:p>
            <a:pPr marL="0" indent="0">
              <a:buNone/>
            </a:pPr>
            <a:r>
              <a:rPr lang="en-GB" sz="1600" dirty="0" err="1"/>
              <a:t>xRight</a:t>
            </a:r>
            <a:r>
              <a:rPr lang="en-GB" sz="1600" dirty="0"/>
              <a:t> = ceil(max(x2</a:t>
            </a:r>
            <a:r>
              <a:rPr lang="en-GB" sz="1600" dirty="0" smtClean="0"/>
              <a:t>))-1;</a:t>
            </a:r>
            <a:endParaRPr lang="en-GB" sz="1600" dirty="0"/>
          </a:p>
          <a:p>
            <a:pPr marL="0" indent="0">
              <a:buNone/>
            </a:pPr>
            <a:r>
              <a:rPr lang="en-GB" sz="1600" dirty="0" err="1"/>
              <a:t>yLeft</a:t>
            </a:r>
            <a:r>
              <a:rPr lang="en-GB" sz="1600" dirty="0"/>
              <a:t> = floor(min(y1</a:t>
            </a:r>
            <a:r>
              <a:rPr lang="en-GB" sz="1600" dirty="0" smtClean="0"/>
              <a:t>))+1;</a:t>
            </a:r>
            <a:endParaRPr lang="en-GB" sz="1600" dirty="0"/>
          </a:p>
          <a:p>
            <a:pPr marL="0" indent="0">
              <a:buNone/>
            </a:pPr>
            <a:r>
              <a:rPr lang="en-GB" sz="1600" dirty="0" err="1"/>
              <a:t>yRight</a:t>
            </a:r>
            <a:r>
              <a:rPr lang="en-GB" sz="1600" dirty="0"/>
              <a:t> = ceil(max(y2</a:t>
            </a:r>
            <a:r>
              <a:rPr lang="en-GB" sz="1600" dirty="0" smtClean="0"/>
              <a:t>))-1;</a:t>
            </a:r>
            <a:endParaRPr lang="en-GB" sz="1600" dirty="0"/>
          </a:p>
          <a:p>
            <a:pPr marL="0" indent="0">
              <a:buNone/>
            </a:pPr>
            <a:r>
              <a:rPr lang="en-GB" sz="1600" dirty="0" err="1"/>
              <a:t>zLeft</a:t>
            </a:r>
            <a:r>
              <a:rPr lang="en-GB" sz="1600" dirty="0"/>
              <a:t> = floor(min(z1</a:t>
            </a:r>
            <a:r>
              <a:rPr lang="en-GB" sz="1600" dirty="0" smtClean="0"/>
              <a:t>))+1;</a:t>
            </a:r>
            <a:endParaRPr lang="en-GB" sz="1600" dirty="0"/>
          </a:p>
          <a:p>
            <a:pPr marL="0" indent="0">
              <a:buNone/>
            </a:pPr>
            <a:r>
              <a:rPr lang="en-GB" sz="1600" dirty="0" err="1"/>
              <a:t>zRight</a:t>
            </a:r>
            <a:r>
              <a:rPr lang="en-GB" sz="1600" dirty="0"/>
              <a:t> = ceil(max(z2</a:t>
            </a:r>
            <a:r>
              <a:rPr lang="en-GB" sz="1600" dirty="0" smtClean="0"/>
              <a:t>))-1;</a:t>
            </a:r>
            <a:endParaRPr lang="en-GB" sz="1600" dirty="0"/>
          </a:p>
          <a:p>
            <a:pPr marL="0" indent="0">
              <a:buNone/>
            </a:pPr>
            <a:r>
              <a:rPr lang="en-GB" sz="1600" dirty="0" smtClean="0"/>
              <a:t>croppedICV </a:t>
            </a:r>
            <a:r>
              <a:rPr lang="en-GB" sz="1600" dirty="0"/>
              <a:t>= </a:t>
            </a:r>
            <a:r>
              <a:rPr lang="en-GB" sz="1600" dirty="0" err="1" smtClean="0"/>
              <a:t>ICVdata</a:t>
            </a:r>
            <a:r>
              <a:rPr lang="en-GB" sz="1600" dirty="0" smtClean="0"/>
              <a:t>(</a:t>
            </a:r>
            <a:r>
              <a:rPr lang="en-GB" sz="1600" dirty="0" err="1" smtClean="0"/>
              <a:t>yLeft</a:t>
            </a:r>
            <a:r>
              <a:rPr lang="en-GB" sz="1600" dirty="0" smtClean="0"/>
              <a:t> </a:t>
            </a:r>
            <a:r>
              <a:rPr lang="en-GB" sz="1600" dirty="0"/>
              <a:t>: </a:t>
            </a:r>
            <a:r>
              <a:rPr lang="en-GB" sz="1600" dirty="0" err="1" smtClean="0"/>
              <a:t>yRight</a:t>
            </a:r>
            <a:r>
              <a:rPr lang="en-GB" sz="1600" dirty="0" smtClean="0"/>
              <a:t>, xLeft </a:t>
            </a:r>
            <a:r>
              <a:rPr lang="en-GB" sz="1600" dirty="0"/>
              <a:t>: </a:t>
            </a:r>
            <a:r>
              <a:rPr lang="en-GB" sz="1600" dirty="0" err="1" smtClean="0"/>
              <a:t>xRight</a:t>
            </a:r>
            <a:r>
              <a:rPr lang="en-GB" sz="1600" dirty="0" smtClean="0"/>
              <a:t>, </a:t>
            </a:r>
            <a:r>
              <a:rPr lang="en-GB" sz="1600" dirty="0" err="1" smtClean="0"/>
              <a:t>zLeft</a:t>
            </a:r>
            <a:r>
              <a:rPr lang="en-GB" sz="1600" dirty="0" smtClean="0"/>
              <a:t>: </a:t>
            </a:r>
            <a:r>
              <a:rPr lang="en-GB" sz="1600" dirty="0" err="1" smtClean="0"/>
              <a:t>zRight</a:t>
            </a:r>
            <a:r>
              <a:rPr lang="en-GB" sz="1600" dirty="0" smtClean="0"/>
              <a:t>); </a:t>
            </a:r>
            <a:endParaRPr lang="en-GB" sz="1600" dirty="0"/>
          </a:p>
          <a:p>
            <a:pPr marL="0" indent="0">
              <a:buNone/>
            </a:pPr>
            <a:r>
              <a:rPr lang="en-GB" sz="1600" dirty="0" err="1" smtClean="0"/>
              <a:t>WMarray</a:t>
            </a:r>
            <a:r>
              <a:rPr lang="en-GB" sz="1600" dirty="0" smtClean="0"/>
              <a:t> </a:t>
            </a:r>
            <a:r>
              <a:rPr lang="en-GB" sz="1600" dirty="0"/>
              <a:t>= double(zeros([size(</a:t>
            </a:r>
            <a:r>
              <a:rPr lang="en-GB" sz="1600" dirty="0" err="1"/>
              <a:t>croppedICV</a:t>
            </a:r>
            <a:r>
              <a:rPr lang="en-GB" sz="1600" dirty="0"/>
              <a:t>),</a:t>
            </a:r>
            <a:r>
              <a:rPr lang="en-GB" sz="1600" dirty="0" err="1"/>
              <a:t>numpatients</a:t>
            </a:r>
            <a:r>
              <a:rPr lang="en-GB" sz="1600" dirty="0"/>
              <a:t>]));</a:t>
            </a:r>
          </a:p>
        </p:txBody>
      </p:sp>
      <p:sp>
        <p:nvSpPr>
          <p:cNvPr id="4" name="Line Callout 2 3"/>
          <p:cNvSpPr/>
          <p:nvPr/>
        </p:nvSpPr>
        <p:spPr bwMode="auto">
          <a:xfrm>
            <a:off x="4644008" y="1088777"/>
            <a:ext cx="4392166" cy="1116087"/>
          </a:xfrm>
          <a:prstGeom prst="borderCallout2">
            <a:avLst>
              <a:gd name="adj1" fmla="val 49990"/>
              <a:gd name="adj2" fmla="val 199"/>
              <a:gd name="adj3" fmla="val 33646"/>
              <a:gd name="adj4" fmla="val -16246"/>
              <a:gd name="adj5" fmla="val 66502"/>
              <a:gd name="adj6" fmla="val -66221"/>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rgbClr val="FFFF00"/>
                </a:solidFill>
              </a:rPr>
              <a:t>Gives a </a:t>
            </a:r>
            <a:r>
              <a:rPr lang="en-GB" sz="1600" dirty="0" err="1" smtClean="0">
                <a:solidFill>
                  <a:srgbClr val="FFFF00"/>
                </a:solidFill>
              </a:rPr>
              <a:t>struct</a:t>
            </a:r>
            <a:r>
              <a:rPr lang="en-GB" sz="1600" dirty="0" smtClean="0">
                <a:solidFill>
                  <a:srgbClr val="FFFF00"/>
                </a:solidFill>
              </a:rPr>
              <a:t> containing a row vector of </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rgbClr val="FFFF00"/>
                </a:solidFill>
              </a:rPr>
              <a:t>dims 1x6 with the coordinates of the upper </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rgbClr val="FFFF00"/>
                </a:solidFill>
              </a:rPr>
              <a:t>left front corner and width of the cuboid</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rgbClr val="FFFF00"/>
                </a:solidFill>
              </a:rPr>
              <a:t>regionprops3 gives the same info but in a table</a:t>
            </a:r>
            <a:endParaRPr kumimoji="0" lang="en-GB" sz="1600" b="0" i="0" u="none" strike="noStrike" cap="none" normalizeH="0" baseline="0" dirty="0" smtClean="0">
              <a:ln>
                <a:noFill/>
              </a:ln>
              <a:solidFill>
                <a:srgbClr val="FFFF00"/>
              </a:solidFill>
              <a:effectLst/>
            </a:endParaRPr>
          </a:p>
        </p:txBody>
      </p:sp>
      <p:sp>
        <p:nvSpPr>
          <p:cNvPr id="5" name="Dodecagon 4"/>
          <p:cNvSpPr/>
          <p:nvPr/>
        </p:nvSpPr>
        <p:spPr bwMode="auto">
          <a:xfrm>
            <a:off x="107504" y="117079"/>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38</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64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72938"/>
            <a:ext cx="8640762" cy="3446403"/>
          </a:xfrm>
        </p:spPr>
        <p:txBody>
          <a:bodyPr/>
          <a:lstStyle/>
          <a:p>
            <a:pPr marL="0" indent="0">
              <a:buNone/>
            </a:pPr>
            <a:r>
              <a:rPr lang="en-GB" sz="1600" dirty="0"/>
              <a:t>for </a:t>
            </a:r>
            <a:r>
              <a:rPr lang="en-GB" sz="1600" dirty="0" err="1"/>
              <a:t>i</a:t>
            </a:r>
            <a:r>
              <a:rPr lang="en-GB" sz="1600" dirty="0"/>
              <a:t>=1:numpatients</a:t>
            </a:r>
          </a:p>
          <a:p>
            <a:pPr marL="0" indent="0">
              <a:buNone/>
            </a:pPr>
            <a:r>
              <a:rPr lang="en-GB" sz="1600" dirty="0"/>
              <a:t>    </a:t>
            </a:r>
          </a:p>
          <a:p>
            <a:pPr marL="0" indent="0">
              <a:buNone/>
            </a:pPr>
            <a:r>
              <a:rPr lang="en-GB" sz="1600" dirty="0"/>
              <a:t>    </a:t>
            </a:r>
            <a:r>
              <a:rPr lang="en-GB" sz="1600" dirty="0" err="1" smtClean="0"/>
              <a:t>WM_stdspace</a:t>
            </a:r>
            <a:r>
              <a:rPr lang="en-GB" sz="1600" dirty="0" smtClean="0"/>
              <a:t> </a:t>
            </a:r>
            <a:r>
              <a:rPr lang="en-GB" sz="1600" dirty="0"/>
              <a:t>= [</a:t>
            </a:r>
            <a:r>
              <a:rPr lang="en-GB" sz="1600" dirty="0" err="1"/>
              <a:t>inputfolder,patients</a:t>
            </a:r>
            <a:r>
              <a:rPr lang="en-GB" sz="1600" dirty="0"/>
              <a:t>{</a:t>
            </a:r>
            <a:r>
              <a:rPr lang="en-GB" sz="1600" dirty="0" err="1"/>
              <a:t>i</a:t>
            </a:r>
            <a:r>
              <a:rPr lang="en-GB" sz="1600" dirty="0" smtClean="0"/>
              <a:t>},</a:t>
            </a:r>
            <a:r>
              <a:rPr lang="en-GB" sz="1600" dirty="0" smtClean="0">
                <a:solidFill>
                  <a:srgbClr val="FF99FF"/>
                </a:solidFill>
              </a:rPr>
              <a:t>'_</a:t>
            </a:r>
            <a:r>
              <a:rPr lang="en-GB" sz="1600" dirty="0" err="1" smtClean="0">
                <a:solidFill>
                  <a:srgbClr val="FF99FF"/>
                </a:solidFill>
              </a:rPr>
              <a:t>WM_stdspace</a:t>
            </a:r>
            <a:r>
              <a:rPr lang="en-GB" sz="1600" dirty="0" smtClean="0">
                <a:solidFill>
                  <a:srgbClr val="FF99FF"/>
                </a:solidFill>
              </a:rPr>
              <a:t>‘</a:t>
            </a:r>
            <a:r>
              <a:rPr lang="en-GB" sz="1600" dirty="0" smtClean="0"/>
              <a:t>];</a:t>
            </a:r>
            <a:endParaRPr lang="en-GB" sz="1600" dirty="0"/>
          </a:p>
          <a:p>
            <a:pPr marL="0" indent="0">
              <a:buNone/>
            </a:pPr>
            <a:r>
              <a:rPr lang="en-GB" sz="1600" dirty="0"/>
              <a:t>    </a:t>
            </a:r>
            <a:r>
              <a:rPr lang="en-GB" sz="1600" dirty="0" err="1" smtClean="0"/>
              <a:t>WMdata</a:t>
            </a:r>
            <a:r>
              <a:rPr lang="en-GB" sz="1600" dirty="0" smtClean="0"/>
              <a:t> </a:t>
            </a:r>
            <a:r>
              <a:rPr lang="en-GB" sz="1600" dirty="0"/>
              <a:t>= </a:t>
            </a:r>
            <a:r>
              <a:rPr lang="en-GB" sz="1600" dirty="0" err="1" smtClean="0"/>
              <a:t>load_series</a:t>
            </a:r>
            <a:r>
              <a:rPr lang="en-GB" sz="1600" dirty="0" smtClean="0"/>
              <a:t>(</a:t>
            </a:r>
            <a:r>
              <a:rPr lang="en-GB" sz="1600" dirty="0" err="1" smtClean="0"/>
              <a:t>WM_stdspace</a:t>
            </a:r>
            <a:r>
              <a:rPr lang="en-GB" sz="1600" dirty="0" smtClean="0"/>
              <a:t>,[]);</a:t>
            </a:r>
            <a:endParaRPr lang="en-GB" sz="1600" dirty="0"/>
          </a:p>
          <a:p>
            <a:pPr marL="0" indent="0">
              <a:buNone/>
            </a:pPr>
            <a:r>
              <a:rPr lang="en-GB" sz="1600" dirty="0"/>
              <a:t>    </a:t>
            </a:r>
            <a:r>
              <a:rPr lang="en-GB" sz="1600" dirty="0" err="1" smtClean="0"/>
              <a:t>WMarray</a:t>
            </a:r>
            <a:r>
              <a:rPr lang="en-GB" sz="1600" dirty="0"/>
              <a:t>(:,:,:,</a:t>
            </a:r>
            <a:r>
              <a:rPr lang="en-GB" sz="1600" dirty="0" err="1"/>
              <a:t>i</a:t>
            </a:r>
            <a:r>
              <a:rPr lang="en-GB" sz="1600" dirty="0"/>
              <a:t>) = </a:t>
            </a:r>
            <a:r>
              <a:rPr lang="en-GB" sz="1600" dirty="0" err="1" smtClean="0"/>
              <a:t>WMdata</a:t>
            </a:r>
            <a:r>
              <a:rPr lang="en-GB" sz="1600" dirty="0" smtClean="0"/>
              <a:t>(</a:t>
            </a:r>
            <a:r>
              <a:rPr lang="en-GB" sz="1600" dirty="0" err="1" smtClean="0"/>
              <a:t>yLeft</a:t>
            </a:r>
            <a:r>
              <a:rPr lang="en-GB" sz="1600" dirty="0" smtClean="0"/>
              <a:t> </a:t>
            </a:r>
            <a:r>
              <a:rPr lang="en-GB" sz="1600" dirty="0"/>
              <a:t>: </a:t>
            </a:r>
            <a:r>
              <a:rPr lang="en-GB" sz="1600" dirty="0" err="1"/>
              <a:t>yRight</a:t>
            </a:r>
            <a:r>
              <a:rPr lang="en-GB" sz="1600" dirty="0"/>
              <a:t>, xLeft : </a:t>
            </a:r>
            <a:r>
              <a:rPr lang="en-GB" sz="1600" dirty="0" err="1"/>
              <a:t>xRight</a:t>
            </a:r>
            <a:r>
              <a:rPr lang="en-GB" sz="1600" dirty="0"/>
              <a:t>, </a:t>
            </a:r>
            <a:r>
              <a:rPr lang="en-GB" sz="1600" dirty="0" err="1"/>
              <a:t>zLeft</a:t>
            </a:r>
            <a:r>
              <a:rPr lang="en-GB" sz="1600" dirty="0"/>
              <a:t> : </a:t>
            </a:r>
            <a:r>
              <a:rPr lang="en-GB" sz="1600" dirty="0" err="1"/>
              <a:t>zRight</a:t>
            </a:r>
            <a:r>
              <a:rPr lang="en-GB" sz="1600" dirty="0"/>
              <a:t>);</a:t>
            </a:r>
          </a:p>
          <a:p>
            <a:pPr marL="0" indent="0">
              <a:buNone/>
            </a:pPr>
            <a:r>
              <a:rPr lang="en-GB" sz="1600" dirty="0"/>
              <a:t>    </a:t>
            </a:r>
          </a:p>
          <a:p>
            <a:pPr marL="0" indent="0">
              <a:buNone/>
            </a:pPr>
            <a:r>
              <a:rPr lang="en-GB" sz="1600" dirty="0"/>
              <a:t>end</a:t>
            </a:r>
          </a:p>
          <a:p>
            <a:pPr marL="0" indent="0">
              <a:buNone/>
            </a:pPr>
            <a:endParaRPr lang="en-GB" sz="1600" dirty="0"/>
          </a:p>
          <a:p>
            <a:pPr marL="0" indent="0">
              <a:buNone/>
            </a:pPr>
            <a:r>
              <a:rPr lang="en-GB" sz="1600" dirty="0"/>
              <a:t>save([outputfolder,</a:t>
            </a:r>
            <a:r>
              <a:rPr lang="en-GB" sz="1600" dirty="0" smtClean="0">
                <a:solidFill>
                  <a:srgbClr val="FF99FF"/>
                </a:solidFill>
              </a:rPr>
              <a:t>'WM_4D_cropped.mat‘</a:t>
            </a:r>
            <a:r>
              <a:rPr lang="en-GB" sz="1600" dirty="0" smtClean="0"/>
              <a:t>],</a:t>
            </a:r>
            <a:r>
              <a:rPr lang="en-GB" sz="1600" dirty="0" smtClean="0">
                <a:solidFill>
                  <a:srgbClr val="FF99FF"/>
                </a:solidFill>
              </a:rPr>
              <a:t>'croppedICV‘</a:t>
            </a:r>
            <a:r>
              <a:rPr lang="en-GB" sz="1600" dirty="0" smtClean="0"/>
              <a:t>,</a:t>
            </a:r>
            <a:r>
              <a:rPr lang="en-GB" sz="1600" dirty="0" smtClean="0">
                <a:solidFill>
                  <a:srgbClr val="FF99FF"/>
                </a:solidFill>
              </a:rPr>
              <a:t>'allBoundingBoxes‘</a:t>
            </a:r>
            <a:r>
              <a:rPr lang="en-GB" sz="1600" dirty="0" smtClean="0"/>
              <a:t>,</a:t>
            </a:r>
            <a:r>
              <a:rPr lang="en-GB" sz="1600" dirty="0" smtClean="0">
                <a:solidFill>
                  <a:srgbClr val="FF99FF"/>
                </a:solidFill>
              </a:rPr>
              <a:t>'</a:t>
            </a:r>
            <a:r>
              <a:rPr lang="en-GB" sz="1600" dirty="0" err="1" smtClean="0">
                <a:solidFill>
                  <a:srgbClr val="FF99FF"/>
                </a:solidFill>
              </a:rPr>
              <a:t>ICVdata</a:t>
            </a:r>
            <a:r>
              <a:rPr lang="en-GB" sz="1600" dirty="0" smtClean="0">
                <a:solidFill>
                  <a:srgbClr val="FF99FF"/>
                </a:solidFill>
              </a:rPr>
              <a:t>‘</a:t>
            </a:r>
            <a:r>
              <a:rPr lang="en-GB" sz="1600" dirty="0" smtClean="0"/>
              <a:t>,…</a:t>
            </a:r>
          </a:p>
          <a:p>
            <a:pPr marL="0" indent="0">
              <a:buNone/>
            </a:pPr>
            <a:r>
              <a:rPr lang="en-GB" sz="1600" dirty="0" smtClean="0">
                <a:solidFill>
                  <a:srgbClr val="FF99FF"/>
                </a:solidFill>
              </a:rPr>
              <a:t>'ICVdatabin‘</a:t>
            </a:r>
            <a:r>
              <a:rPr lang="en-GB" sz="1600" dirty="0" smtClean="0"/>
              <a:t>,</a:t>
            </a:r>
            <a:r>
              <a:rPr lang="en-GB" sz="1600" dirty="0" smtClean="0">
                <a:solidFill>
                  <a:srgbClr val="FF99FF"/>
                </a:solidFill>
              </a:rPr>
              <a:t>‘ROI‘</a:t>
            </a:r>
            <a:r>
              <a:rPr lang="en-GB" sz="1600" dirty="0" smtClean="0"/>
              <a:t>,</a:t>
            </a:r>
            <a:r>
              <a:rPr lang="en-GB" sz="1600" dirty="0" smtClean="0">
                <a:solidFill>
                  <a:srgbClr val="FF99FF"/>
                </a:solidFill>
              </a:rPr>
              <a:t>'WMarray‘</a:t>
            </a:r>
            <a:r>
              <a:rPr lang="en-GB" sz="1600" dirty="0" smtClean="0"/>
              <a:t>,</a:t>
            </a:r>
            <a:r>
              <a:rPr lang="en-GB" sz="1600" dirty="0" smtClean="0">
                <a:solidFill>
                  <a:srgbClr val="FF99FF"/>
                </a:solidFill>
              </a:rPr>
              <a:t>'WMdata‘</a:t>
            </a:r>
            <a:r>
              <a:rPr lang="en-GB" sz="1600" dirty="0" smtClean="0"/>
              <a:t>,</a:t>
            </a:r>
            <a:r>
              <a:rPr lang="en-GB" sz="1600" dirty="0" smtClean="0">
                <a:solidFill>
                  <a:srgbClr val="FF99FF"/>
                </a:solidFill>
              </a:rPr>
              <a:t>'x1‘</a:t>
            </a:r>
            <a:r>
              <a:rPr lang="en-GB" sz="1600" dirty="0" smtClean="0"/>
              <a:t>,</a:t>
            </a:r>
            <a:r>
              <a:rPr lang="en-GB" sz="1600" dirty="0" smtClean="0">
                <a:solidFill>
                  <a:srgbClr val="FF99FF"/>
                </a:solidFill>
              </a:rPr>
              <a:t>'x2‘</a:t>
            </a:r>
            <a:r>
              <a:rPr lang="en-GB" sz="1600" dirty="0" smtClean="0"/>
              <a:t>,</a:t>
            </a:r>
            <a:r>
              <a:rPr lang="en-GB" sz="1600" dirty="0" smtClean="0">
                <a:solidFill>
                  <a:srgbClr val="FF99FF"/>
                </a:solidFill>
              </a:rPr>
              <a:t>'y1‘</a:t>
            </a:r>
            <a:r>
              <a:rPr lang="en-GB" sz="1600" dirty="0" smtClean="0"/>
              <a:t>,</a:t>
            </a:r>
            <a:r>
              <a:rPr lang="en-GB" sz="1600" dirty="0" smtClean="0">
                <a:solidFill>
                  <a:srgbClr val="FF99FF"/>
                </a:solidFill>
              </a:rPr>
              <a:t>'y2‘</a:t>
            </a:r>
            <a:r>
              <a:rPr lang="en-GB" sz="1600" dirty="0" smtClean="0"/>
              <a:t>,</a:t>
            </a:r>
            <a:r>
              <a:rPr lang="en-GB" sz="1600" dirty="0" smtClean="0">
                <a:solidFill>
                  <a:srgbClr val="FF99FF"/>
                </a:solidFill>
              </a:rPr>
              <a:t>'z1‘</a:t>
            </a:r>
            <a:r>
              <a:rPr lang="en-GB" sz="1600" dirty="0" smtClean="0"/>
              <a:t>,</a:t>
            </a:r>
            <a:r>
              <a:rPr lang="en-GB" sz="1600" dirty="0" smtClean="0">
                <a:solidFill>
                  <a:srgbClr val="FF99FF"/>
                </a:solidFill>
              </a:rPr>
              <a:t>'z2‘</a:t>
            </a:r>
            <a:r>
              <a:rPr lang="en-GB" sz="1600" dirty="0" smtClean="0"/>
              <a:t>,</a:t>
            </a:r>
            <a:r>
              <a:rPr lang="en-GB" sz="1600" dirty="0" smtClean="0">
                <a:solidFill>
                  <a:srgbClr val="FF99FF"/>
                </a:solidFill>
              </a:rPr>
              <a:t>'xLeft‘</a:t>
            </a:r>
            <a:r>
              <a:rPr lang="en-GB" sz="1600" dirty="0" smtClean="0"/>
              <a:t>, </a:t>
            </a:r>
            <a:r>
              <a:rPr lang="en-GB" sz="1600" dirty="0" err="1" smtClean="0">
                <a:solidFill>
                  <a:srgbClr val="FF99FF"/>
                </a:solidFill>
              </a:rPr>
              <a:t>xRight</a:t>
            </a:r>
            <a:r>
              <a:rPr lang="en-GB" sz="1600" dirty="0" smtClean="0">
                <a:solidFill>
                  <a:srgbClr val="FF99FF"/>
                </a:solidFill>
              </a:rPr>
              <a:t>‘</a:t>
            </a:r>
            <a:r>
              <a:rPr lang="en-GB" sz="1600" dirty="0" smtClean="0"/>
              <a:t>,…</a:t>
            </a:r>
          </a:p>
          <a:p>
            <a:pPr marL="0" indent="0">
              <a:buNone/>
            </a:pPr>
            <a:r>
              <a:rPr lang="en-GB" sz="1600" dirty="0" smtClean="0">
                <a:solidFill>
                  <a:srgbClr val="FF99FF"/>
                </a:solidFill>
              </a:rPr>
              <a:t>'</a:t>
            </a:r>
            <a:r>
              <a:rPr lang="en-GB" sz="1600" dirty="0" err="1" smtClean="0">
                <a:solidFill>
                  <a:srgbClr val="FF99FF"/>
                </a:solidFill>
              </a:rPr>
              <a:t>yLeft</a:t>
            </a:r>
            <a:r>
              <a:rPr lang="en-GB" sz="1600" dirty="0" smtClean="0">
                <a:solidFill>
                  <a:srgbClr val="FF99FF"/>
                </a:solidFill>
              </a:rPr>
              <a:t>‘</a:t>
            </a:r>
            <a:r>
              <a:rPr lang="en-GB" sz="1600" dirty="0" smtClean="0"/>
              <a:t>,</a:t>
            </a:r>
            <a:r>
              <a:rPr lang="en-GB" sz="1600" dirty="0" smtClean="0">
                <a:solidFill>
                  <a:srgbClr val="FF99FF"/>
                </a:solidFill>
              </a:rPr>
              <a:t>'</a:t>
            </a:r>
            <a:r>
              <a:rPr lang="en-GB" sz="1600" dirty="0" err="1" smtClean="0">
                <a:solidFill>
                  <a:srgbClr val="FF99FF"/>
                </a:solidFill>
              </a:rPr>
              <a:t>yRight</a:t>
            </a:r>
            <a:r>
              <a:rPr lang="en-GB" sz="1600" dirty="0" smtClean="0">
                <a:solidFill>
                  <a:srgbClr val="FF99FF"/>
                </a:solidFill>
              </a:rPr>
              <a:t>‘</a:t>
            </a:r>
            <a:r>
              <a:rPr lang="en-GB" sz="1600" dirty="0" smtClean="0"/>
              <a:t>,</a:t>
            </a:r>
            <a:r>
              <a:rPr lang="en-GB" sz="1600" dirty="0" smtClean="0">
                <a:solidFill>
                  <a:srgbClr val="FF99FF"/>
                </a:solidFill>
              </a:rPr>
              <a:t>'</a:t>
            </a:r>
            <a:r>
              <a:rPr lang="en-GB" sz="1600" dirty="0" err="1" smtClean="0">
                <a:solidFill>
                  <a:srgbClr val="FF99FF"/>
                </a:solidFill>
              </a:rPr>
              <a:t>zLeft</a:t>
            </a:r>
            <a:r>
              <a:rPr lang="en-GB" sz="1600" dirty="0" smtClean="0">
                <a:solidFill>
                  <a:srgbClr val="FF99FF"/>
                </a:solidFill>
              </a:rPr>
              <a:t>‘</a:t>
            </a:r>
            <a:r>
              <a:rPr lang="en-GB" sz="1600" dirty="0" smtClean="0"/>
              <a:t>,</a:t>
            </a:r>
            <a:r>
              <a:rPr lang="en-GB" sz="1600" dirty="0" smtClean="0">
                <a:solidFill>
                  <a:srgbClr val="FF99FF"/>
                </a:solidFill>
              </a:rPr>
              <a:t>'</a:t>
            </a:r>
            <a:r>
              <a:rPr lang="en-GB" sz="1600" dirty="0" err="1" smtClean="0">
                <a:solidFill>
                  <a:srgbClr val="FF99FF"/>
                </a:solidFill>
              </a:rPr>
              <a:t>zRight</a:t>
            </a:r>
            <a:r>
              <a:rPr lang="en-GB" sz="1600" dirty="0" smtClean="0">
                <a:solidFill>
                  <a:srgbClr val="FF99FF"/>
                </a:solidFill>
              </a:rPr>
              <a:t>‘</a:t>
            </a:r>
            <a:r>
              <a:rPr lang="en-GB" sz="1600" dirty="0" smtClean="0"/>
              <a:t>);</a:t>
            </a:r>
            <a:endParaRPr lang="en-GB" sz="1600" dirty="0"/>
          </a:p>
        </p:txBody>
      </p:sp>
      <p:sp>
        <p:nvSpPr>
          <p:cNvPr id="4" name="Title 1"/>
          <p:cNvSpPr>
            <a:spLocks noGrp="1"/>
          </p:cNvSpPr>
          <p:nvPr>
            <p:ph type="title"/>
          </p:nvPr>
        </p:nvSpPr>
        <p:spPr>
          <a:xfrm>
            <a:off x="3419872" y="81211"/>
            <a:ext cx="5616302" cy="503783"/>
          </a:xfrm>
        </p:spPr>
        <p:txBody>
          <a:bodyPr/>
          <a:lstStyle/>
          <a:p>
            <a:r>
              <a:rPr lang="en-GB" sz="3200" dirty="0" smtClean="0"/>
              <a:t>… all together in a 4D volume</a:t>
            </a:r>
            <a:endParaRPr lang="en-GB" sz="3200" dirty="0"/>
          </a:p>
        </p:txBody>
      </p:sp>
      <p:grpSp>
        <p:nvGrpSpPr>
          <p:cNvPr id="2" name="Group 1"/>
          <p:cNvGrpSpPr/>
          <p:nvPr/>
        </p:nvGrpSpPr>
        <p:grpSpPr>
          <a:xfrm>
            <a:off x="433170" y="3949271"/>
            <a:ext cx="7700307" cy="2703874"/>
            <a:chOff x="433170" y="3949271"/>
            <a:chExt cx="7700307" cy="2703874"/>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359" y="4196345"/>
              <a:ext cx="1016052" cy="1263715"/>
            </a:xfrm>
            <a:prstGeom prst="rect">
              <a:avLst/>
            </a:prstGeom>
            <a:ln w="25400">
              <a:solidFill>
                <a:schemeClr val="tx1"/>
              </a:solidFill>
            </a:ln>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780" y="4911825"/>
              <a:ext cx="1016052" cy="1263715"/>
            </a:xfrm>
            <a:prstGeom prst="rect">
              <a:avLst/>
            </a:prstGeom>
            <a:ln w="25400">
              <a:solidFill>
                <a:schemeClr val="tx1"/>
              </a:solidFill>
            </a:ln>
          </p:spPr>
        </p:pic>
        <p:grpSp>
          <p:nvGrpSpPr>
            <p:cNvPr id="5" name="Group 4"/>
            <p:cNvGrpSpPr/>
            <p:nvPr/>
          </p:nvGrpSpPr>
          <p:grpSpPr>
            <a:xfrm>
              <a:off x="433170" y="4588834"/>
              <a:ext cx="1512168" cy="1695762"/>
              <a:chOff x="435510" y="1676682"/>
              <a:chExt cx="1512168" cy="169576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16832"/>
                <a:ext cx="1016052" cy="1263715"/>
              </a:xfrm>
              <a:prstGeom prst="rect">
                <a:avLst/>
              </a:prstGeom>
              <a:ln w="25400">
                <a:solidFill>
                  <a:schemeClr val="tx1"/>
                </a:solidFill>
              </a:ln>
            </p:spPr>
          </p:pic>
          <p:sp>
            <p:nvSpPr>
              <p:cNvPr id="7" name="Cube 6"/>
              <p:cNvSpPr/>
              <p:nvPr/>
            </p:nvSpPr>
            <p:spPr bwMode="auto">
              <a:xfrm>
                <a:off x="435510" y="1676682"/>
                <a:ext cx="1512168" cy="1695762"/>
              </a:xfrm>
              <a:prstGeom prst="cube">
                <a:avLst/>
              </a:prstGeom>
              <a:noFill/>
              <a:ln w="2540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sp>
          <p:nvSpPr>
            <p:cNvPr id="8" name="Striped Right Arrow 7"/>
            <p:cNvSpPr/>
            <p:nvPr/>
          </p:nvSpPr>
          <p:spPr bwMode="auto">
            <a:xfrm>
              <a:off x="2411760" y="4941168"/>
              <a:ext cx="2016224" cy="720080"/>
            </a:xfrm>
            <a:prstGeom prst="striped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64" y="5181318"/>
              <a:ext cx="1016052" cy="1263715"/>
            </a:xfrm>
            <a:prstGeom prst="rect">
              <a:avLst/>
            </a:prstGeom>
            <a:ln w="25400">
              <a:solidFill>
                <a:schemeClr val="tx1"/>
              </a:solidFill>
            </a:ln>
          </p:spPr>
        </p:pic>
        <p:sp>
          <p:nvSpPr>
            <p:cNvPr id="11" name="Cube 10"/>
            <p:cNvSpPr/>
            <p:nvPr/>
          </p:nvSpPr>
          <p:spPr bwMode="auto">
            <a:xfrm>
              <a:off x="4894406" y="3949271"/>
              <a:ext cx="2485906" cy="2703874"/>
            </a:xfrm>
            <a:prstGeom prst="cube">
              <a:avLst>
                <a:gd name="adj" fmla="val 55618"/>
              </a:avLst>
            </a:prstGeom>
            <a:noFill/>
            <a:ln w="2540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4" name="TextBox 13"/>
            <p:cNvSpPr txBox="1"/>
            <p:nvPr/>
          </p:nvSpPr>
          <p:spPr>
            <a:xfrm>
              <a:off x="6898464" y="5543682"/>
              <a:ext cx="1235013" cy="830997"/>
            </a:xfrm>
            <a:prstGeom prst="rect">
              <a:avLst/>
            </a:prstGeom>
            <a:noFill/>
          </p:spPr>
          <p:txBody>
            <a:bodyPr wrap="square" rtlCol="0">
              <a:spAutoFit/>
            </a:bodyPr>
            <a:lstStyle/>
            <a:p>
              <a:r>
                <a:rPr lang="en-GB" dirty="0" smtClean="0"/>
                <a:t>4D volume</a:t>
              </a:r>
              <a:endParaRPr lang="en-GB" dirty="0"/>
            </a:p>
          </p:txBody>
        </p:sp>
      </p:grpSp>
      <p:sp>
        <p:nvSpPr>
          <p:cNvPr id="15" name="Dodecagon 14"/>
          <p:cNvSpPr/>
          <p:nvPr/>
        </p:nvSpPr>
        <p:spPr bwMode="auto">
          <a:xfrm>
            <a:off x="167680" y="117078"/>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39</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Human brain </a:t>
            </a:r>
            <a:r>
              <a:rPr lang="en-GB" dirty="0"/>
              <a:t>n</a:t>
            </a:r>
            <a:r>
              <a:rPr lang="en-GB" dirty="0" smtClean="0"/>
              <a:t>etworks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427" y="1916832"/>
            <a:ext cx="5675367" cy="2880320"/>
          </a:xfrm>
          <a:prstGeom prst="rect">
            <a:avLst/>
          </a:prstGeom>
        </p:spPr>
      </p:pic>
      <p:sp>
        <p:nvSpPr>
          <p:cNvPr id="4" name="TextBox 3"/>
          <p:cNvSpPr txBox="1"/>
          <p:nvPr/>
        </p:nvSpPr>
        <p:spPr>
          <a:xfrm>
            <a:off x="3851920" y="4941168"/>
            <a:ext cx="4406725" cy="338554"/>
          </a:xfrm>
          <a:prstGeom prst="rect">
            <a:avLst/>
          </a:prstGeom>
          <a:noFill/>
        </p:spPr>
        <p:txBody>
          <a:bodyPr wrap="square" rtlCol="0">
            <a:spAutoFit/>
          </a:bodyPr>
          <a:lstStyle/>
          <a:p>
            <a:r>
              <a:rPr lang="en-GB" sz="1600" dirty="0">
                <a:hlinkClick r:id="rId4"/>
              </a:rPr>
              <a:t>https://cs231n.github.io/neural-networks-1</a:t>
            </a:r>
            <a:r>
              <a:rPr lang="en-GB" sz="1600" dirty="0" smtClean="0">
                <a:hlinkClick r:id="rId4"/>
              </a:rPr>
              <a:t>/</a:t>
            </a:r>
            <a:r>
              <a:rPr lang="en-GB" sz="1600" dirty="0" smtClean="0"/>
              <a:t> </a:t>
            </a:r>
            <a:endParaRPr lang="en-GB" sz="1600" dirty="0"/>
          </a:p>
        </p:txBody>
      </p:sp>
      <p:sp>
        <p:nvSpPr>
          <p:cNvPr id="5" name="TextBox 4"/>
          <p:cNvSpPr txBox="1"/>
          <p:nvPr/>
        </p:nvSpPr>
        <p:spPr>
          <a:xfrm>
            <a:off x="611560" y="1268760"/>
            <a:ext cx="6597234" cy="461665"/>
          </a:xfrm>
          <a:prstGeom prst="rect">
            <a:avLst/>
          </a:prstGeom>
          <a:noFill/>
        </p:spPr>
        <p:txBody>
          <a:bodyPr wrap="square" rtlCol="0">
            <a:spAutoFit/>
          </a:bodyPr>
          <a:lstStyle/>
          <a:p>
            <a:r>
              <a:rPr lang="en-GB" dirty="0" smtClean="0"/>
              <a:t>The neuron as a “ computational” brain unit</a:t>
            </a:r>
            <a:endParaRPr lang="en-GB" dirty="0"/>
          </a:p>
        </p:txBody>
      </p:sp>
      <p:sp>
        <p:nvSpPr>
          <p:cNvPr id="6" name="TextBox 5"/>
          <p:cNvSpPr txBox="1"/>
          <p:nvPr/>
        </p:nvSpPr>
        <p:spPr>
          <a:xfrm>
            <a:off x="1259632" y="5733256"/>
            <a:ext cx="6552728" cy="461665"/>
          </a:xfrm>
          <a:prstGeom prst="rect">
            <a:avLst/>
          </a:prstGeom>
          <a:noFill/>
        </p:spPr>
        <p:txBody>
          <a:bodyPr wrap="square" rtlCol="0">
            <a:spAutoFit/>
          </a:bodyPr>
          <a:lstStyle/>
          <a:p>
            <a:r>
              <a:rPr lang="en-GB" dirty="0" smtClean="0"/>
              <a:t>~ 86 billion neurons </a:t>
            </a:r>
            <a:r>
              <a:rPr lang="en-GB" dirty="0" smtClean="0">
                <a:sym typeface="Wingdings" panose="05000000000000000000" pitchFamily="2" charset="2"/>
              </a:rPr>
              <a:t> </a:t>
            </a:r>
            <a:r>
              <a:rPr lang="en-GB" dirty="0" smtClean="0"/>
              <a:t>human brain</a:t>
            </a:r>
            <a:endParaRPr lang="en-GB" dirty="0"/>
          </a:p>
        </p:txBody>
      </p:sp>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t>4</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3869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4" name="TextBox 3"/>
          <p:cNvSpPr txBox="1"/>
          <p:nvPr/>
        </p:nvSpPr>
        <p:spPr>
          <a:xfrm>
            <a:off x="539552" y="981075"/>
            <a:ext cx="7344816" cy="461665"/>
          </a:xfrm>
          <a:prstGeom prst="rect">
            <a:avLst/>
          </a:prstGeom>
          <a:noFill/>
        </p:spPr>
        <p:txBody>
          <a:bodyPr wrap="square" rtlCol="0">
            <a:spAutoFit/>
          </a:bodyPr>
          <a:lstStyle/>
          <a:p>
            <a:r>
              <a:rPr lang="en-GB" dirty="0" smtClean="0"/>
              <a:t>Why haven’t been already designed automatically?</a:t>
            </a:r>
            <a:endParaRPr lang="en-GB" dirty="0"/>
          </a:p>
        </p:txBody>
      </p:sp>
      <p:sp>
        <p:nvSpPr>
          <p:cNvPr id="5" name="TextBox 4"/>
          <p:cNvSpPr txBox="1"/>
          <p:nvPr/>
        </p:nvSpPr>
        <p:spPr>
          <a:xfrm>
            <a:off x="899592" y="1556792"/>
            <a:ext cx="6840760" cy="1015663"/>
          </a:xfrm>
          <a:prstGeom prst="rect">
            <a:avLst/>
          </a:prstGeom>
          <a:noFill/>
        </p:spPr>
        <p:txBody>
          <a:bodyPr wrap="square" rtlCol="0">
            <a:spAutoFit/>
          </a:bodyPr>
          <a:lstStyle/>
          <a:p>
            <a:pPr marL="342900" indent="-342900" algn="l">
              <a:buFont typeface="Arial" panose="020B0604020202020204" pitchFamily="34" charset="0"/>
              <a:buChar char="•"/>
            </a:pPr>
            <a:r>
              <a:rPr lang="en-GB" sz="2000" dirty="0" smtClean="0"/>
              <a:t>Too many </a:t>
            </a:r>
            <a:r>
              <a:rPr lang="en-GB" sz="2000" dirty="0" err="1" smtClean="0"/>
              <a:t>hyperparameters</a:t>
            </a:r>
            <a:endParaRPr lang="en-GB" sz="2000" dirty="0" smtClean="0"/>
          </a:p>
          <a:p>
            <a:pPr marL="342900" indent="-342900" algn="l">
              <a:buFont typeface="Arial" panose="020B0604020202020204" pitchFamily="34" charset="0"/>
              <a:buChar char="•"/>
            </a:pPr>
            <a:r>
              <a:rPr lang="en-GB" sz="2000" dirty="0" smtClean="0"/>
              <a:t>Infinitely many ways to design a network for the many different purposes</a:t>
            </a:r>
            <a:endParaRPr lang="en-GB" sz="2000" dirty="0"/>
          </a:p>
        </p:txBody>
      </p:sp>
      <p:sp>
        <p:nvSpPr>
          <p:cNvPr id="6" name="TextBox 5"/>
          <p:cNvSpPr txBox="1"/>
          <p:nvPr/>
        </p:nvSpPr>
        <p:spPr>
          <a:xfrm>
            <a:off x="899592" y="3212976"/>
            <a:ext cx="6768752" cy="461665"/>
          </a:xfrm>
          <a:prstGeom prst="rect">
            <a:avLst/>
          </a:prstGeom>
          <a:noFill/>
        </p:spPr>
        <p:txBody>
          <a:bodyPr wrap="square" rtlCol="0">
            <a:spAutoFit/>
          </a:bodyPr>
          <a:lstStyle/>
          <a:p>
            <a:pPr algn="l"/>
            <a:r>
              <a:rPr lang="en-GB" dirty="0" smtClean="0"/>
              <a:t>What does a CNN design involves?</a:t>
            </a:r>
            <a:endParaRPr lang="en-GB" dirty="0"/>
          </a:p>
        </p:txBody>
      </p:sp>
      <p:sp>
        <p:nvSpPr>
          <p:cNvPr id="7" name="TextBox 6"/>
          <p:cNvSpPr txBox="1"/>
          <p:nvPr/>
        </p:nvSpPr>
        <p:spPr>
          <a:xfrm>
            <a:off x="929089" y="3861048"/>
            <a:ext cx="4579015" cy="1631216"/>
          </a:xfrm>
          <a:prstGeom prst="rect">
            <a:avLst/>
          </a:prstGeom>
          <a:noFill/>
        </p:spPr>
        <p:txBody>
          <a:bodyPr wrap="square" rtlCol="0">
            <a:spAutoFit/>
          </a:bodyPr>
          <a:lstStyle/>
          <a:p>
            <a:pPr marL="342900" indent="-342900" algn="l">
              <a:buFont typeface="Arial" panose="020B0604020202020204" pitchFamily="34" charset="0"/>
              <a:buChar char="•"/>
            </a:pPr>
            <a:r>
              <a:rPr lang="en-GB" sz="2000" dirty="0" smtClean="0"/>
              <a:t>Human expertise</a:t>
            </a:r>
          </a:p>
          <a:p>
            <a:pPr marL="342900" indent="-342900" algn="l">
              <a:buFont typeface="Arial" panose="020B0604020202020204" pitchFamily="34" charset="0"/>
              <a:buChar char="•"/>
            </a:pPr>
            <a:r>
              <a:rPr lang="en-GB" sz="2000" dirty="0" smtClean="0"/>
              <a:t>Trial and error</a:t>
            </a:r>
          </a:p>
          <a:p>
            <a:pPr marL="342900" indent="-342900" algn="l">
              <a:buFont typeface="Arial" panose="020B0604020202020204" pitchFamily="34" charset="0"/>
              <a:buChar char="•"/>
            </a:pPr>
            <a:r>
              <a:rPr lang="en-GB" sz="2000" dirty="0" smtClean="0"/>
              <a:t>Large training sets</a:t>
            </a:r>
          </a:p>
          <a:p>
            <a:pPr marL="342900" indent="-342900" algn="l">
              <a:buFont typeface="Arial" panose="020B0604020202020204" pitchFamily="34" charset="0"/>
              <a:buChar char="•"/>
            </a:pPr>
            <a:r>
              <a:rPr lang="en-GB" sz="2000" dirty="0" smtClean="0"/>
              <a:t>Pre-processing  inputs</a:t>
            </a:r>
          </a:p>
          <a:p>
            <a:pPr marL="342900" indent="-342900" algn="l">
              <a:buFont typeface="Arial" panose="020B0604020202020204" pitchFamily="34" charset="0"/>
              <a:buChar char="•"/>
            </a:pPr>
            <a:r>
              <a:rPr lang="en-GB" sz="2000" dirty="0" smtClean="0"/>
              <a:t>Reliable ground truth</a:t>
            </a:r>
            <a:endParaRPr lang="en-GB" sz="2000" dirty="0"/>
          </a:p>
        </p:txBody>
      </p:sp>
      <p:sp>
        <p:nvSpPr>
          <p:cNvPr id="3" name="Right Arrow 2"/>
          <p:cNvSpPr/>
          <p:nvPr/>
        </p:nvSpPr>
        <p:spPr bwMode="auto">
          <a:xfrm>
            <a:off x="4572000" y="3914472"/>
            <a:ext cx="792088" cy="432048"/>
          </a:xfrm>
          <a:prstGeom prs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5868144" y="3838688"/>
            <a:ext cx="2520280" cy="1015663"/>
          </a:xfrm>
          <a:prstGeom prst="rect">
            <a:avLst/>
          </a:prstGeom>
          <a:noFill/>
        </p:spPr>
        <p:txBody>
          <a:bodyPr wrap="square" rtlCol="0">
            <a:spAutoFit/>
          </a:bodyPr>
          <a:lstStyle/>
          <a:p>
            <a:r>
              <a:rPr lang="en-GB" sz="2000" dirty="0" smtClean="0"/>
              <a:t>Don’t design: use a workable network and/or modify it</a:t>
            </a:r>
            <a:endParaRPr lang="en-GB" sz="2000" dirty="0"/>
          </a:p>
        </p:txBody>
      </p:sp>
      <p:sp>
        <p:nvSpPr>
          <p:cNvPr id="9" name="Dodecagon 8"/>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40</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181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7" name="TextBox 6"/>
          <p:cNvSpPr txBox="1"/>
          <p:nvPr/>
        </p:nvSpPr>
        <p:spPr>
          <a:xfrm>
            <a:off x="82662" y="950782"/>
            <a:ext cx="8737488" cy="461665"/>
          </a:xfrm>
          <a:prstGeom prst="rect">
            <a:avLst/>
          </a:prstGeom>
          <a:noFill/>
        </p:spPr>
        <p:txBody>
          <a:bodyPr wrap="square" rtlCol="0">
            <a:spAutoFit/>
          </a:bodyPr>
          <a:lstStyle/>
          <a:p>
            <a:r>
              <a:rPr lang="en-GB" dirty="0" smtClean="0"/>
              <a:t>Popular designs already applied to Medical Imaging</a:t>
            </a:r>
            <a:endParaRPr lang="en-GB" dirty="0"/>
          </a:p>
        </p:txBody>
      </p:sp>
      <p:sp>
        <p:nvSpPr>
          <p:cNvPr id="8" name="TextBox 7"/>
          <p:cNvSpPr txBox="1"/>
          <p:nvPr/>
        </p:nvSpPr>
        <p:spPr>
          <a:xfrm>
            <a:off x="899592" y="1476032"/>
            <a:ext cx="6660740" cy="400110"/>
          </a:xfrm>
          <a:prstGeom prst="rect">
            <a:avLst/>
          </a:prstGeom>
          <a:noFill/>
        </p:spPr>
        <p:txBody>
          <a:bodyPr wrap="square" rtlCol="0">
            <a:spAutoFit/>
          </a:bodyPr>
          <a:lstStyle/>
          <a:p>
            <a:pPr algn="l"/>
            <a:r>
              <a:rPr lang="en-GB" sz="2000" dirty="0" smtClean="0">
                <a:hlinkClick r:id="rId3"/>
              </a:rPr>
              <a:t>UNet</a:t>
            </a:r>
            <a:r>
              <a:rPr lang="en-GB" sz="2000" dirty="0" smtClean="0"/>
              <a:t>                 </a:t>
            </a:r>
            <a:r>
              <a:rPr lang="en-GB" sz="2000" dirty="0" smtClean="0">
                <a:hlinkClick r:id="rId4"/>
              </a:rPr>
              <a:t>Biomedical Image Segmentation</a:t>
            </a:r>
            <a:endParaRPr lang="en-GB" sz="2000" dirty="0"/>
          </a:p>
        </p:txBody>
      </p:sp>
      <p:sp>
        <p:nvSpPr>
          <p:cNvPr id="10" name="TextBox 9"/>
          <p:cNvSpPr txBox="1"/>
          <p:nvPr/>
        </p:nvSpPr>
        <p:spPr>
          <a:xfrm>
            <a:off x="852185" y="2076909"/>
            <a:ext cx="7308812" cy="400110"/>
          </a:xfrm>
          <a:prstGeom prst="rect">
            <a:avLst/>
          </a:prstGeom>
          <a:noFill/>
        </p:spPr>
        <p:txBody>
          <a:bodyPr wrap="square" rtlCol="0">
            <a:spAutoFit/>
          </a:bodyPr>
          <a:lstStyle/>
          <a:p>
            <a:pPr algn="l"/>
            <a:r>
              <a:rPr lang="en-GB" sz="2000" dirty="0" smtClean="0">
                <a:hlinkClick r:id="rId5"/>
              </a:rPr>
              <a:t>UResNet</a:t>
            </a:r>
            <a:r>
              <a:rPr lang="en-GB" sz="2000" dirty="0"/>
              <a:t>   </a:t>
            </a:r>
            <a:r>
              <a:rPr lang="en-GB" sz="2000" dirty="0" smtClean="0"/>
              <a:t>        </a:t>
            </a:r>
            <a:r>
              <a:rPr lang="en-GB" sz="2000" dirty="0" smtClean="0">
                <a:hlinkClick r:id="rId6"/>
              </a:rPr>
              <a:t>Lesion Segmentation and Classification</a:t>
            </a:r>
            <a:endParaRPr lang="en-GB" sz="2000" dirty="0"/>
          </a:p>
        </p:txBody>
      </p:sp>
      <p:sp>
        <p:nvSpPr>
          <p:cNvPr id="11" name="TextBox 10"/>
          <p:cNvSpPr txBox="1"/>
          <p:nvPr/>
        </p:nvSpPr>
        <p:spPr>
          <a:xfrm>
            <a:off x="852185" y="2622779"/>
            <a:ext cx="5820673" cy="461665"/>
          </a:xfrm>
          <a:prstGeom prst="rect">
            <a:avLst/>
          </a:prstGeom>
          <a:noFill/>
        </p:spPr>
        <p:txBody>
          <a:bodyPr wrap="square" rtlCol="0">
            <a:spAutoFit/>
          </a:bodyPr>
          <a:lstStyle/>
          <a:p>
            <a:pPr algn="l"/>
            <a:r>
              <a:rPr lang="en-GB" sz="2000" dirty="0" smtClean="0">
                <a:hlinkClick r:id="rId7"/>
              </a:rPr>
              <a:t>DeepMedic</a:t>
            </a:r>
            <a:r>
              <a:rPr lang="en-GB" dirty="0" smtClean="0"/>
              <a:t>      </a:t>
            </a:r>
            <a:r>
              <a:rPr lang="en-GB" sz="2000" dirty="0" smtClean="0">
                <a:hlinkClick r:id="rId8"/>
              </a:rPr>
              <a:t>Lesion Segmentation</a:t>
            </a:r>
            <a:endParaRPr lang="en-GB" sz="2000" dirty="0"/>
          </a:p>
        </p:txBody>
      </p:sp>
      <p:sp>
        <p:nvSpPr>
          <p:cNvPr id="12" name="TextBox 11"/>
          <p:cNvSpPr txBox="1"/>
          <p:nvPr/>
        </p:nvSpPr>
        <p:spPr>
          <a:xfrm>
            <a:off x="852185" y="3211550"/>
            <a:ext cx="6021111" cy="400110"/>
          </a:xfrm>
          <a:prstGeom prst="rect">
            <a:avLst/>
          </a:prstGeom>
          <a:noFill/>
        </p:spPr>
        <p:txBody>
          <a:bodyPr wrap="square" rtlCol="0">
            <a:spAutoFit/>
          </a:bodyPr>
          <a:lstStyle/>
          <a:p>
            <a:pPr algn="l"/>
            <a:r>
              <a:rPr lang="en-GB" sz="2000" dirty="0" smtClean="0">
                <a:hlinkClick r:id="rId9"/>
              </a:rPr>
              <a:t>AlexNet</a:t>
            </a:r>
            <a:r>
              <a:rPr lang="en-GB" sz="2000" dirty="0" smtClean="0"/>
              <a:t>             </a:t>
            </a:r>
            <a:r>
              <a:rPr lang="en-GB" sz="2000" dirty="0" smtClean="0">
                <a:hlinkClick r:id="rId10"/>
              </a:rPr>
              <a:t>Biomedical Image Segmentation  </a:t>
            </a:r>
            <a:endParaRPr lang="en-GB" sz="2000" dirty="0"/>
          </a:p>
        </p:txBody>
      </p:sp>
      <p:pic>
        <p:nvPicPr>
          <p:cNvPr id="16" name="Picture 1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006543" y="3090568"/>
            <a:ext cx="553789" cy="64207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43250" y="4581127"/>
            <a:ext cx="1492345" cy="1496696"/>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8250" y="4581127"/>
            <a:ext cx="1279864" cy="1483901"/>
          </a:xfrm>
          <a:prstGeom prst="rect">
            <a:avLst/>
          </a:prstGeom>
        </p:spPr>
      </p:pic>
      <p:sp>
        <p:nvSpPr>
          <p:cNvPr id="20" name="Curved Down Arrow 19"/>
          <p:cNvSpPr/>
          <p:nvPr/>
        </p:nvSpPr>
        <p:spPr bwMode="auto">
          <a:xfrm>
            <a:off x="2915816" y="3933056"/>
            <a:ext cx="3024336" cy="576064"/>
          </a:xfrm>
          <a:prstGeom prst="curvedDown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1" name="Curved Down Arrow 20"/>
          <p:cNvSpPr/>
          <p:nvPr/>
        </p:nvSpPr>
        <p:spPr bwMode="auto">
          <a:xfrm rot="10800000">
            <a:off x="2972940" y="6137035"/>
            <a:ext cx="3024336" cy="576064"/>
          </a:xfrm>
          <a:prstGeom prst="curvedDown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2" name="Left-Right Arrow 21"/>
          <p:cNvSpPr/>
          <p:nvPr/>
        </p:nvSpPr>
        <p:spPr bwMode="auto">
          <a:xfrm>
            <a:off x="3930690" y="5079177"/>
            <a:ext cx="1152128" cy="432048"/>
          </a:xfrm>
          <a:prstGeom prst="lef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4" name="Dodecagon 13"/>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41</a:t>
            </a:r>
          </a:p>
        </p:txBody>
      </p:sp>
    </p:spTree>
    <p:extLst>
      <p:ext uri="{BB962C8B-B14F-4D97-AF65-F5344CB8AC3E}">
        <p14:creationId xmlns:p14="http://schemas.microsoft.com/office/powerpoint/2010/main" val="1921466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5616" y="717789"/>
            <a:ext cx="933384" cy="9361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717789"/>
            <a:ext cx="780603" cy="921529"/>
          </a:xfrm>
          <a:prstGeom prst="rect">
            <a:avLst/>
          </a:prstGeom>
        </p:spPr>
      </p:pic>
      <p:sp>
        <p:nvSpPr>
          <p:cNvPr id="6" name="Curved Down Arrow 5"/>
          <p:cNvSpPr/>
          <p:nvPr/>
        </p:nvSpPr>
        <p:spPr bwMode="auto">
          <a:xfrm>
            <a:off x="1547664" y="116632"/>
            <a:ext cx="6336704" cy="576064"/>
          </a:xfrm>
          <a:prstGeom prst="curvedDown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2483768" y="770342"/>
            <a:ext cx="4248472" cy="830997"/>
          </a:xfrm>
          <a:prstGeom prst="rect">
            <a:avLst/>
          </a:prstGeom>
          <a:noFill/>
        </p:spPr>
        <p:txBody>
          <a:bodyPr wrap="square" rtlCol="0">
            <a:spAutoFit/>
          </a:bodyPr>
          <a:lstStyle/>
          <a:p>
            <a:r>
              <a:rPr lang="en-GB" dirty="0" smtClean="0"/>
              <a:t>Calling functions and objects from Python in MATLAB</a:t>
            </a:r>
            <a:endParaRPr lang="en-GB" dirty="0"/>
          </a:p>
        </p:txBody>
      </p:sp>
      <p:sp>
        <p:nvSpPr>
          <p:cNvPr id="9" name="TextBox 8"/>
          <p:cNvSpPr txBox="1"/>
          <p:nvPr/>
        </p:nvSpPr>
        <p:spPr>
          <a:xfrm>
            <a:off x="1151620" y="2420888"/>
            <a:ext cx="7128792" cy="3693319"/>
          </a:xfrm>
          <a:prstGeom prst="rect">
            <a:avLst/>
          </a:prstGeom>
          <a:noFill/>
        </p:spPr>
        <p:txBody>
          <a:bodyPr wrap="square" rtlCol="0">
            <a:spAutoFit/>
          </a:bodyPr>
          <a:lstStyle/>
          <a:p>
            <a:pPr marL="457200" indent="-457200" algn="l">
              <a:buFont typeface="+mj-lt"/>
              <a:buAutoNum type="arabicPeriod"/>
            </a:pPr>
            <a:r>
              <a:rPr lang="en-GB" dirty="0" smtClean="0"/>
              <a:t>Install </a:t>
            </a:r>
            <a:r>
              <a:rPr lang="en-GB" dirty="0" err="1" smtClean="0"/>
              <a:t>CPython</a:t>
            </a:r>
            <a:r>
              <a:rPr lang="en-GB" dirty="0" smtClean="0"/>
              <a:t> (versions 2.7, 3.6 or 3.7)</a:t>
            </a:r>
          </a:p>
          <a:p>
            <a:pPr marL="457200" indent="-457200" algn="l">
              <a:buFont typeface="+mj-lt"/>
              <a:buAutoNum type="arabicPeriod"/>
            </a:pPr>
            <a:endParaRPr lang="en-GB" dirty="0" smtClean="0"/>
          </a:p>
          <a:p>
            <a:pPr marL="457200" indent="-457200" algn="l">
              <a:buFont typeface="+mj-lt"/>
              <a:buAutoNum type="arabicPeriod"/>
            </a:pPr>
            <a:r>
              <a:rPr lang="en-GB" dirty="0" smtClean="0"/>
              <a:t>To call </a:t>
            </a:r>
            <a:r>
              <a:rPr lang="en-GB" dirty="0"/>
              <a:t>a Python </a:t>
            </a:r>
            <a:r>
              <a:rPr lang="en-GB" dirty="0" smtClean="0"/>
              <a:t>function </a:t>
            </a:r>
            <a:r>
              <a:rPr lang="en-GB" dirty="0"/>
              <a:t>type </a:t>
            </a:r>
            <a:r>
              <a:rPr lang="en-GB" dirty="0" err="1">
                <a:solidFill>
                  <a:schemeClr val="accent2"/>
                </a:solidFill>
              </a:rPr>
              <a:t>py</a:t>
            </a:r>
            <a:r>
              <a:rPr lang="en-GB" dirty="0">
                <a:solidFill>
                  <a:schemeClr val="accent2"/>
                </a:solidFill>
              </a:rPr>
              <a:t>. </a:t>
            </a:r>
            <a:r>
              <a:rPr lang="en-GB" dirty="0"/>
              <a:t>in front of the </a:t>
            </a:r>
            <a:r>
              <a:rPr lang="en-GB" dirty="0" smtClean="0"/>
              <a:t>module/function name</a:t>
            </a:r>
          </a:p>
          <a:p>
            <a:pPr marL="457200" indent="-457200" algn="l">
              <a:buFont typeface="+mj-lt"/>
              <a:buAutoNum type="arabicPeriod"/>
            </a:pPr>
            <a:endParaRPr lang="en-GB" dirty="0" smtClean="0"/>
          </a:p>
          <a:p>
            <a:pPr marL="457200" indent="-457200" algn="l">
              <a:buFont typeface="+mj-lt"/>
              <a:buAutoNum type="arabicPeriod"/>
            </a:pPr>
            <a:r>
              <a:rPr lang="en-GB" dirty="0" smtClean="0"/>
              <a:t>For passing parameters to Python functions it is straightforward unless they require a keyword (precede them with </a:t>
            </a:r>
            <a:r>
              <a:rPr lang="en-GB" dirty="0" err="1" smtClean="0">
                <a:solidFill>
                  <a:schemeClr val="accent2"/>
                </a:solidFill>
              </a:rPr>
              <a:t>pyargs</a:t>
            </a:r>
            <a:r>
              <a:rPr lang="en-GB" dirty="0" smtClean="0"/>
              <a:t>)</a:t>
            </a:r>
          </a:p>
          <a:p>
            <a:pPr marL="457200" indent="-457200" algn="l">
              <a:buFont typeface="+mj-lt"/>
              <a:buAutoNum type="arabicPeriod"/>
            </a:pPr>
            <a:endParaRPr lang="en-GB" dirty="0"/>
          </a:p>
          <a:p>
            <a:pPr algn="l"/>
            <a:r>
              <a:rPr lang="en-GB" sz="1800" dirty="0">
                <a:hlinkClick r:id="rId4"/>
              </a:rPr>
              <a:t>https://</a:t>
            </a:r>
            <a:r>
              <a:rPr lang="en-GB" sz="1800" dirty="0" smtClean="0">
                <a:hlinkClick r:id="rId4"/>
              </a:rPr>
              <a:t>uk.mathworks.com/help/matlab/calling-python-functions.html</a:t>
            </a:r>
            <a:r>
              <a:rPr lang="en-GB" sz="1800" dirty="0" smtClean="0"/>
              <a:t> </a:t>
            </a:r>
            <a:endParaRPr lang="en-GB" sz="1800" dirty="0"/>
          </a:p>
        </p:txBody>
      </p:sp>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42</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8963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5616" y="717789"/>
            <a:ext cx="933384" cy="9361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717789"/>
            <a:ext cx="780603" cy="921529"/>
          </a:xfrm>
          <a:prstGeom prst="rect">
            <a:avLst/>
          </a:prstGeom>
        </p:spPr>
      </p:pic>
      <p:sp>
        <p:nvSpPr>
          <p:cNvPr id="6" name="Curved Down Arrow 5"/>
          <p:cNvSpPr/>
          <p:nvPr/>
        </p:nvSpPr>
        <p:spPr bwMode="auto">
          <a:xfrm>
            <a:off x="1547664" y="116632"/>
            <a:ext cx="6336704" cy="576064"/>
          </a:xfrm>
          <a:prstGeom prst="curvedDown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2591780" y="557147"/>
            <a:ext cx="4248472" cy="1200329"/>
          </a:xfrm>
          <a:prstGeom prst="rect">
            <a:avLst/>
          </a:prstGeom>
          <a:noFill/>
        </p:spPr>
        <p:txBody>
          <a:bodyPr wrap="square" rtlCol="0">
            <a:spAutoFit/>
          </a:bodyPr>
          <a:lstStyle/>
          <a:p>
            <a:r>
              <a:rPr lang="en-GB" dirty="0" smtClean="0"/>
              <a:t>Import Deep Learning models from Python to MATLAB and </a:t>
            </a:r>
            <a:r>
              <a:rPr lang="en-GB" dirty="0" err="1" smtClean="0"/>
              <a:t>viceversa</a:t>
            </a:r>
            <a:endParaRPr lang="en-GB" dirty="0"/>
          </a:p>
        </p:txBody>
      </p:sp>
      <p:sp>
        <p:nvSpPr>
          <p:cNvPr id="9" name="TextBox 8"/>
          <p:cNvSpPr txBox="1"/>
          <p:nvPr/>
        </p:nvSpPr>
        <p:spPr>
          <a:xfrm>
            <a:off x="1259632" y="2420888"/>
            <a:ext cx="7128792" cy="3785652"/>
          </a:xfrm>
          <a:prstGeom prst="rect">
            <a:avLst/>
          </a:prstGeom>
          <a:noFill/>
        </p:spPr>
        <p:txBody>
          <a:bodyPr wrap="square" rtlCol="0">
            <a:spAutoFit/>
          </a:bodyPr>
          <a:lstStyle/>
          <a:p>
            <a:pPr marL="457200" indent="-457200" algn="l">
              <a:buFont typeface="+mj-lt"/>
              <a:buAutoNum type="arabicPeriod"/>
            </a:pPr>
            <a:r>
              <a:rPr lang="en-GB" dirty="0" smtClean="0"/>
              <a:t>Convert the model to the Open Neural Network Exchange (ONNX) format (see tutorials </a:t>
            </a:r>
            <a:r>
              <a:rPr lang="en-GB" dirty="0" smtClean="0">
                <a:hlinkClick r:id="rId4"/>
              </a:rPr>
              <a:t>here</a:t>
            </a:r>
            <a:r>
              <a:rPr lang="en-GB" dirty="0" smtClean="0"/>
              <a:t>)</a:t>
            </a:r>
          </a:p>
          <a:p>
            <a:pPr marL="457200" indent="-457200" algn="l">
              <a:buFont typeface="+mj-lt"/>
              <a:buAutoNum type="arabicPeriod"/>
            </a:pPr>
            <a:endParaRPr lang="en-GB" dirty="0" smtClean="0"/>
          </a:p>
          <a:p>
            <a:pPr marL="457200" indent="-457200" algn="l">
              <a:buFont typeface="+mj-lt"/>
              <a:buAutoNum type="arabicPeriod"/>
            </a:pPr>
            <a:r>
              <a:rPr lang="en-GB" dirty="0" smtClean="0"/>
              <a:t>Convert from ONNX format to the desired framework or deploy </a:t>
            </a:r>
            <a:r>
              <a:rPr lang="en-GB" dirty="0"/>
              <a:t>it </a:t>
            </a:r>
            <a:r>
              <a:rPr lang="en-GB" dirty="0" smtClean="0"/>
              <a:t>for different platforms using </a:t>
            </a:r>
            <a:r>
              <a:rPr lang="en-GB" dirty="0"/>
              <a:t>runtimes designed to accelerate </a:t>
            </a:r>
            <a:r>
              <a:rPr lang="en-GB" dirty="0" smtClean="0"/>
              <a:t>inferencing (see tutorials </a:t>
            </a:r>
            <a:r>
              <a:rPr lang="en-GB" dirty="0" smtClean="0">
                <a:hlinkClick r:id="rId4"/>
              </a:rPr>
              <a:t>here</a:t>
            </a:r>
            <a:r>
              <a:rPr lang="en-GB" dirty="0" smtClean="0"/>
              <a:t>)</a:t>
            </a:r>
          </a:p>
          <a:p>
            <a:pPr algn="l"/>
            <a:endParaRPr lang="en-GB" dirty="0" smtClean="0"/>
          </a:p>
          <a:p>
            <a:pPr algn="l"/>
            <a:r>
              <a:rPr lang="en-GB" dirty="0" smtClean="0"/>
              <a:t>See list of supported ONNX tools </a:t>
            </a:r>
            <a:r>
              <a:rPr lang="en-GB" dirty="0" smtClean="0">
                <a:hlinkClick r:id="rId5"/>
              </a:rPr>
              <a:t>here</a:t>
            </a:r>
            <a:endParaRPr lang="en-GB" dirty="0" smtClean="0"/>
          </a:p>
          <a:p>
            <a:pPr marL="457200" indent="-457200" algn="l">
              <a:buFont typeface="+mj-lt"/>
              <a:buAutoNum type="arabicPeriod"/>
            </a:pPr>
            <a:endParaRPr lang="en-GB" dirty="0"/>
          </a:p>
        </p:txBody>
      </p:sp>
      <p:sp>
        <p:nvSpPr>
          <p:cNvPr id="7" name="Curved Down Arrow 6"/>
          <p:cNvSpPr/>
          <p:nvPr/>
        </p:nvSpPr>
        <p:spPr bwMode="auto">
          <a:xfrm rot="10800000">
            <a:off x="1591283" y="1689217"/>
            <a:ext cx="6336704" cy="576064"/>
          </a:xfrm>
          <a:prstGeom prst="curvedDown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0" name="Dodecagon 9"/>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43</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1558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7" name="TextBox 6"/>
          <p:cNvSpPr txBox="1"/>
          <p:nvPr/>
        </p:nvSpPr>
        <p:spPr>
          <a:xfrm>
            <a:off x="82662" y="865230"/>
            <a:ext cx="8737488" cy="461665"/>
          </a:xfrm>
          <a:prstGeom prst="rect">
            <a:avLst/>
          </a:prstGeom>
          <a:noFill/>
        </p:spPr>
        <p:txBody>
          <a:bodyPr wrap="square" rtlCol="0">
            <a:spAutoFit/>
          </a:bodyPr>
          <a:lstStyle/>
          <a:p>
            <a:r>
              <a:rPr lang="en-GB" dirty="0" smtClean="0"/>
              <a:t>Pre-trained models already available in MATLAB</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10781646"/>
              </p:ext>
            </p:extLst>
          </p:nvPr>
        </p:nvGraphicFramePr>
        <p:xfrm>
          <a:off x="1161274" y="1556791"/>
          <a:ext cx="6676990" cy="5069398"/>
        </p:xfrm>
        <a:graphic>
          <a:graphicData uri="http://schemas.openxmlformats.org/drawingml/2006/table">
            <a:tbl>
              <a:tblPr/>
              <a:tblGrid>
                <a:gridCol w="1335398">
                  <a:extLst>
                    <a:ext uri="{9D8B030D-6E8A-4147-A177-3AD203B41FA5}">
                      <a16:colId xmlns:a16="http://schemas.microsoft.com/office/drawing/2014/main" val="1260747160"/>
                    </a:ext>
                  </a:extLst>
                </a:gridCol>
                <a:gridCol w="1335398">
                  <a:extLst>
                    <a:ext uri="{9D8B030D-6E8A-4147-A177-3AD203B41FA5}">
                      <a16:colId xmlns:a16="http://schemas.microsoft.com/office/drawing/2014/main" val="2609552865"/>
                    </a:ext>
                  </a:extLst>
                </a:gridCol>
                <a:gridCol w="1335398">
                  <a:extLst>
                    <a:ext uri="{9D8B030D-6E8A-4147-A177-3AD203B41FA5}">
                      <a16:colId xmlns:a16="http://schemas.microsoft.com/office/drawing/2014/main" val="2550848407"/>
                    </a:ext>
                  </a:extLst>
                </a:gridCol>
                <a:gridCol w="1335398">
                  <a:extLst>
                    <a:ext uri="{9D8B030D-6E8A-4147-A177-3AD203B41FA5}">
                      <a16:colId xmlns:a16="http://schemas.microsoft.com/office/drawing/2014/main" val="1608325388"/>
                    </a:ext>
                  </a:extLst>
                </a:gridCol>
                <a:gridCol w="1335398">
                  <a:extLst>
                    <a:ext uri="{9D8B030D-6E8A-4147-A177-3AD203B41FA5}">
                      <a16:colId xmlns:a16="http://schemas.microsoft.com/office/drawing/2014/main" val="1699941556"/>
                    </a:ext>
                  </a:extLst>
                </a:gridCol>
              </a:tblGrid>
              <a:tr h="463580">
                <a:tc>
                  <a:txBody>
                    <a:bodyPr/>
                    <a:lstStyle/>
                    <a:p>
                      <a:pPr algn="l" fontAlgn="ctr"/>
                      <a:r>
                        <a:rPr lang="en-GB" sz="1400" b="1">
                          <a:solidFill>
                            <a:srgbClr val="000000"/>
                          </a:solidFill>
                          <a:effectLst/>
                        </a:rPr>
                        <a:t>Network</a:t>
                      </a:r>
                    </a:p>
                  </a:txBody>
                  <a:tcPr marL="24534" marR="24534" marT="29441" marB="29441" anchor="ctr">
                    <a:lnL>
                      <a:noFill/>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tc>
                  <a:txBody>
                    <a:bodyPr/>
                    <a:lstStyle/>
                    <a:p>
                      <a:pPr algn="l" fontAlgn="ctr"/>
                      <a:r>
                        <a:rPr lang="en-GB" sz="1400" b="1">
                          <a:solidFill>
                            <a:srgbClr val="000000"/>
                          </a:solidFill>
                          <a:effectLst/>
                        </a:rPr>
                        <a:t>Depth</a:t>
                      </a:r>
                    </a:p>
                  </a:txBody>
                  <a:tcPr marL="24534" marR="24534" marT="29441" marB="2944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tc>
                  <a:txBody>
                    <a:bodyPr/>
                    <a:lstStyle/>
                    <a:p>
                      <a:pPr algn="l" fontAlgn="ctr"/>
                      <a:r>
                        <a:rPr lang="en-GB" sz="1400" b="1">
                          <a:solidFill>
                            <a:srgbClr val="000000"/>
                          </a:solidFill>
                          <a:effectLst/>
                        </a:rPr>
                        <a:t>Size</a:t>
                      </a:r>
                    </a:p>
                  </a:txBody>
                  <a:tcPr marL="24534" marR="24534" marT="29441" marB="2944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tc>
                  <a:txBody>
                    <a:bodyPr/>
                    <a:lstStyle/>
                    <a:p>
                      <a:pPr algn="l" fontAlgn="ctr"/>
                      <a:r>
                        <a:rPr lang="en-GB" sz="1400" b="1">
                          <a:solidFill>
                            <a:srgbClr val="000000"/>
                          </a:solidFill>
                          <a:effectLst/>
                        </a:rPr>
                        <a:t>Parameters (Millions)</a:t>
                      </a:r>
                    </a:p>
                  </a:txBody>
                  <a:tcPr marL="24534" marR="24534" marT="29441" marB="2944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tc>
                  <a:txBody>
                    <a:bodyPr/>
                    <a:lstStyle/>
                    <a:p>
                      <a:pPr algn="l" fontAlgn="ctr"/>
                      <a:r>
                        <a:rPr lang="en-GB" sz="1400" b="1">
                          <a:solidFill>
                            <a:srgbClr val="000000"/>
                          </a:solidFill>
                          <a:effectLst/>
                        </a:rPr>
                        <a:t>Image Input Size</a:t>
                      </a:r>
                    </a:p>
                  </a:txBody>
                  <a:tcPr marL="24534" marR="24534" marT="29441" marB="2944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extLst>
                  <a:ext uri="{0D108BD9-81ED-4DB2-BD59-A6C34878D82A}">
                    <a16:rowId xmlns:a16="http://schemas.microsoft.com/office/drawing/2014/main" val="3457588405"/>
                  </a:ext>
                </a:extLst>
              </a:tr>
              <a:tr h="231791">
                <a:tc>
                  <a:txBody>
                    <a:bodyPr/>
                    <a:lstStyle/>
                    <a:p>
                      <a:pPr algn="l" fontAlgn="t"/>
                      <a:r>
                        <a:rPr lang="en-GB" sz="1400" u="none" strike="noStrike">
                          <a:solidFill>
                            <a:srgbClr val="0076A8"/>
                          </a:solidFill>
                          <a:effectLst/>
                          <a:hlinkClick r:id="rId2"/>
                        </a:rPr>
                        <a:t>squeezenet</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4.6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227-by-227</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959065924"/>
                  </a:ext>
                </a:extLst>
              </a:tr>
              <a:tr h="231791">
                <a:tc>
                  <a:txBody>
                    <a:bodyPr/>
                    <a:lstStyle/>
                    <a:p>
                      <a:pPr algn="l" fontAlgn="t"/>
                      <a:r>
                        <a:rPr lang="en-GB" sz="1400" u="none" strike="noStrike">
                          <a:solidFill>
                            <a:srgbClr val="0076A8"/>
                          </a:solidFill>
                          <a:effectLst/>
                          <a:hlinkClick r:id="rId3"/>
                        </a:rPr>
                        <a:t>googlenet</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27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7.0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71984567"/>
                  </a:ext>
                </a:extLst>
              </a:tr>
              <a:tr h="231791">
                <a:tc>
                  <a:txBody>
                    <a:bodyPr/>
                    <a:lstStyle/>
                    <a:p>
                      <a:pPr algn="l" fontAlgn="t"/>
                      <a:r>
                        <a:rPr lang="en-GB" sz="1400" u="none" strike="noStrike">
                          <a:solidFill>
                            <a:srgbClr val="0076A8"/>
                          </a:solidFill>
                          <a:effectLst/>
                          <a:hlinkClick r:id="rId4"/>
                        </a:rPr>
                        <a:t>inceptionv3</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48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89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23.9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299-by-299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80537150"/>
                  </a:ext>
                </a:extLst>
              </a:tr>
              <a:tr h="231791">
                <a:tc>
                  <a:txBody>
                    <a:bodyPr/>
                    <a:lstStyle/>
                    <a:p>
                      <a:pPr algn="l" fontAlgn="t"/>
                      <a:r>
                        <a:rPr lang="en-GB" sz="1400" u="none" strike="noStrike">
                          <a:solidFill>
                            <a:srgbClr val="0076A8"/>
                          </a:solidFill>
                          <a:effectLst/>
                          <a:hlinkClick r:id="rId5"/>
                        </a:rPr>
                        <a:t>densenet201</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201</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77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20.0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98954950"/>
                  </a:ext>
                </a:extLst>
              </a:tr>
              <a:tr h="231791">
                <a:tc>
                  <a:txBody>
                    <a:bodyPr/>
                    <a:lstStyle/>
                    <a:p>
                      <a:pPr algn="l" fontAlgn="t"/>
                      <a:r>
                        <a:rPr lang="en-GB" sz="1400" u="none" strike="noStrike">
                          <a:solidFill>
                            <a:srgbClr val="0076A8"/>
                          </a:solidFill>
                          <a:effectLst/>
                          <a:hlinkClick r:id="rId6"/>
                        </a:rPr>
                        <a:t>mobilenetv2</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53 </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13 MB </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3.5</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32014290"/>
                  </a:ext>
                </a:extLst>
              </a:tr>
              <a:tr h="231791">
                <a:tc>
                  <a:txBody>
                    <a:bodyPr/>
                    <a:lstStyle/>
                    <a:p>
                      <a:pPr algn="l" fontAlgn="t"/>
                      <a:r>
                        <a:rPr lang="en-GB" sz="1400" u="none" strike="noStrike">
                          <a:solidFill>
                            <a:srgbClr val="0076A8"/>
                          </a:solidFill>
                          <a:effectLst/>
                          <a:hlinkClick r:id="rId7"/>
                        </a:rPr>
                        <a:t>resnet18</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44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11.7</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65440478"/>
                  </a:ext>
                </a:extLst>
              </a:tr>
              <a:tr h="231791">
                <a:tc>
                  <a:txBody>
                    <a:bodyPr/>
                    <a:lstStyle/>
                    <a:p>
                      <a:pPr algn="l" fontAlgn="t"/>
                      <a:r>
                        <a:rPr lang="en-GB" sz="1400" u="none" strike="noStrike">
                          <a:solidFill>
                            <a:srgbClr val="0076A8"/>
                          </a:solidFill>
                          <a:effectLst/>
                          <a:hlinkClick r:id="rId8"/>
                        </a:rPr>
                        <a:t>resnet50</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50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96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25.6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08887023"/>
                  </a:ext>
                </a:extLst>
              </a:tr>
              <a:tr h="231791">
                <a:tc>
                  <a:txBody>
                    <a:bodyPr/>
                    <a:lstStyle/>
                    <a:p>
                      <a:pPr algn="l" fontAlgn="t"/>
                      <a:r>
                        <a:rPr lang="en-GB" sz="1400" u="none" strike="noStrike">
                          <a:solidFill>
                            <a:srgbClr val="0076A8"/>
                          </a:solidFill>
                          <a:effectLst/>
                          <a:hlinkClick r:id="rId9"/>
                        </a:rPr>
                        <a:t>resnet101</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101</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167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44.6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38903596"/>
                  </a:ext>
                </a:extLst>
              </a:tr>
              <a:tr h="231791">
                <a:tc>
                  <a:txBody>
                    <a:bodyPr/>
                    <a:lstStyle/>
                    <a:p>
                      <a:pPr algn="l" fontAlgn="t"/>
                      <a:r>
                        <a:rPr lang="en-GB" sz="1400" u="none" strike="noStrike">
                          <a:solidFill>
                            <a:srgbClr val="0076A8"/>
                          </a:solidFill>
                          <a:effectLst/>
                          <a:hlinkClick r:id="rId10"/>
                        </a:rPr>
                        <a:t>xception</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71</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85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299-by-299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17078626"/>
                  </a:ext>
                </a:extLst>
              </a:tr>
              <a:tr h="435475">
                <a:tc>
                  <a:txBody>
                    <a:bodyPr/>
                    <a:lstStyle/>
                    <a:p>
                      <a:pPr algn="l" fontAlgn="t"/>
                      <a:r>
                        <a:rPr lang="en-GB" sz="1400" u="none" strike="noStrike">
                          <a:solidFill>
                            <a:srgbClr val="0076A8"/>
                          </a:solidFill>
                          <a:effectLst/>
                          <a:hlinkClick r:id="rId11"/>
                        </a:rPr>
                        <a:t>inceptionresnetv2</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164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209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55.9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299-by-299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55984693"/>
                  </a:ext>
                </a:extLst>
              </a:tr>
              <a:tr h="231791">
                <a:tc>
                  <a:txBody>
                    <a:bodyPr/>
                    <a:lstStyle/>
                    <a:p>
                      <a:pPr algn="l" fontAlgn="t"/>
                      <a:r>
                        <a:rPr lang="en-GB" sz="1400" u="none" strike="noStrike">
                          <a:solidFill>
                            <a:srgbClr val="0076A8"/>
                          </a:solidFill>
                          <a:effectLst/>
                          <a:hlinkClick r:id="rId12"/>
                        </a:rPr>
                        <a:t>shufflenet</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50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6.3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08235100"/>
                  </a:ext>
                </a:extLst>
              </a:tr>
              <a:tr h="231791">
                <a:tc>
                  <a:txBody>
                    <a:bodyPr/>
                    <a:lstStyle/>
                    <a:p>
                      <a:pPr algn="l" fontAlgn="t"/>
                      <a:r>
                        <a:rPr lang="en-GB" sz="1400" u="none" strike="noStrike">
                          <a:solidFill>
                            <a:srgbClr val="0076A8"/>
                          </a:solidFill>
                          <a:effectLst/>
                          <a:hlinkClick r:id="rId13"/>
                        </a:rPr>
                        <a:t>nasnetmobile</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20 MB </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5.3</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38741634"/>
                  </a:ext>
                </a:extLst>
              </a:tr>
              <a:tr h="231791">
                <a:tc>
                  <a:txBody>
                    <a:bodyPr/>
                    <a:lstStyle/>
                    <a:p>
                      <a:pPr algn="l" fontAlgn="t"/>
                      <a:r>
                        <a:rPr lang="en-GB" sz="1400" u="none" strike="noStrike">
                          <a:solidFill>
                            <a:srgbClr val="0076A8"/>
                          </a:solidFill>
                          <a:effectLst/>
                          <a:hlinkClick r:id="rId14"/>
                        </a:rPr>
                        <a:t>nasnetlarge</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360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88.9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331-by-331</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93996735"/>
                  </a:ext>
                </a:extLst>
              </a:tr>
              <a:tr h="231791">
                <a:tc>
                  <a:txBody>
                    <a:bodyPr/>
                    <a:lstStyle/>
                    <a:p>
                      <a:pPr algn="l" fontAlgn="t"/>
                      <a:r>
                        <a:rPr lang="en-GB" sz="1400" u="none" strike="noStrike">
                          <a:solidFill>
                            <a:srgbClr val="0076A8"/>
                          </a:solidFill>
                          <a:effectLst/>
                          <a:hlinkClick r:id="rId15"/>
                        </a:rPr>
                        <a:t>darknet19</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72.5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21.0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256-by-256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17055427"/>
                  </a:ext>
                </a:extLst>
              </a:tr>
              <a:tr h="231791">
                <a:tc>
                  <a:txBody>
                    <a:bodyPr/>
                    <a:lstStyle/>
                    <a:p>
                      <a:pPr algn="l" fontAlgn="t"/>
                      <a:r>
                        <a:rPr lang="en-GB" sz="1400" u="none" strike="noStrike">
                          <a:solidFill>
                            <a:srgbClr val="0076A8"/>
                          </a:solidFill>
                          <a:effectLst/>
                          <a:hlinkClick r:id="rId16"/>
                        </a:rPr>
                        <a:t>darknet53</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53</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145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41.0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256-by-256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89700589"/>
                  </a:ext>
                </a:extLst>
              </a:tr>
              <a:tr h="231791">
                <a:tc>
                  <a:txBody>
                    <a:bodyPr/>
                    <a:lstStyle/>
                    <a:p>
                      <a:pPr algn="l" fontAlgn="t"/>
                      <a:r>
                        <a:rPr lang="en-GB" sz="1400" u="none" strike="noStrike">
                          <a:solidFill>
                            <a:srgbClr val="005487"/>
                          </a:solidFill>
                          <a:effectLst/>
                          <a:hlinkClick r:id="rId17"/>
                        </a:rPr>
                        <a:t>alexnet</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227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61.0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227-by-227</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93727512"/>
                  </a:ext>
                </a:extLst>
              </a:tr>
              <a:tr h="231791">
                <a:tc>
                  <a:txBody>
                    <a:bodyPr/>
                    <a:lstStyle/>
                    <a:p>
                      <a:pPr algn="l" fontAlgn="t"/>
                      <a:r>
                        <a:rPr lang="en-GB" sz="1400" u="none" strike="noStrike">
                          <a:solidFill>
                            <a:srgbClr val="0076A8"/>
                          </a:solidFill>
                          <a:effectLst/>
                          <a:hlinkClick r:id="rId18"/>
                        </a:rPr>
                        <a:t>vgg16</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515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138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36923016"/>
                  </a:ext>
                </a:extLst>
              </a:tr>
              <a:tr h="231791">
                <a:tc>
                  <a:txBody>
                    <a:bodyPr/>
                    <a:lstStyle/>
                    <a:p>
                      <a:pPr algn="l" fontAlgn="t"/>
                      <a:r>
                        <a:rPr lang="en-GB" sz="1400" u="none" strike="noStrike">
                          <a:solidFill>
                            <a:srgbClr val="0076A8"/>
                          </a:solidFill>
                          <a:effectLst/>
                          <a:hlinkClick r:id="rId19"/>
                        </a:rPr>
                        <a:t>vgg19</a:t>
                      </a:r>
                      <a:endParaRPr lang="en-GB" sz="1400">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535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a:effectLst/>
                        </a:rPr>
                        <a:t>144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dirty="0">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7806222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49855873"/>
              </p:ext>
            </p:extLst>
          </p:nvPr>
        </p:nvGraphicFramePr>
        <p:xfrm>
          <a:off x="1043608" y="1326895"/>
          <a:ext cx="6794656" cy="5299294"/>
        </p:xfrm>
        <a:graphic>
          <a:graphicData uri="http://schemas.openxmlformats.org/drawingml/2006/table">
            <a:tbl>
              <a:tblPr/>
              <a:tblGrid>
                <a:gridCol w="1608840">
                  <a:extLst>
                    <a:ext uri="{9D8B030D-6E8A-4147-A177-3AD203B41FA5}">
                      <a16:colId xmlns:a16="http://schemas.microsoft.com/office/drawing/2014/main" val="1034870736"/>
                    </a:ext>
                  </a:extLst>
                </a:gridCol>
                <a:gridCol w="1109023">
                  <a:extLst>
                    <a:ext uri="{9D8B030D-6E8A-4147-A177-3AD203B41FA5}">
                      <a16:colId xmlns:a16="http://schemas.microsoft.com/office/drawing/2014/main" val="3477327085"/>
                    </a:ext>
                  </a:extLst>
                </a:gridCol>
                <a:gridCol w="1358931">
                  <a:extLst>
                    <a:ext uri="{9D8B030D-6E8A-4147-A177-3AD203B41FA5}">
                      <a16:colId xmlns:a16="http://schemas.microsoft.com/office/drawing/2014/main" val="963169562"/>
                    </a:ext>
                  </a:extLst>
                </a:gridCol>
                <a:gridCol w="1358931">
                  <a:extLst>
                    <a:ext uri="{9D8B030D-6E8A-4147-A177-3AD203B41FA5}">
                      <a16:colId xmlns:a16="http://schemas.microsoft.com/office/drawing/2014/main" val="3484970991"/>
                    </a:ext>
                  </a:extLst>
                </a:gridCol>
                <a:gridCol w="1358931">
                  <a:extLst>
                    <a:ext uri="{9D8B030D-6E8A-4147-A177-3AD203B41FA5}">
                      <a16:colId xmlns:a16="http://schemas.microsoft.com/office/drawing/2014/main" val="1563467234"/>
                    </a:ext>
                  </a:extLst>
                </a:gridCol>
              </a:tblGrid>
              <a:tr h="507624">
                <a:tc>
                  <a:txBody>
                    <a:bodyPr/>
                    <a:lstStyle/>
                    <a:p>
                      <a:pPr algn="l" fontAlgn="ctr"/>
                      <a:r>
                        <a:rPr lang="en-GB" sz="1400" b="1" baseline="0" dirty="0">
                          <a:solidFill>
                            <a:srgbClr val="000000"/>
                          </a:solidFill>
                          <a:effectLst/>
                        </a:rPr>
                        <a:t>Network</a:t>
                      </a:r>
                    </a:p>
                  </a:txBody>
                  <a:tcPr marL="24534" marR="24534" marT="29441" marB="29441" anchor="ctr">
                    <a:lnL>
                      <a:noFill/>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tc>
                  <a:txBody>
                    <a:bodyPr/>
                    <a:lstStyle/>
                    <a:p>
                      <a:pPr algn="l" fontAlgn="ctr"/>
                      <a:r>
                        <a:rPr lang="en-GB" sz="1400" b="1" baseline="0">
                          <a:solidFill>
                            <a:srgbClr val="000000"/>
                          </a:solidFill>
                          <a:effectLst/>
                        </a:rPr>
                        <a:t>Depth</a:t>
                      </a:r>
                    </a:p>
                  </a:txBody>
                  <a:tcPr marL="24534" marR="24534" marT="29441" marB="2944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tc>
                  <a:txBody>
                    <a:bodyPr/>
                    <a:lstStyle/>
                    <a:p>
                      <a:pPr algn="l" fontAlgn="ctr"/>
                      <a:r>
                        <a:rPr lang="en-GB" sz="1400" b="1" baseline="0">
                          <a:solidFill>
                            <a:srgbClr val="000000"/>
                          </a:solidFill>
                          <a:effectLst/>
                        </a:rPr>
                        <a:t>Size</a:t>
                      </a:r>
                    </a:p>
                  </a:txBody>
                  <a:tcPr marL="24534" marR="24534" marT="29441" marB="2944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tc>
                  <a:txBody>
                    <a:bodyPr/>
                    <a:lstStyle/>
                    <a:p>
                      <a:pPr algn="l" fontAlgn="ctr"/>
                      <a:r>
                        <a:rPr lang="en-GB" sz="1400" b="1" baseline="0">
                          <a:solidFill>
                            <a:srgbClr val="000000"/>
                          </a:solidFill>
                          <a:effectLst/>
                        </a:rPr>
                        <a:t>Parameters (Millions)</a:t>
                      </a:r>
                    </a:p>
                  </a:txBody>
                  <a:tcPr marL="24534" marR="24534" marT="29441" marB="2944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tc>
                  <a:txBody>
                    <a:bodyPr/>
                    <a:lstStyle/>
                    <a:p>
                      <a:pPr algn="l" fontAlgn="ctr"/>
                      <a:r>
                        <a:rPr lang="en-GB" sz="1400" b="1" baseline="0">
                          <a:solidFill>
                            <a:srgbClr val="000000"/>
                          </a:solidFill>
                          <a:effectLst/>
                        </a:rPr>
                        <a:t>Image Input Size</a:t>
                      </a:r>
                    </a:p>
                  </a:txBody>
                  <a:tcPr marL="24534" marR="24534" marT="29441" marB="2944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rgbClr val="EAEAEA"/>
                    </a:solidFill>
                  </a:tcPr>
                </a:tc>
                <a:extLst>
                  <a:ext uri="{0D108BD9-81ED-4DB2-BD59-A6C34878D82A}">
                    <a16:rowId xmlns:a16="http://schemas.microsoft.com/office/drawing/2014/main" val="4179246279"/>
                  </a:ext>
                </a:extLst>
              </a:tr>
              <a:tr h="253813">
                <a:tc>
                  <a:txBody>
                    <a:bodyPr/>
                    <a:lstStyle/>
                    <a:p>
                      <a:pPr algn="l" fontAlgn="t"/>
                      <a:r>
                        <a:rPr lang="en-GB" sz="1400" u="none" strike="noStrike" baseline="0">
                          <a:solidFill>
                            <a:srgbClr val="000000"/>
                          </a:solidFill>
                          <a:effectLst/>
                          <a:hlinkClick r:id="rId2"/>
                        </a:rPr>
                        <a:t>squeezenet</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18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4.6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1.24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227-by-227</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4532548"/>
                  </a:ext>
                </a:extLst>
              </a:tr>
              <a:tr h="253813">
                <a:tc>
                  <a:txBody>
                    <a:bodyPr/>
                    <a:lstStyle/>
                    <a:p>
                      <a:pPr algn="l" fontAlgn="t"/>
                      <a:r>
                        <a:rPr lang="en-GB" sz="1400" u="none" strike="noStrike" baseline="0">
                          <a:solidFill>
                            <a:srgbClr val="000000"/>
                          </a:solidFill>
                          <a:effectLst/>
                          <a:hlinkClick r:id="rId3"/>
                        </a:rPr>
                        <a:t>googlenet</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22</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27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7.0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68536007"/>
                  </a:ext>
                </a:extLst>
              </a:tr>
              <a:tr h="253813">
                <a:tc>
                  <a:txBody>
                    <a:bodyPr/>
                    <a:lstStyle/>
                    <a:p>
                      <a:pPr algn="l" fontAlgn="t"/>
                      <a:r>
                        <a:rPr lang="en-GB" sz="1400" u="none" strike="noStrike" baseline="0">
                          <a:solidFill>
                            <a:srgbClr val="000000"/>
                          </a:solidFill>
                          <a:effectLst/>
                          <a:hlinkClick r:id="rId4"/>
                        </a:rPr>
                        <a:t>inceptionv3</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48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89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23.9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299-by-299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9483086"/>
                  </a:ext>
                </a:extLst>
              </a:tr>
              <a:tr h="253813">
                <a:tc>
                  <a:txBody>
                    <a:bodyPr/>
                    <a:lstStyle/>
                    <a:p>
                      <a:pPr algn="l" fontAlgn="t"/>
                      <a:r>
                        <a:rPr lang="en-GB" sz="1400" u="none" strike="noStrike" baseline="0">
                          <a:solidFill>
                            <a:srgbClr val="000000"/>
                          </a:solidFill>
                          <a:effectLst/>
                          <a:hlinkClick r:id="rId5"/>
                        </a:rPr>
                        <a:t>densenet201</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201</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77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20.0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54313921"/>
                  </a:ext>
                </a:extLst>
              </a:tr>
              <a:tr h="253813">
                <a:tc>
                  <a:txBody>
                    <a:bodyPr/>
                    <a:lstStyle/>
                    <a:p>
                      <a:pPr algn="l" fontAlgn="t"/>
                      <a:r>
                        <a:rPr lang="en-GB" sz="1400" u="none" strike="noStrike" baseline="0">
                          <a:solidFill>
                            <a:srgbClr val="000000"/>
                          </a:solidFill>
                          <a:effectLst/>
                          <a:hlinkClick r:id="rId6"/>
                        </a:rPr>
                        <a:t>mobilenetv2</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53 </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13 MB </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3.5</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03671716"/>
                  </a:ext>
                </a:extLst>
              </a:tr>
              <a:tr h="253813">
                <a:tc>
                  <a:txBody>
                    <a:bodyPr/>
                    <a:lstStyle/>
                    <a:p>
                      <a:pPr algn="l" fontAlgn="t"/>
                      <a:r>
                        <a:rPr lang="en-GB" sz="1400" u="none" strike="noStrike" baseline="0">
                          <a:solidFill>
                            <a:srgbClr val="000000"/>
                          </a:solidFill>
                          <a:effectLst/>
                          <a:hlinkClick r:id="rId7"/>
                        </a:rPr>
                        <a:t>resnet18</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18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44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11.7</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71109668"/>
                  </a:ext>
                </a:extLst>
              </a:tr>
              <a:tr h="253813">
                <a:tc>
                  <a:txBody>
                    <a:bodyPr/>
                    <a:lstStyle/>
                    <a:p>
                      <a:pPr algn="l" fontAlgn="t"/>
                      <a:r>
                        <a:rPr lang="en-GB" sz="1400" u="none" strike="noStrike" baseline="0">
                          <a:solidFill>
                            <a:srgbClr val="000000"/>
                          </a:solidFill>
                          <a:effectLst/>
                          <a:hlinkClick r:id="rId8"/>
                        </a:rPr>
                        <a:t>resnet50</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50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96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25.6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29439285"/>
                  </a:ext>
                </a:extLst>
              </a:tr>
              <a:tr h="253813">
                <a:tc>
                  <a:txBody>
                    <a:bodyPr/>
                    <a:lstStyle/>
                    <a:p>
                      <a:pPr algn="l" fontAlgn="t"/>
                      <a:r>
                        <a:rPr lang="en-GB" sz="1400" u="none" strike="noStrike" baseline="0">
                          <a:solidFill>
                            <a:srgbClr val="000000"/>
                          </a:solidFill>
                          <a:effectLst/>
                          <a:hlinkClick r:id="rId9"/>
                        </a:rPr>
                        <a:t>resnet101</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101</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167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44.6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57289476"/>
                  </a:ext>
                </a:extLst>
              </a:tr>
              <a:tr h="253813">
                <a:tc>
                  <a:txBody>
                    <a:bodyPr/>
                    <a:lstStyle/>
                    <a:p>
                      <a:pPr algn="l" fontAlgn="t"/>
                      <a:r>
                        <a:rPr lang="en-GB" sz="1400" u="none" strike="noStrike" baseline="0">
                          <a:solidFill>
                            <a:srgbClr val="000000"/>
                          </a:solidFill>
                          <a:effectLst/>
                          <a:hlinkClick r:id="rId10"/>
                        </a:rPr>
                        <a:t>xception</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71</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85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299-by-299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08606719"/>
                  </a:ext>
                </a:extLst>
              </a:tr>
              <a:tr h="476849">
                <a:tc>
                  <a:txBody>
                    <a:bodyPr/>
                    <a:lstStyle/>
                    <a:p>
                      <a:pPr algn="l" fontAlgn="t"/>
                      <a:r>
                        <a:rPr lang="en-GB" sz="1400" u="none" strike="noStrike" baseline="0">
                          <a:solidFill>
                            <a:srgbClr val="000000"/>
                          </a:solidFill>
                          <a:effectLst/>
                          <a:hlinkClick r:id="rId11"/>
                        </a:rPr>
                        <a:t>inceptionresnetv2</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164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209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55.9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299-by-299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34862665"/>
                  </a:ext>
                </a:extLst>
              </a:tr>
              <a:tr h="253813">
                <a:tc>
                  <a:txBody>
                    <a:bodyPr/>
                    <a:lstStyle/>
                    <a:p>
                      <a:pPr algn="l" fontAlgn="t"/>
                      <a:r>
                        <a:rPr lang="en-GB" sz="1400" u="none" strike="noStrike" baseline="0">
                          <a:solidFill>
                            <a:srgbClr val="000000"/>
                          </a:solidFill>
                          <a:effectLst/>
                          <a:hlinkClick r:id="rId12"/>
                        </a:rPr>
                        <a:t>shufflenet</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50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6.3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1.4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15236996"/>
                  </a:ext>
                </a:extLst>
              </a:tr>
              <a:tr h="253813">
                <a:tc>
                  <a:txBody>
                    <a:bodyPr/>
                    <a:lstStyle/>
                    <a:p>
                      <a:pPr algn="l" fontAlgn="t"/>
                      <a:r>
                        <a:rPr lang="en-GB" sz="1400" u="none" strike="noStrike" baseline="0">
                          <a:solidFill>
                            <a:srgbClr val="000000"/>
                          </a:solidFill>
                          <a:effectLst/>
                          <a:hlinkClick r:id="rId13"/>
                        </a:rPr>
                        <a:t>nasnetmobile</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20 MB </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5.3</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348913"/>
                  </a:ext>
                </a:extLst>
              </a:tr>
              <a:tr h="253813">
                <a:tc>
                  <a:txBody>
                    <a:bodyPr/>
                    <a:lstStyle/>
                    <a:p>
                      <a:pPr algn="l" fontAlgn="t"/>
                      <a:r>
                        <a:rPr lang="en-GB" sz="1400" u="none" strike="noStrike" baseline="0">
                          <a:solidFill>
                            <a:srgbClr val="000000"/>
                          </a:solidFill>
                          <a:effectLst/>
                          <a:hlinkClick r:id="rId14"/>
                        </a:rPr>
                        <a:t>nasnetlarge</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360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88.9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331-by-331</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78769789"/>
                  </a:ext>
                </a:extLst>
              </a:tr>
              <a:tr h="253813">
                <a:tc>
                  <a:txBody>
                    <a:bodyPr/>
                    <a:lstStyle/>
                    <a:p>
                      <a:pPr algn="l" fontAlgn="t"/>
                      <a:r>
                        <a:rPr lang="en-GB" sz="1400" u="none" strike="noStrike" baseline="0">
                          <a:solidFill>
                            <a:srgbClr val="000000"/>
                          </a:solidFill>
                          <a:effectLst/>
                          <a:hlinkClick r:id="rId15"/>
                        </a:rPr>
                        <a:t>darknet19</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19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72.5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21.0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256-by-256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01012947"/>
                  </a:ext>
                </a:extLst>
              </a:tr>
              <a:tr h="253813">
                <a:tc>
                  <a:txBody>
                    <a:bodyPr/>
                    <a:lstStyle/>
                    <a:p>
                      <a:pPr algn="l" fontAlgn="t"/>
                      <a:r>
                        <a:rPr lang="en-GB" sz="1400" u="none" strike="noStrike" baseline="0">
                          <a:solidFill>
                            <a:srgbClr val="000000"/>
                          </a:solidFill>
                          <a:effectLst/>
                          <a:hlinkClick r:id="rId16"/>
                        </a:rPr>
                        <a:t>darknet53</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53</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145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41.0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256-by-256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1824039"/>
                  </a:ext>
                </a:extLst>
              </a:tr>
              <a:tr h="253813">
                <a:tc>
                  <a:txBody>
                    <a:bodyPr/>
                    <a:lstStyle/>
                    <a:p>
                      <a:pPr algn="l" fontAlgn="t"/>
                      <a:r>
                        <a:rPr lang="en-GB" sz="1400" u="none" strike="noStrike" baseline="0">
                          <a:solidFill>
                            <a:srgbClr val="000000"/>
                          </a:solidFill>
                          <a:effectLst/>
                          <a:hlinkClick r:id="rId17"/>
                        </a:rPr>
                        <a:t>alexnet</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227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61.0</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227-by-227</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8900452"/>
                  </a:ext>
                </a:extLst>
              </a:tr>
              <a:tr h="253813">
                <a:tc>
                  <a:txBody>
                    <a:bodyPr/>
                    <a:lstStyle/>
                    <a:p>
                      <a:pPr algn="l" fontAlgn="t"/>
                      <a:r>
                        <a:rPr lang="en-GB" sz="1400" u="none" strike="noStrike" baseline="0">
                          <a:solidFill>
                            <a:srgbClr val="000000"/>
                          </a:solidFill>
                          <a:effectLst/>
                          <a:hlinkClick r:id="rId18"/>
                        </a:rPr>
                        <a:t>vgg16</a:t>
                      </a:r>
                      <a:endParaRPr lang="en-GB" sz="1400" baseline="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16</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515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138</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02334025"/>
                  </a:ext>
                </a:extLst>
              </a:tr>
              <a:tr h="253813">
                <a:tc>
                  <a:txBody>
                    <a:bodyPr/>
                    <a:lstStyle/>
                    <a:p>
                      <a:pPr algn="l" fontAlgn="t"/>
                      <a:r>
                        <a:rPr lang="en-GB" sz="1400" u="none" strike="noStrike" baseline="0" dirty="0">
                          <a:solidFill>
                            <a:srgbClr val="000000"/>
                          </a:solidFill>
                          <a:effectLst/>
                          <a:hlinkClick r:id="rId19"/>
                        </a:rPr>
                        <a:t>vgg19</a:t>
                      </a:r>
                      <a:endParaRPr lang="en-GB" sz="1400" baseline="0" dirty="0">
                        <a:solidFill>
                          <a:srgbClr val="000000"/>
                        </a:solidFill>
                        <a:effectLst/>
                      </a:endParaRPr>
                    </a:p>
                  </a:txBody>
                  <a:tcPr marL="24534" marR="24534" marT="14721" marB="14721">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2060"/>
                    </a:solidFill>
                  </a:tcPr>
                </a:tc>
                <a:tc>
                  <a:txBody>
                    <a:bodyPr/>
                    <a:lstStyle/>
                    <a:p>
                      <a:pPr algn="l" fontAlgn="t"/>
                      <a:r>
                        <a:rPr lang="en-GB" sz="1400" baseline="0">
                          <a:solidFill>
                            <a:srgbClr val="000000"/>
                          </a:solidFill>
                          <a:effectLst/>
                        </a:rPr>
                        <a:t>19</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a:solidFill>
                            <a:srgbClr val="000000"/>
                          </a:solidFill>
                          <a:effectLst/>
                        </a:rPr>
                        <a:t>535 MB</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dirty="0">
                          <a:solidFill>
                            <a:srgbClr val="000000"/>
                          </a:solidFill>
                          <a:effectLst/>
                        </a:rPr>
                        <a:t>144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400" baseline="0" dirty="0">
                          <a:solidFill>
                            <a:srgbClr val="000000"/>
                          </a:solidFill>
                          <a:effectLst/>
                        </a:rPr>
                        <a:t>224-by-224</a:t>
                      </a:r>
                    </a:p>
                  </a:txBody>
                  <a:tcPr marL="24534" marR="24534" marT="14721" marB="1472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20239678"/>
                  </a:ext>
                </a:extLst>
              </a:tr>
            </a:tbl>
          </a:graphicData>
        </a:graphic>
      </p:graphicFrame>
      <p:sp>
        <p:nvSpPr>
          <p:cNvPr id="9" name="TextBox 8"/>
          <p:cNvSpPr txBox="1"/>
          <p:nvPr/>
        </p:nvSpPr>
        <p:spPr>
          <a:xfrm rot="16200000">
            <a:off x="5483650" y="3661707"/>
            <a:ext cx="5571679" cy="584775"/>
          </a:xfrm>
          <a:prstGeom prst="rect">
            <a:avLst/>
          </a:prstGeom>
          <a:noFill/>
        </p:spPr>
        <p:txBody>
          <a:bodyPr wrap="square" rtlCol="0">
            <a:spAutoFit/>
          </a:bodyPr>
          <a:lstStyle/>
          <a:p>
            <a:r>
              <a:rPr lang="en-GB" sz="1600" dirty="0">
                <a:hlinkClick r:id="rId20"/>
              </a:rPr>
              <a:t>https://</a:t>
            </a:r>
            <a:r>
              <a:rPr lang="en-GB" sz="1600" dirty="0" smtClean="0">
                <a:hlinkClick r:id="rId20"/>
              </a:rPr>
              <a:t>uk.mathworks.com/help/deeplearning/ug/pretrained-convolutional-neural-networks.html</a:t>
            </a:r>
            <a:r>
              <a:rPr lang="en-GB" sz="1600" dirty="0" smtClean="0"/>
              <a:t> </a:t>
            </a:r>
            <a:endParaRPr lang="en-GB" sz="1600" dirty="0"/>
          </a:p>
        </p:txBody>
      </p:sp>
      <p:sp>
        <p:nvSpPr>
          <p:cNvPr id="8" name="Dodecagon 7"/>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44</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8968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4" name="TextBox 3"/>
          <p:cNvSpPr txBox="1"/>
          <p:nvPr/>
        </p:nvSpPr>
        <p:spPr>
          <a:xfrm>
            <a:off x="0" y="4214876"/>
            <a:ext cx="5436096" cy="2492990"/>
          </a:xfrm>
          <a:prstGeom prst="rect">
            <a:avLst/>
          </a:prstGeom>
          <a:noFill/>
        </p:spPr>
        <p:txBody>
          <a:bodyPr wrap="square" rtlCol="0">
            <a:spAutoFit/>
          </a:bodyPr>
          <a:lstStyle/>
          <a:p>
            <a:r>
              <a:rPr lang="en-GB" dirty="0" smtClean="0">
                <a:hlinkClick r:id="rId3"/>
              </a:rPr>
              <a:t>UNet++</a:t>
            </a:r>
            <a:endParaRPr lang="en-GB" dirty="0" smtClean="0"/>
          </a:p>
          <a:p>
            <a:r>
              <a:rPr lang="en-GB" sz="1800" dirty="0" smtClean="0"/>
              <a:t>Aims to address the unknown </a:t>
            </a:r>
            <a:r>
              <a:rPr lang="en-GB" sz="1800" dirty="0"/>
              <a:t>depth of the optimal </a:t>
            </a:r>
            <a:r>
              <a:rPr lang="en-GB" sz="1800" dirty="0" smtClean="0"/>
              <a:t>UNet architecture and restrictions in the design </a:t>
            </a:r>
            <a:r>
              <a:rPr lang="en-GB" sz="1800" dirty="0"/>
              <a:t>of </a:t>
            </a:r>
            <a:r>
              <a:rPr lang="en-GB" sz="1800" dirty="0" smtClean="0"/>
              <a:t>its skip </a:t>
            </a:r>
            <a:r>
              <a:rPr lang="en-GB" sz="1800" dirty="0"/>
              <a:t>connections</a:t>
            </a:r>
            <a:r>
              <a:rPr lang="en-GB" sz="1800" dirty="0" smtClean="0"/>
              <a:t>. </a:t>
            </a:r>
            <a:r>
              <a:rPr lang="en-GB" sz="1800" dirty="0"/>
              <a:t>E</a:t>
            </a:r>
            <a:r>
              <a:rPr lang="en-GB" sz="1800" dirty="0" smtClean="0"/>
              <a:t>.g. of its application:</a:t>
            </a:r>
          </a:p>
          <a:p>
            <a:r>
              <a:rPr lang="en-GB" sz="1800" dirty="0">
                <a:hlinkClick r:id="rId4"/>
              </a:rPr>
              <a:t>Deep learning-based model for detecting 2019 novel coronavirus pneumonia on high-resolution computed tomography: a prospective study</a:t>
            </a:r>
            <a:endParaRPr lang="en-GB" sz="1800" dirty="0"/>
          </a:p>
          <a:p>
            <a:endParaRPr lang="en-GB" dirty="0"/>
          </a:p>
        </p:txBody>
      </p:sp>
      <p:pic>
        <p:nvPicPr>
          <p:cNvPr id="6" name="Picture 5"/>
          <p:cNvPicPr>
            <a:picLocks noChangeAspect="1"/>
          </p:cNvPicPr>
          <p:nvPr/>
        </p:nvPicPr>
        <p:blipFill>
          <a:blip r:embed="rId5" cstate="hqprint">
            <a:extLst>
              <a:ext uri="{BEBA8EAE-BF5A-486C-A8C5-ECC9F3942E4B}">
                <a14:imgProps xmlns:a14="http://schemas.microsoft.com/office/drawing/2010/main">
                  <a14:imgLayer r:embed="rId6">
                    <a14:imgEffect>
                      <a14:artisticPhotocopy trans="44000" detail="8"/>
                    </a14:imgEffect>
                  </a14:imgLayer>
                </a14:imgProps>
              </a:ext>
              <a:ext uri="{28A0092B-C50C-407E-A947-70E740481C1C}">
                <a14:useLocalDpi xmlns:a14="http://schemas.microsoft.com/office/drawing/2010/main" val="0"/>
              </a:ext>
            </a:extLst>
          </a:blip>
          <a:stretch>
            <a:fillRect/>
          </a:stretch>
        </p:blipFill>
        <p:spPr>
          <a:xfrm>
            <a:off x="5451475" y="4221088"/>
            <a:ext cx="3585461" cy="2356605"/>
          </a:xfrm>
          <a:prstGeom prst="rect">
            <a:avLst/>
          </a:prstGeom>
          <a:noFill/>
          <a:ln>
            <a:noFill/>
          </a:ln>
        </p:spPr>
      </p:pic>
      <p:sp>
        <p:nvSpPr>
          <p:cNvPr id="7" name="TextBox 6"/>
          <p:cNvSpPr txBox="1"/>
          <p:nvPr/>
        </p:nvSpPr>
        <p:spPr>
          <a:xfrm>
            <a:off x="0" y="1124744"/>
            <a:ext cx="4248472" cy="461665"/>
          </a:xfrm>
          <a:prstGeom prst="rect">
            <a:avLst/>
          </a:prstGeom>
          <a:noFill/>
        </p:spPr>
        <p:txBody>
          <a:bodyPr wrap="square" rtlCol="0">
            <a:spAutoFit/>
          </a:bodyPr>
          <a:lstStyle/>
          <a:p>
            <a:r>
              <a:rPr lang="en-GB" dirty="0" smtClean="0"/>
              <a:t>Number of layers and units</a:t>
            </a:r>
          </a:p>
        </p:txBody>
      </p:sp>
      <p:sp>
        <p:nvSpPr>
          <p:cNvPr id="8" name="TextBox 7"/>
          <p:cNvSpPr txBox="1"/>
          <p:nvPr/>
        </p:nvSpPr>
        <p:spPr>
          <a:xfrm>
            <a:off x="539552" y="1683245"/>
            <a:ext cx="8136904" cy="1938992"/>
          </a:xfrm>
          <a:prstGeom prst="rect">
            <a:avLst/>
          </a:prstGeom>
          <a:noFill/>
        </p:spPr>
        <p:txBody>
          <a:bodyPr wrap="square" rtlCol="0">
            <a:spAutoFit/>
          </a:bodyPr>
          <a:lstStyle/>
          <a:p>
            <a:pPr marL="342900" indent="-342900" algn="l">
              <a:buFont typeface="Arial" panose="020B0604020202020204" pitchFamily="34" charset="0"/>
              <a:buChar char="•"/>
            </a:pPr>
            <a:r>
              <a:rPr lang="en-GB" sz="2000" dirty="0" smtClean="0"/>
              <a:t>Start small and gradually increase the model size</a:t>
            </a:r>
          </a:p>
          <a:p>
            <a:pPr marL="342900" indent="-342900" algn="l">
              <a:buFont typeface="Arial" panose="020B0604020202020204" pitchFamily="34" charset="0"/>
              <a:buChar char="•"/>
            </a:pPr>
            <a:r>
              <a:rPr lang="en-GB" sz="2000" dirty="0" smtClean="0"/>
              <a:t>Smallest model: linear regression</a:t>
            </a:r>
          </a:p>
          <a:p>
            <a:pPr marL="342900" indent="-342900" algn="l">
              <a:buFont typeface="Arial" panose="020B0604020202020204" pitchFamily="34" charset="0"/>
              <a:buChar char="•"/>
            </a:pPr>
            <a:r>
              <a:rPr lang="en-GB" sz="2000" dirty="0" smtClean="0"/>
              <a:t>Deeper better than wider</a:t>
            </a:r>
          </a:p>
          <a:p>
            <a:pPr marL="342900" indent="-342900" algn="l">
              <a:buFont typeface="Arial" panose="020B0604020202020204" pitchFamily="34" charset="0"/>
              <a:buChar char="•"/>
            </a:pPr>
            <a:r>
              <a:rPr lang="en-GB" sz="2000" dirty="0"/>
              <a:t>Skip connections </a:t>
            </a:r>
            <a:r>
              <a:rPr lang="en-GB" sz="2000" dirty="0" smtClean="0"/>
              <a:t>to avoid </a:t>
            </a:r>
            <a:r>
              <a:rPr lang="en-GB" sz="2000" dirty="0"/>
              <a:t>the problem of vanishing gradients, by reusing activations from a previous layer until the adjacent layer learns its weights</a:t>
            </a:r>
            <a:endParaRPr lang="en-GB" dirty="0"/>
          </a:p>
        </p:txBody>
      </p:sp>
      <p:sp>
        <p:nvSpPr>
          <p:cNvPr id="9" name="Dodecagon 8"/>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45</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7660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7" name="TextBox 6"/>
          <p:cNvSpPr txBox="1"/>
          <p:nvPr/>
        </p:nvSpPr>
        <p:spPr>
          <a:xfrm>
            <a:off x="0" y="1124744"/>
            <a:ext cx="6084168" cy="461665"/>
          </a:xfrm>
          <a:prstGeom prst="rect">
            <a:avLst/>
          </a:prstGeom>
          <a:noFill/>
        </p:spPr>
        <p:txBody>
          <a:bodyPr wrap="square" rtlCol="0">
            <a:spAutoFit/>
          </a:bodyPr>
          <a:lstStyle/>
          <a:p>
            <a:r>
              <a:rPr lang="en-GB" dirty="0" smtClean="0"/>
              <a:t>Explaining vanishing gradients</a:t>
            </a:r>
          </a:p>
        </p:txBody>
      </p:sp>
      <p:sp>
        <p:nvSpPr>
          <p:cNvPr id="8" name="TextBox 7"/>
          <p:cNvSpPr txBox="1"/>
          <p:nvPr/>
        </p:nvSpPr>
        <p:spPr>
          <a:xfrm>
            <a:off x="539552" y="1622457"/>
            <a:ext cx="8136904" cy="1200329"/>
          </a:xfrm>
          <a:prstGeom prst="rect">
            <a:avLst/>
          </a:prstGeom>
          <a:noFill/>
        </p:spPr>
        <p:txBody>
          <a:bodyPr wrap="square" rtlCol="0">
            <a:spAutoFit/>
          </a:bodyPr>
          <a:lstStyle/>
          <a:p>
            <a:pPr marL="342900" indent="-342900" algn="l">
              <a:buFont typeface="Arial" panose="020B0604020202020204" pitchFamily="34" charset="0"/>
              <a:buChar char="•"/>
            </a:pPr>
            <a:r>
              <a:rPr lang="en-GB" sz="1800" dirty="0" smtClean="0">
                <a:solidFill>
                  <a:schemeClr val="tx2"/>
                </a:solidFill>
              </a:rPr>
              <a:t>Cost (Loss </a:t>
            </a:r>
            <a:r>
              <a:rPr lang="en-GB" sz="1800" dirty="0" smtClean="0">
                <a:solidFill>
                  <a:schemeClr val="tx2"/>
                </a:solidFill>
                <a:latin typeface="Brush Script MT" panose="03060802040406070304" pitchFamily="66" charset="0"/>
              </a:rPr>
              <a:t>L</a:t>
            </a:r>
            <a:r>
              <a:rPr lang="en-GB" sz="1800" dirty="0" smtClean="0">
                <a:solidFill>
                  <a:schemeClr val="tx2"/>
                </a:solidFill>
              </a:rPr>
              <a:t>) function </a:t>
            </a:r>
          </a:p>
          <a:p>
            <a:pPr algn="l"/>
            <a:r>
              <a:rPr lang="en-GB" sz="1800" dirty="0" smtClean="0"/>
              <a:t>is </a:t>
            </a:r>
            <a:r>
              <a:rPr lang="en-GB" sz="1800" dirty="0"/>
              <a:t>an approximation of how wrong our predictions are relative to the target outcome</a:t>
            </a:r>
            <a:r>
              <a:rPr lang="en-GB" sz="1800" dirty="0" smtClean="0"/>
              <a:t>. E.g. Mean </a:t>
            </a:r>
            <a:r>
              <a:rPr lang="en-GB" sz="1800" dirty="0"/>
              <a:t>Squared Error (MSE</a:t>
            </a:r>
            <a:r>
              <a:rPr lang="en-GB" sz="1800" dirty="0" smtClean="0"/>
              <a:t>)</a:t>
            </a:r>
          </a:p>
          <a:p>
            <a:pPr algn="l"/>
            <a:r>
              <a:rPr lang="en-GB" sz="1800" dirty="0" smtClean="0"/>
              <a:t>MSE = Sum </a:t>
            </a:r>
            <a:r>
              <a:rPr lang="en-GB" sz="1800" dirty="0"/>
              <a:t>[ ( Prediction - Actual )² ] * (1 / </a:t>
            </a:r>
            <a:r>
              <a:rPr lang="en-GB" sz="1800" dirty="0" err="1"/>
              <a:t>num_observations</a:t>
            </a:r>
            <a:r>
              <a:rPr lang="en-GB" sz="1800" dirty="0" smtClean="0"/>
              <a:t>)</a:t>
            </a:r>
            <a:endParaRPr lang="en-GB" sz="1800" dirty="0"/>
          </a:p>
        </p:txBody>
      </p:sp>
      <p:sp>
        <p:nvSpPr>
          <p:cNvPr id="3" name="TextBox 2"/>
          <p:cNvSpPr txBox="1"/>
          <p:nvPr/>
        </p:nvSpPr>
        <p:spPr>
          <a:xfrm>
            <a:off x="169417" y="6021288"/>
            <a:ext cx="8877174" cy="646331"/>
          </a:xfrm>
          <a:prstGeom prst="rect">
            <a:avLst/>
          </a:prstGeom>
          <a:noFill/>
        </p:spPr>
        <p:txBody>
          <a:bodyPr wrap="square" rtlCol="0">
            <a:spAutoFit/>
          </a:bodyPr>
          <a:lstStyle/>
          <a:p>
            <a:pPr algn="l"/>
            <a:r>
              <a:rPr lang="en-GB" sz="1800" dirty="0">
                <a:hlinkClick r:id="rId3"/>
              </a:rPr>
              <a:t>Gradient descent, how neural networks learn | Deep learning, chapter </a:t>
            </a:r>
            <a:r>
              <a:rPr lang="en-GB" sz="1800" dirty="0" smtClean="0">
                <a:hlinkClick r:id="rId3"/>
              </a:rPr>
              <a:t>2 </a:t>
            </a:r>
            <a:r>
              <a:rPr lang="en-GB" sz="1800" dirty="0"/>
              <a:t> </a:t>
            </a:r>
            <a:r>
              <a:rPr lang="en-GB" sz="1800" dirty="0" smtClean="0"/>
              <a:t>(21 </a:t>
            </a:r>
            <a:r>
              <a:rPr lang="en-GB" sz="1800" dirty="0" err="1" smtClean="0"/>
              <a:t>mins</a:t>
            </a:r>
            <a:r>
              <a:rPr lang="en-GB" sz="1800" dirty="0" smtClean="0"/>
              <a:t>)</a:t>
            </a:r>
          </a:p>
          <a:p>
            <a:pPr algn="l"/>
            <a:r>
              <a:rPr lang="en-GB" sz="1800" dirty="0">
                <a:hlinkClick r:id="rId4"/>
              </a:rPr>
              <a:t>What is backpropagation really doing? | Deep learning, chapter </a:t>
            </a:r>
            <a:r>
              <a:rPr lang="en-GB" sz="1800" dirty="0" smtClean="0">
                <a:hlinkClick r:id="rId4"/>
              </a:rPr>
              <a:t>3</a:t>
            </a:r>
            <a:r>
              <a:rPr lang="en-GB" sz="1800" dirty="0" smtClean="0"/>
              <a:t> (13.53 </a:t>
            </a:r>
            <a:r>
              <a:rPr lang="en-GB" sz="1800" dirty="0" err="1" smtClean="0"/>
              <a:t>mins</a:t>
            </a:r>
            <a:r>
              <a:rPr lang="en-GB" sz="1800" dirty="0" smtClean="0"/>
              <a:t>)</a:t>
            </a:r>
            <a:endParaRPr lang="en-GB" sz="1800" dirty="0"/>
          </a:p>
        </p:txBody>
      </p:sp>
      <p:sp>
        <p:nvSpPr>
          <p:cNvPr id="5" name="TextBox 4"/>
          <p:cNvSpPr txBox="1"/>
          <p:nvPr/>
        </p:nvSpPr>
        <p:spPr>
          <a:xfrm>
            <a:off x="539552" y="2885915"/>
            <a:ext cx="7902574" cy="923330"/>
          </a:xfrm>
          <a:prstGeom prst="rect">
            <a:avLst/>
          </a:prstGeom>
          <a:noFill/>
        </p:spPr>
        <p:txBody>
          <a:bodyPr wrap="square" rtlCol="0">
            <a:spAutoFit/>
          </a:bodyPr>
          <a:lstStyle/>
          <a:p>
            <a:pPr marL="342900" indent="-342900" algn="l">
              <a:buFont typeface="Arial" panose="020B0604020202020204" pitchFamily="34" charset="0"/>
              <a:buChar char="•"/>
            </a:pPr>
            <a:r>
              <a:rPr lang="en-GB" sz="1800" dirty="0" smtClean="0"/>
              <a:t>Gradient descent optimisation</a:t>
            </a:r>
          </a:p>
          <a:p>
            <a:pPr algn="l"/>
            <a:r>
              <a:rPr lang="en-GB" sz="1800" dirty="0"/>
              <a:t>i</a:t>
            </a:r>
            <a:r>
              <a:rPr lang="en-GB" sz="1800" dirty="0" smtClean="0"/>
              <a:t>s the way NN navigate the “space” to minimise these errors by modifying the weights until a good prediction is reached through backpropagation </a:t>
            </a:r>
            <a:endParaRPr lang="en-GB" sz="1800" dirty="0"/>
          </a:p>
        </p:txBody>
      </p:sp>
      <p:sp>
        <p:nvSpPr>
          <p:cNvPr id="9" name="TextBox 8"/>
          <p:cNvSpPr txBox="1"/>
          <p:nvPr/>
        </p:nvSpPr>
        <p:spPr>
          <a:xfrm>
            <a:off x="539552" y="3872374"/>
            <a:ext cx="6768752" cy="1477328"/>
          </a:xfrm>
          <a:prstGeom prst="rect">
            <a:avLst/>
          </a:prstGeom>
          <a:noFill/>
        </p:spPr>
        <p:txBody>
          <a:bodyPr wrap="square" rtlCol="0">
            <a:spAutoFit/>
          </a:bodyPr>
          <a:lstStyle/>
          <a:p>
            <a:pPr algn="l"/>
            <a:r>
              <a:rPr lang="en-GB" sz="1800" dirty="0"/>
              <a:t>Choose an initial vector of parameters </a:t>
            </a:r>
            <a:r>
              <a:rPr lang="en-GB" sz="1800" dirty="0" smtClean="0"/>
              <a:t>w and </a:t>
            </a:r>
            <a:r>
              <a:rPr lang="en-GB" sz="1800" dirty="0"/>
              <a:t>learning rate </a:t>
            </a:r>
            <a:r>
              <a:rPr lang="el-GR" sz="1800" dirty="0" smtClean="0"/>
              <a:t>η</a:t>
            </a:r>
            <a:r>
              <a:rPr lang="en-GB" sz="1800" dirty="0" smtClean="0"/>
              <a:t>.</a:t>
            </a:r>
            <a:endParaRPr lang="en-GB" sz="1800" dirty="0"/>
          </a:p>
          <a:p>
            <a:pPr algn="l"/>
            <a:r>
              <a:rPr lang="en-GB" sz="1800" dirty="0"/>
              <a:t>Repeat until an approximate minimum is obtained: </a:t>
            </a:r>
          </a:p>
          <a:p>
            <a:pPr algn="l"/>
            <a:r>
              <a:rPr lang="en-GB" sz="1800" dirty="0" smtClean="0"/>
              <a:t>	Randomly </a:t>
            </a:r>
            <a:r>
              <a:rPr lang="en-GB" sz="1800" dirty="0"/>
              <a:t>shuffle examples in the training set.</a:t>
            </a:r>
          </a:p>
          <a:p>
            <a:pPr algn="l"/>
            <a:r>
              <a:rPr lang="en-GB" sz="1800" dirty="0" smtClean="0"/>
              <a:t>	for </a:t>
            </a:r>
            <a:r>
              <a:rPr lang="en-GB" sz="1800" i="1" dirty="0" err="1" smtClean="0"/>
              <a:t>i</a:t>
            </a:r>
            <a:r>
              <a:rPr lang="en-GB" sz="1800" dirty="0" smtClean="0"/>
              <a:t> =1 to n</a:t>
            </a:r>
            <a:endParaRPr lang="en-GB" sz="1800" dirty="0"/>
          </a:p>
          <a:p>
            <a:pPr algn="l"/>
            <a:r>
              <a:rPr lang="en-GB" sz="1800" dirty="0" smtClean="0"/>
              <a:t>	     w = </a:t>
            </a:r>
            <a:r>
              <a:rPr lang="en-GB" sz="1800" dirty="0"/>
              <a:t>w − </a:t>
            </a:r>
            <a:r>
              <a:rPr lang="el-GR" sz="1800" dirty="0"/>
              <a:t>η ∇ </a:t>
            </a:r>
            <a:r>
              <a:rPr lang="en-GB" sz="1800" i="1" dirty="0" smtClean="0">
                <a:latin typeface="Brush Script MT" panose="03060802040406070304" pitchFamily="66" charset="0"/>
              </a:rPr>
              <a:t>L</a:t>
            </a:r>
            <a:r>
              <a:rPr lang="en-GB" sz="1800" baseline="-25000" dirty="0" smtClean="0"/>
              <a:t> </a:t>
            </a:r>
            <a:r>
              <a:rPr lang="en-GB" sz="1800" i="1" baseline="-25000" dirty="0" err="1"/>
              <a:t>i</a:t>
            </a:r>
            <a:r>
              <a:rPr lang="en-GB" sz="1800" baseline="-25000" dirty="0"/>
              <a:t> </a:t>
            </a:r>
            <a:r>
              <a:rPr lang="en-GB" sz="1800" dirty="0" smtClean="0"/>
              <a:t>(w)</a:t>
            </a:r>
            <a:endParaRPr lang="en-GB" sz="1800" dirty="0"/>
          </a:p>
        </p:txBody>
      </p:sp>
      <p:grpSp>
        <p:nvGrpSpPr>
          <p:cNvPr id="4" name="Group 3"/>
          <p:cNvGrpSpPr/>
          <p:nvPr/>
        </p:nvGrpSpPr>
        <p:grpSpPr>
          <a:xfrm>
            <a:off x="158999" y="5085184"/>
            <a:ext cx="8661151" cy="977101"/>
            <a:chOff x="158999" y="5085184"/>
            <a:chExt cx="8661151" cy="977101"/>
          </a:xfrm>
        </p:grpSpPr>
        <p:sp>
          <p:nvSpPr>
            <p:cNvPr id="6" name="TextBox 5"/>
            <p:cNvSpPr txBox="1"/>
            <p:nvPr/>
          </p:nvSpPr>
          <p:spPr>
            <a:xfrm>
              <a:off x="158999" y="5415954"/>
              <a:ext cx="8661151" cy="646331"/>
            </a:xfrm>
            <a:prstGeom prst="rect">
              <a:avLst/>
            </a:prstGeom>
            <a:noFill/>
          </p:spPr>
          <p:txBody>
            <a:bodyPr wrap="square" rtlCol="0">
              <a:spAutoFit/>
            </a:bodyPr>
            <a:lstStyle/>
            <a:p>
              <a:pPr algn="l"/>
              <a:r>
                <a:rPr lang="en-GB" sz="1800" dirty="0" smtClean="0"/>
                <a:t>each weight receives </a:t>
              </a:r>
              <a:r>
                <a:rPr lang="en-GB" sz="1800" dirty="0"/>
                <a:t>an update proportional to the partial derivative of the error function with respect to the current weight in each </a:t>
              </a:r>
              <a:r>
                <a:rPr lang="en-GB" sz="1800" dirty="0" smtClean="0"/>
                <a:t>training iteration. </a:t>
              </a:r>
            </a:p>
          </p:txBody>
        </p:sp>
        <p:sp>
          <p:nvSpPr>
            <p:cNvPr id="10" name="Bent Arrow 9"/>
            <p:cNvSpPr/>
            <p:nvPr/>
          </p:nvSpPr>
          <p:spPr bwMode="auto">
            <a:xfrm>
              <a:off x="323528" y="5085184"/>
              <a:ext cx="1440160" cy="330770"/>
            </a:xfrm>
            <a:prstGeom prst="ben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sp>
        <p:nvSpPr>
          <p:cNvPr id="11" name="Dodecagon 10"/>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46</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025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graphicFrame>
        <p:nvGraphicFramePr>
          <p:cNvPr id="3" name="Diagram 2"/>
          <p:cNvGraphicFramePr/>
          <p:nvPr>
            <p:extLst>
              <p:ext uri="{D42A27DB-BD31-4B8C-83A1-F6EECF244321}">
                <p14:modId xmlns:p14="http://schemas.microsoft.com/office/powerpoint/2010/main" val="1273780299"/>
              </p:ext>
            </p:extLst>
          </p:nvPr>
        </p:nvGraphicFramePr>
        <p:xfrm>
          <a:off x="683568" y="2083355"/>
          <a:ext cx="7920880" cy="4513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67544" y="1332160"/>
            <a:ext cx="8136904" cy="400110"/>
          </a:xfrm>
          <a:prstGeom prst="rect">
            <a:avLst/>
          </a:prstGeom>
          <a:noFill/>
        </p:spPr>
        <p:txBody>
          <a:bodyPr wrap="square" rtlCol="0">
            <a:spAutoFit/>
          </a:bodyPr>
          <a:lstStyle/>
          <a:p>
            <a:pPr marL="342900" indent="-342900" algn="l">
              <a:buFont typeface="Arial" panose="020B0604020202020204" pitchFamily="34" charset="0"/>
              <a:buChar char="•"/>
            </a:pPr>
            <a:r>
              <a:rPr lang="en-GB" sz="2000" dirty="0" smtClean="0">
                <a:solidFill>
                  <a:schemeClr val="tx2"/>
                </a:solidFill>
              </a:rPr>
              <a:t>Cost function </a:t>
            </a:r>
            <a:r>
              <a:rPr lang="en-GB" sz="2000" dirty="0" smtClean="0"/>
              <a:t>vs activation function</a:t>
            </a:r>
          </a:p>
        </p:txBody>
      </p:sp>
      <p:sp>
        <p:nvSpPr>
          <p:cNvPr id="5" name="Down Arrow Callout 4"/>
          <p:cNvSpPr/>
          <p:nvPr/>
        </p:nvSpPr>
        <p:spPr bwMode="auto">
          <a:xfrm>
            <a:off x="6084168" y="1628800"/>
            <a:ext cx="2160240" cy="576064"/>
          </a:xfrm>
          <a:prstGeom prst="downArrowCallout">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rPr>
              <a:t>Smallest model</a:t>
            </a:r>
          </a:p>
        </p:txBody>
      </p:sp>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47</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0834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graphicFrame>
        <p:nvGraphicFramePr>
          <p:cNvPr id="3" name="Diagram 2"/>
          <p:cNvGraphicFramePr/>
          <p:nvPr>
            <p:extLst>
              <p:ext uri="{D42A27DB-BD31-4B8C-83A1-F6EECF244321}">
                <p14:modId xmlns:p14="http://schemas.microsoft.com/office/powerpoint/2010/main" val="1629072283"/>
              </p:ext>
            </p:extLst>
          </p:nvPr>
        </p:nvGraphicFramePr>
        <p:xfrm>
          <a:off x="683568" y="3645024"/>
          <a:ext cx="792088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79961" y="1342488"/>
            <a:ext cx="8136904" cy="400110"/>
          </a:xfrm>
          <a:prstGeom prst="rect">
            <a:avLst/>
          </a:prstGeom>
          <a:noFill/>
        </p:spPr>
        <p:txBody>
          <a:bodyPr wrap="square" rtlCol="0">
            <a:spAutoFit/>
          </a:bodyPr>
          <a:lstStyle/>
          <a:p>
            <a:pPr marL="342900" indent="-342900" algn="l">
              <a:buFont typeface="Arial" panose="020B0604020202020204" pitchFamily="34" charset="0"/>
              <a:buChar char="•"/>
            </a:pPr>
            <a:r>
              <a:rPr lang="en-GB" sz="2000" dirty="0" smtClean="0">
                <a:solidFill>
                  <a:schemeClr val="tx2"/>
                </a:solidFill>
              </a:rPr>
              <a:t>Cost function </a:t>
            </a:r>
            <a:r>
              <a:rPr lang="en-GB" sz="2000" dirty="0" smtClean="0"/>
              <a:t>vs activation function</a:t>
            </a:r>
          </a:p>
        </p:txBody>
      </p:sp>
      <p:sp>
        <p:nvSpPr>
          <p:cNvPr id="4" name="Oval 3"/>
          <p:cNvSpPr/>
          <p:nvPr/>
        </p:nvSpPr>
        <p:spPr bwMode="auto">
          <a:xfrm>
            <a:off x="395536" y="3645024"/>
            <a:ext cx="7776864" cy="2880320"/>
          </a:xfrm>
          <a:prstGeom prst="ellipse">
            <a:avLst/>
          </a:prstGeom>
          <a:noFill/>
          <a:ln w="31750" cap="flat" cmpd="sng" algn="ctr">
            <a:solidFill>
              <a:srgbClr val="FFFF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10" name="Curved Connector 9"/>
          <p:cNvCxnSpPr>
            <a:stCxn id="4" idx="2"/>
          </p:cNvCxnSpPr>
          <p:nvPr/>
        </p:nvCxnSpPr>
        <p:spPr bwMode="auto">
          <a:xfrm rot="10800000" flipH="1">
            <a:off x="395536" y="2785528"/>
            <a:ext cx="720080" cy="2299657"/>
          </a:xfrm>
          <a:prstGeom prst="curvedConnector4">
            <a:avLst>
              <a:gd name="adj1" fmla="val -31746"/>
              <a:gd name="adj2" fmla="val 104955"/>
            </a:avLst>
          </a:prstGeom>
          <a:solidFill>
            <a:schemeClr val="accent1"/>
          </a:solidFill>
          <a:ln w="31750" cap="flat" cmpd="sng" algn="ctr">
            <a:solidFill>
              <a:srgbClr val="FFFF00"/>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555615" y="2644824"/>
            <a:ext cx="8136904" cy="400110"/>
          </a:xfrm>
          <a:prstGeom prst="rect">
            <a:avLst/>
          </a:prstGeom>
          <a:noFill/>
        </p:spPr>
        <p:txBody>
          <a:bodyPr wrap="square" rtlCol="0">
            <a:spAutoFit/>
          </a:bodyPr>
          <a:lstStyle/>
          <a:p>
            <a:r>
              <a:rPr lang="en-GB" sz="2000" dirty="0" err="1" smtClean="0">
                <a:solidFill>
                  <a:schemeClr val="accent2">
                    <a:lumMod val="60000"/>
                    <a:lumOff val="40000"/>
                  </a:schemeClr>
                </a:solidFill>
              </a:rPr>
              <a:t>patternnet</a:t>
            </a:r>
            <a:r>
              <a:rPr lang="en-GB" sz="2000" dirty="0" smtClean="0">
                <a:solidFill>
                  <a:schemeClr val="accent2">
                    <a:lumMod val="60000"/>
                    <a:lumOff val="40000"/>
                  </a:schemeClr>
                </a:solidFill>
              </a:rPr>
              <a:t>(</a:t>
            </a:r>
            <a:r>
              <a:rPr lang="en-GB" sz="2000" dirty="0" err="1" smtClean="0">
                <a:solidFill>
                  <a:schemeClr val="accent2">
                    <a:lumMod val="60000"/>
                    <a:lumOff val="40000"/>
                  </a:schemeClr>
                </a:solidFill>
              </a:rPr>
              <a:t>hiddenlayersize,activationfunction,costfunction</a:t>
            </a:r>
            <a:r>
              <a:rPr lang="en-GB" sz="2000" dirty="0" smtClean="0">
                <a:solidFill>
                  <a:schemeClr val="accent2">
                    <a:lumMod val="60000"/>
                    <a:lumOff val="40000"/>
                  </a:schemeClr>
                </a:solidFill>
              </a:rPr>
              <a:t>);</a:t>
            </a:r>
            <a:endParaRPr lang="en-GB" sz="2000" dirty="0">
              <a:solidFill>
                <a:schemeClr val="accent2">
                  <a:lumMod val="60000"/>
                  <a:lumOff val="40000"/>
                </a:schemeClr>
              </a:solidFill>
            </a:endParaRPr>
          </a:p>
        </p:txBody>
      </p:sp>
      <p:pic>
        <p:nvPicPr>
          <p:cNvPr id="23" name="Picture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172400" y="2554130"/>
            <a:ext cx="492571" cy="581497"/>
          </a:xfrm>
          <a:prstGeom prst="rect">
            <a:avLst/>
          </a:prstGeom>
        </p:spPr>
      </p:pic>
      <p:sp>
        <p:nvSpPr>
          <p:cNvPr id="9" name="Dodecagon 8"/>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48</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8709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3" name="TextBox 2"/>
          <p:cNvSpPr txBox="1"/>
          <p:nvPr/>
        </p:nvSpPr>
        <p:spPr>
          <a:xfrm>
            <a:off x="1475656" y="2119510"/>
            <a:ext cx="5861570" cy="707886"/>
          </a:xfrm>
          <a:prstGeom prst="rect">
            <a:avLst/>
          </a:prstGeom>
          <a:noFill/>
        </p:spPr>
        <p:txBody>
          <a:bodyPr wrap="square" rtlCol="0">
            <a:spAutoFit/>
          </a:bodyPr>
          <a:lstStyle/>
          <a:p>
            <a:pPr marL="342900" indent="-342900" algn="l">
              <a:buFont typeface="Arial" panose="020B0604020202020204" pitchFamily="34" charset="0"/>
              <a:buChar char="•"/>
            </a:pPr>
            <a:r>
              <a:rPr lang="en-GB" sz="2000" dirty="0" smtClean="0"/>
              <a:t>functions to create the </a:t>
            </a:r>
            <a:r>
              <a:rPr lang="en-GB" sz="2000" dirty="0" smtClean="0">
                <a:hlinkClick r:id="rId3"/>
              </a:rPr>
              <a:t>different types of layers</a:t>
            </a:r>
            <a:endParaRPr lang="en-GB" sz="2000" dirty="0" smtClean="0"/>
          </a:p>
          <a:p>
            <a:pPr marL="342900" indent="-342900" algn="l">
              <a:buFont typeface="Arial" panose="020B0604020202020204" pitchFamily="34" charset="0"/>
              <a:buChar char="•"/>
            </a:pPr>
            <a:r>
              <a:rPr lang="en-GB" sz="2000" dirty="0" smtClean="0"/>
              <a:t>Templates for </a:t>
            </a:r>
            <a:r>
              <a:rPr lang="en-GB" sz="2000" dirty="0" smtClean="0">
                <a:hlinkClick r:id="rId4"/>
              </a:rPr>
              <a:t>intermediate</a:t>
            </a:r>
            <a:r>
              <a:rPr lang="en-GB" sz="2000" dirty="0" smtClean="0"/>
              <a:t> and </a:t>
            </a:r>
            <a:r>
              <a:rPr lang="en-GB" sz="2000" dirty="0" smtClean="0">
                <a:hlinkClick r:id="rId4"/>
              </a:rPr>
              <a:t>output layers</a:t>
            </a:r>
            <a:endParaRPr lang="en-GB" sz="2000" dirty="0"/>
          </a:p>
        </p:txBody>
      </p:sp>
      <p:sp>
        <p:nvSpPr>
          <p:cNvPr id="4" name="TextBox 3"/>
          <p:cNvSpPr txBox="1"/>
          <p:nvPr/>
        </p:nvSpPr>
        <p:spPr>
          <a:xfrm>
            <a:off x="1426778" y="2875039"/>
            <a:ext cx="5959325"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f</a:t>
            </a:r>
            <a:r>
              <a:rPr lang="en-GB" sz="2000" dirty="0" smtClean="0"/>
              <a:t>unction </a:t>
            </a:r>
            <a:r>
              <a:rPr lang="en-GB" sz="2000" dirty="0" smtClean="0">
                <a:hlinkClick r:id="rId5"/>
              </a:rPr>
              <a:t>checkLayer</a:t>
            </a:r>
            <a:r>
              <a:rPr lang="en-GB" sz="2000" dirty="0" smtClean="0"/>
              <a:t> checks validity of the layer</a:t>
            </a:r>
            <a:endParaRPr lang="en-GB" sz="2000" dirty="0"/>
          </a:p>
        </p:txBody>
      </p:sp>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32126" y="1173678"/>
            <a:ext cx="735356" cy="864096"/>
          </a:xfrm>
          <a:prstGeom prst="rect">
            <a:avLst/>
          </a:prstGeom>
        </p:spPr>
      </p:pic>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49</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506202" y="4949021"/>
            <a:ext cx="8208912" cy="1323439"/>
          </a:xfrm>
          <a:prstGeom prst="rect">
            <a:avLst/>
          </a:prstGeom>
          <a:noFill/>
        </p:spPr>
        <p:txBody>
          <a:bodyPr wrap="square" rtlCol="0">
            <a:spAutoFit/>
          </a:bodyPr>
          <a:lstStyle/>
          <a:p>
            <a:r>
              <a:rPr lang="en-GB" sz="2000" dirty="0" err="1"/>
              <a:t>nnU</a:t>
            </a:r>
            <a:r>
              <a:rPr lang="en-GB" sz="2000" dirty="0"/>
              <a:t>-Net: Self-adapting Framework for U-Net-Based Medical Image </a:t>
            </a:r>
            <a:r>
              <a:rPr lang="en-GB" sz="2000" dirty="0" smtClean="0"/>
              <a:t>Segmentation</a:t>
            </a:r>
          </a:p>
          <a:p>
            <a:r>
              <a:rPr lang="en-GB" sz="2000" dirty="0" smtClean="0">
                <a:hlinkClick r:id="rId7"/>
              </a:rPr>
              <a:t>Publication</a:t>
            </a:r>
            <a:r>
              <a:rPr lang="en-GB" sz="2000" dirty="0" smtClean="0"/>
              <a:t> </a:t>
            </a:r>
            <a:r>
              <a:rPr lang="en-GB" sz="2000" dirty="0"/>
              <a:t>(</a:t>
            </a:r>
            <a:r>
              <a:rPr lang="en-GB" sz="2000" dirty="0">
                <a:hlinkClick r:id="rId8"/>
              </a:rPr>
              <a:t>https://</a:t>
            </a:r>
            <a:r>
              <a:rPr lang="en-GB" sz="2000" dirty="0" smtClean="0">
                <a:hlinkClick r:id="rId8"/>
              </a:rPr>
              <a:t>www.nature.com/articles/s41592-020-01008-z</a:t>
            </a:r>
            <a:r>
              <a:rPr lang="en-GB" sz="2000" dirty="0" smtClean="0"/>
              <a:t> )</a:t>
            </a:r>
          </a:p>
          <a:p>
            <a:r>
              <a:rPr lang="en-GB" sz="2000" dirty="0" smtClean="0">
                <a:hlinkClick r:id="rId9"/>
              </a:rPr>
              <a:t>Code (</a:t>
            </a:r>
            <a:r>
              <a:rPr lang="en-GB" sz="2000" dirty="0" err="1" smtClean="0">
                <a:hlinkClick r:id="rId9"/>
              </a:rPr>
              <a:t>github</a:t>
            </a:r>
            <a:r>
              <a:rPr lang="en-GB" sz="2000" dirty="0" smtClean="0">
                <a:hlinkClick r:id="rId9"/>
              </a:rPr>
              <a:t>)</a:t>
            </a:r>
            <a:endParaRPr lang="en-GB" sz="2000" dirty="0"/>
          </a:p>
        </p:txBody>
      </p:sp>
      <p:pic>
        <p:nvPicPr>
          <p:cNvPr id="8" name="Picture 7"/>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132126" y="3991727"/>
            <a:ext cx="891787" cy="894387"/>
          </a:xfrm>
          <a:prstGeom prst="rect">
            <a:avLst/>
          </a:prstGeom>
        </p:spPr>
      </p:pic>
    </p:spTree>
    <p:extLst>
      <p:ext uri="{BB962C8B-B14F-4D97-AF65-F5344CB8AC3E}">
        <p14:creationId xmlns:p14="http://schemas.microsoft.com/office/powerpoint/2010/main" val="3557930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Human brain networks</a:t>
            </a:r>
            <a:endParaRPr lang="en-GB" dirty="0"/>
          </a:p>
        </p:txBody>
      </p:sp>
      <p:grpSp>
        <p:nvGrpSpPr>
          <p:cNvPr id="41" name="Group 40"/>
          <p:cNvGrpSpPr/>
          <p:nvPr/>
        </p:nvGrpSpPr>
        <p:grpSpPr>
          <a:xfrm>
            <a:off x="929301" y="1124744"/>
            <a:ext cx="7048859" cy="3994104"/>
            <a:chOff x="539552" y="1025700"/>
            <a:chExt cx="7048859" cy="399410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72668"/>
              <a:ext cx="2349621" cy="11176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3" y="1025700"/>
              <a:ext cx="2349621" cy="11176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2" y="2439153"/>
              <a:ext cx="2349621" cy="111765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997981"/>
              <a:ext cx="2349621" cy="111765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1" y="3902147"/>
              <a:ext cx="2349621" cy="1117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485" y="1833243"/>
              <a:ext cx="2349621" cy="111765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90" y="3326481"/>
              <a:ext cx="2349621" cy="1117657"/>
            </a:xfrm>
            <a:prstGeom prst="rect">
              <a:avLst/>
            </a:prstGeom>
          </p:spPr>
        </p:pic>
        <p:sp>
          <p:nvSpPr>
            <p:cNvPr id="15" name="Freeform 14"/>
            <p:cNvSpPr/>
            <p:nvPr/>
          </p:nvSpPr>
          <p:spPr bwMode="auto">
            <a:xfrm>
              <a:off x="4997450" y="2667000"/>
              <a:ext cx="273050" cy="171450"/>
            </a:xfrm>
            <a:custGeom>
              <a:avLst/>
              <a:gdLst>
                <a:gd name="connsiteX0" fmla="*/ 0 w 273050"/>
                <a:gd name="connsiteY0" fmla="*/ 171450 h 171450"/>
                <a:gd name="connsiteX1" fmla="*/ 47625 w 273050"/>
                <a:gd name="connsiteY1" fmla="*/ 63500 h 171450"/>
                <a:gd name="connsiteX2" fmla="*/ 273050 w 273050"/>
                <a:gd name="connsiteY2" fmla="*/ 0 h 171450"/>
                <a:gd name="connsiteX3" fmla="*/ 273050 w 273050"/>
                <a:gd name="connsiteY3" fmla="*/ 0 h 171450"/>
              </a:gdLst>
              <a:ahLst/>
              <a:cxnLst>
                <a:cxn ang="0">
                  <a:pos x="connsiteX0" y="connsiteY0"/>
                </a:cxn>
                <a:cxn ang="0">
                  <a:pos x="connsiteX1" y="connsiteY1"/>
                </a:cxn>
                <a:cxn ang="0">
                  <a:pos x="connsiteX2" y="connsiteY2"/>
                </a:cxn>
                <a:cxn ang="0">
                  <a:pos x="connsiteX3" y="connsiteY3"/>
                </a:cxn>
              </a:cxnLst>
              <a:rect l="l" t="t" r="r" b="b"/>
              <a:pathLst>
                <a:path w="273050" h="171450">
                  <a:moveTo>
                    <a:pt x="0" y="171450"/>
                  </a:moveTo>
                  <a:cubicBezTo>
                    <a:pt x="1058" y="131762"/>
                    <a:pt x="2117" y="92075"/>
                    <a:pt x="47625" y="63500"/>
                  </a:cubicBezTo>
                  <a:cubicBezTo>
                    <a:pt x="93133" y="34925"/>
                    <a:pt x="273050" y="0"/>
                    <a:pt x="273050" y="0"/>
                  </a:cubicBezTo>
                  <a:lnTo>
                    <a:pt x="273050" y="0"/>
                  </a:lnTo>
                </a:path>
              </a:pathLst>
            </a:custGeom>
            <a:noFill/>
            <a:ln w="19050" cap="flat" cmpd="sng" algn="ctr">
              <a:solidFill>
                <a:schemeClr val="bg2">
                  <a:lumMod val="50000"/>
                </a:schemeClr>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6" name="Freeform 15"/>
            <p:cNvSpPr/>
            <p:nvPr/>
          </p:nvSpPr>
          <p:spPr bwMode="auto">
            <a:xfrm>
              <a:off x="5127625" y="2765166"/>
              <a:ext cx="171450" cy="95509"/>
            </a:xfrm>
            <a:custGeom>
              <a:avLst/>
              <a:gdLst>
                <a:gd name="connsiteX0" fmla="*/ 0 w 171450"/>
                <a:gd name="connsiteY0" fmla="*/ 95509 h 95509"/>
                <a:gd name="connsiteX1" fmla="*/ 73025 w 171450"/>
                <a:gd name="connsiteY1" fmla="*/ 12959 h 95509"/>
                <a:gd name="connsiteX2" fmla="*/ 171450 w 171450"/>
                <a:gd name="connsiteY2" fmla="*/ 259 h 95509"/>
                <a:gd name="connsiteX3" fmla="*/ 171450 w 171450"/>
                <a:gd name="connsiteY3" fmla="*/ 259 h 95509"/>
              </a:gdLst>
              <a:ahLst/>
              <a:cxnLst>
                <a:cxn ang="0">
                  <a:pos x="connsiteX0" y="connsiteY0"/>
                </a:cxn>
                <a:cxn ang="0">
                  <a:pos x="connsiteX1" y="connsiteY1"/>
                </a:cxn>
                <a:cxn ang="0">
                  <a:pos x="connsiteX2" y="connsiteY2"/>
                </a:cxn>
                <a:cxn ang="0">
                  <a:pos x="connsiteX3" y="connsiteY3"/>
                </a:cxn>
              </a:cxnLst>
              <a:rect l="l" t="t" r="r" b="b"/>
              <a:pathLst>
                <a:path w="171450" h="95509">
                  <a:moveTo>
                    <a:pt x="0" y="95509"/>
                  </a:moveTo>
                  <a:cubicBezTo>
                    <a:pt x="22225" y="62171"/>
                    <a:pt x="44450" y="28834"/>
                    <a:pt x="73025" y="12959"/>
                  </a:cubicBezTo>
                  <a:cubicBezTo>
                    <a:pt x="101600" y="-2916"/>
                    <a:pt x="171450" y="259"/>
                    <a:pt x="171450" y="259"/>
                  </a:cubicBezTo>
                  <a:lnTo>
                    <a:pt x="171450" y="259"/>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7" name="Freeform 16"/>
            <p:cNvSpPr/>
            <p:nvPr/>
          </p:nvSpPr>
          <p:spPr bwMode="auto">
            <a:xfrm>
              <a:off x="5181600" y="2844800"/>
              <a:ext cx="123825" cy="66675"/>
            </a:xfrm>
            <a:custGeom>
              <a:avLst/>
              <a:gdLst>
                <a:gd name="connsiteX0" fmla="*/ 0 w 123825"/>
                <a:gd name="connsiteY0" fmla="*/ 66675 h 66675"/>
                <a:gd name="connsiteX1" fmla="*/ 76200 w 123825"/>
                <a:gd name="connsiteY1" fmla="*/ 47625 h 66675"/>
                <a:gd name="connsiteX2" fmla="*/ 123825 w 123825"/>
                <a:gd name="connsiteY2" fmla="*/ 0 h 66675"/>
                <a:gd name="connsiteX3" fmla="*/ 123825 w 123825"/>
                <a:gd name="connsiteY3" fmla="*/ 0 h 66675"/>
              </a:gdLst>
              <a:ahLst/>
              <a:cxnLst>
                <a:cxn ang="0">
                  <a:pos x="connsiteX0" y="connsiteY0"/>
                </a:cxn>
                <a:cxn ang="0">
                  <a:pos x="connsiteX1" y="connsiteY1"/>
                </a:cxn>
                <a:cxn ang="0">
                  <a:pos x="connsiteX2" y="connsiteY2"/>
                </a:cxn>
                <a:cxn ang="0">
                  <a:pos x="connsiteX3" y="connsiteY3"/>
                </a:cxn>
              </a:cxnLst>
              <a:rect l="l" t="t" r="r" b="b"/>
              <a:pathLst>
                <a:path w="123825" h="66675">
                  <a:moveTo>
                    <a:pt x="0" y="66675"/>
                  </a:moveTo>
                  <a:cubicBezTo>
                    <a:pt x="27781" y="62706"/>
                    <a:pt x="55563" y="58737"/>
                    <a:pt x="76200" y="47625"/>
                  </a:cubicBezTo>
                  <a:cubicBezTo>
                    <a:pt x="96837" y="36513"/>
                    <a:pt x="123825" y="0"/>
                    <a:pt x="123825" y="0"/>
                  </a:cubicBezTo>
                  <a:lnTo>
                    <a:pt x="12382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8" name="Freeform 17"/>
            <p:cNvSpPr/>
            <p:nvPr/>
          </p:nvSpPr>
          <p:spPr bwMode="auto">
            <a:xfrm>
              <a:off x="5124450" y="2803525"/>
              <a:ext cx="349942" cy="187325"/>
            </a:xfrm>
            <a:custGeom>
              <a:avLst/>
              <a:gdLst>
                <a:gd name="connsiteX0" fmla="*/ 0 w 349942"/>
                <a:gd name="connsiteY0" fmla="*/ 187325 h 187325"/>
                <a:gd name="connsiteX1" fmla="*/ 98425 w 349942"/>
                <a:gd name="connsiteY1" fmla="*/ 158750 h 187325"/>
                <a:gd name="connsiteX2" fmla="*/ 158750 w 349942"/>
                <a:gd name="connsiteY2" fmla="*/ 120650 h 187325"/>
                <a:gd name="connsiteX3" fmla="*/ 320675 w 349942"/>
                <a:gd name="connsiteY3" fmla="*/ 76200 h 187325"/>
                <a:gd name="connsiteX4" fmla="*/ 349250 w 349942"/>
                <a:gd name="connsiteY4" fmla="*/ 0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 h="187325">
                  <a:moveTo>
                    <a:pt x="0" y="187325"/>
                  </a:moveTo>
                  <a:cubicBezTo>
                    <a:pt x="35983" y="178593"/>
                    <a:pt x="71967" y="169862"/>
                    <a:pt x="98425" y="158750"/>
                  </a:cubicBezTo>
                  <a:cubicBezTo>
                    <a:pt x="124883" y="147637"/>
                    <a:pt x="121708" y="134408"/>
                    <a:pt x="158750" y="120650"/>
                  </a:cubicBezTo>
                  <a:cubicBezTo>
                    <a:pt x="195792" y="106892"/>
                    <a:pt x="288925" y="96308"/>
                    <a:pt x="320675" y="76200"/>
                  </a:cubicBezTo>
                  <a:cubicBezTo>
                    <a:pt x="352425" y="56092"/>
                    <a:pt x="350837" y="28046"/>
                    <a:pt x="349250" y="0"/>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9" name="Freeform 18"/>
            <p:cNvSpPr/>
            <p:nvPr/>
          </p:nvSpPr>
          <p:spPr bwMode="auto">
            <a:xfrm>
              <a:off x="5133975" y="3508375"/>
              <a:ext cx="215900" cy="203200"/>
            </a:xfrm>
            <a:custGeom>
              <a:avLst/>
              <a:gdLst>
                <a:gd name="connsiteX0" fmla="*/ 0 w 215900"/>
                <a:gd name="connsiteY0" fmla="*/ 0 h 203200"/>
                <a:gd name="connsiteX1" fmla="*/ 133350 w 215900"/>
                <a:gd name="connsiteY1" fmla="*/ 34925 h 203200"/>
                <a:gd name="connsiteX2" fmla="*/ 171450 w 215900"/>
                <a:gd name="connsiteY2" fmla="*/ 111125 h 203200"/>
                <a:gd name="connsiteX3" fmla="*/ 215900 w 2159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15900" h="203200">
                  <a:moveTo>
                    <a:pt x="0" y="0"/>
                  </a:moveTo>
                  <a:cubicBezTo>
                    <a:pt x="52387" y="8202"/>
                    <a:pt x="104775" y="16404"/>
                    <a:pt x="133350" y="34925"/>
                  </a:cubicBezTo>
                  <a:cubicBezTo>
                    <a:pt x="161925" y="53446"/>
                    <a:pt x="157692" y="83079"/>
                    <a:pt x="171450" y="111125"/>
                  </a:cubicBezTo>
                  <a:cubicBezTo>
                    <a:pt x="185208" y="139171"/>
                    <a:pt x="200554" y="171185"/>
                    <a:pt x="215900" y="203200"/>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0" name="Freeform 19"/>
            <p:cNvSpPr/>
            <p:nvPr/>
          </p:nvSpPr>
          <p:spPr bwMode="auto">
            <a:xfrm>
              <a:off x="5153025" y="3443697"/>
              <a:ext cx="184150" cy="86903"/>
            </a:xfrm>
            <a:custGeom>
              <a:avLst/>
              <a:gdLst>
                <a:gd name="connsiteX0" fmla="*/ 0 w 184150"/>
                <a:gd name="connsiteY0" fmla="*/ 17053 h 86903"/>
                <a:gd name="connsiteX1" fmla="*/ 82550 w 184150"/>
                <a:gd name="connsiteY1" fmla="*/ 4353 h 86903"/>
                <a:gd name="connsiteX2" fmla="*/ 88900 w 184150"/>
                <a:gd name="connsiteY2" fmla="*/ 7528 h 86903"/>
                <a:gd name="connsiteX3" fmla="*/ 184150 w 184150"/>
                <a:gd name="connsiteY3" fmla="*/ 86903 h 86903"/>
                <a:gd name="connsiteX4" fmla="*/ 184150 w 184150"/>
                <a:gd name="connsiteY4" fmla="*/ 86903 h 8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6903">
                  <a:moveTo>
                    <a:pt x="0" y="17053"/>
                  </a:moveTo>
                  <a:lnTo>
                    <a:pt x="82550" y="4353"/>
                  </a:lnTo>
                  <a:cubicBezTo>
                    <a:pt x="97367" y="2766"/>
                    <a:pt x="71967" y="-6230"/>
                    <a:pt x="88900" y="7528"/>
                  </a:cubicBezTo>
                  <a:cubicBezTo>
                    <a:pt x="105833" y="21286"/>
                    <a:pt x="184150" y="86903"/>
                    <a:pt x="184150" y="86903"/>
                  </a:cubicBezTo>
                  <a:lnTo>
                    <a:pt x="184150" y="86903"/>
                  </a:lnTo>
                </a:path>
              </a:pathLst>
            </a:custGeom>
            <a:no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1" name="Freeform 20"/>
            <p:cNvSpPr/>
            <p:nvPr/>
          </p:nvSpPr>
          <p:spPr bwMode="auto">
            <a:xfrm>
              <a:off x="5149850" y="3457575"/>
              <a:ext cx="184150" cy="82550"/>
            </a:xfrm>
            <a:custGeom>
              <a:avLst/>
              <a:gdLst>
                <a:gd name="connsiteX0" fmla="*/ 0 w 184150"/>
                <a:gd name="connsiteY0" fmla="*/ 0 h 82550"/>
                <a:gd name="connsiteX1" fmla="*/ 184150 w 184150"/>
                <a:gd name="connsiteY1" fmla="*/ 82550 h 82550"/>
                <a:gd name="connsiteX2" fmla="*/ 184150 w 184150"/>
                <a:gd name="connsiteY2" fmla="*/ 82550 h 82550"/>
              </a:gdLst>
              <a:ahLst/>
              <a:cxnLst>
                <a:cxn ang="0">
                  <a:pos x="connsiteX0" y="connsiteY0"/>
                </a:cxn>
                <a:cxn ang="0">
                  <a:pos x="connsiteX1" y="connsiteY1"/>
                </a:cxn>
                <a:cxn ang="0">
                  <a:pos x="connsiteX2" y="connsiteY2"/>
                </a:cxn>
              </a:cxnLst>
              <a:rect l="l" t="t" r="r" b="b"/>
              <a:pathLst>
                <a:path w="184150" h="82550">
                  <a:moveTo>
                    <a:pt x="0" y="0"/>
                  </a:moveTo>
                  <a:lnTo>
                    <a:pt x="184150" y="82550"/>
                  </a:lnTo>
                  <a:lnTo>
                    <a:pt x="184150" y="825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2" name="Freeform 21"/>
            <p:cNvSpPr/>
            <p:nvPr/>
          </p:nvSpPr>
          <p:spPr bwMode="auto">
            <a:xfrm>
              <a:off x="5187950" y="3330575"/>
              <a:ext cx="203200" cy="149225"/>
            </a:xfrm>
            <a:custGeom>
              <a:avLst/>
              <a:gdLst>
                <a:gd name="connsiteX0" fmla="*/ 0 w 203200"/>
                <a:gd name="connsiteY0" fmla="*/ 0 h 149225"/>
                <a:gd name="connsiteX1" fmla="*/ 41275 w 203200"/>
                <a:gd name="connsiteY1" fmla="*/ 69850 h 149225"/>
                <a:gd name="connsiteX2" fmla="*/ 114300 w 203200"/>
                <a:gd name="connsiteY2" fmla="*/ 117475 h 149225"/>
                <a:gd name="connsiteX3" fmla="*/ 203200 w 203200"/>
                <a:gd name="connsiteY3" fmla="*/ 149225 h 149225"/>
                <a:gd name="connsiteX4" fmla="*/ 203200 w 203200"/>
                <a:gd name="connsiteY4" fmla="*/ 149225 h 14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149225">
                  <a:moveTo>
                    <a:pt x="0" y="0"/>
                  </a:moveTo>
                  <a:cubicBezTo>
                    <a:pt x="11112" y="25135"/>
                    <a:pt x="22225" y="50271"/>
                    <a:pt x="41275" y="69850"/>
                  </a:cubicBezTo>
                  <a:cubicBezTo>
                    <a:pt x="60325" y="89429"/>
                    <a:pt x="87313" y="104246"/>
                    <a:pt x="114300" y="117475"/>
                  </a:cubicBezTo>
                  <a:cubicBezTo>
                    <a:pt x="141288" y="130704"/>
                    <a:pt x="203200" y="149225"/>
                    <a:pt x="203200" y="149225"/>
                  </a:cubicBezTo>
                  <a:lnTo>
                    <a:pt x="203200" y="1492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6" name="Freeform 5"/>
            <p:cNvSpPr/>
            <p:nvPr/>
          </p:nvSpPr>
          <p:spPr bwMode="auto">
            <a:xfrm>
              <a:off x="5197475" y="1858415"/>
              <a:ext cx="327025" cy="62460"/>
            </a:xfrm>
            <a:custGeom>
              <a:avLst/>
              <a:gdLst>
                <a:gd name="connsiteX0" fmla="*/ 0 w 327025"/>
                <a:gd name="connsiteY0" fmla="*/ 2135 h 62460"/>
                <a:gd name="connsiteX1" fmla="*/ 117475 w 327025"/>
                <a:gd name="connsiteY1" fmla="*/ 2135 h 62460"/>
                <a:gd name="connsiteX2" fmla="*/ 209550 w 327025"/>
                <a:gd name="connsiteY2" fmla="*/ 5310 h 62460"/>
                <a:gd name="connsiteX3" fmla="*/ 327025 w 327025"/>
                <a:gd name="connsiteY3" fmla="*/ 62460 h 62460"/>
                <a:gd name="connsiteX4" fmla="*/ 327025 w 327025"/>
                <a:gd name="connsiteY4" fmla="*/ 62460 h 6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 h="62460">
                  <a:moveTo>
                    <a:pt x="0" y="2135"/>
                  </a:moveTo>
                  <a:lnTo>
                    <a:pt x="117475" y="2135"/>
                  </a:lnTo>
                  <a:cubicBezTo>
                    <a:pt x="152400" y="2664"/>
                    <a:pt x="174625" y="-4744"/>
                    <a:pt x="209550" y="5310"/>
                  </a:cubicBezTo>
                  <a:cubicBezTo>
                    <a:pt x="244475" y="15364"/>
                    <a:pt x="327025" y="62460"/>
                    <a:pt x="327025" y="62460"/>
                  </a:cubicBezTo>
                  <a:lnTo>
                    <a:pt x="327025" y="6246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3" name="Freeform 12"/>
            <p:cNvSpPr/>
            <p:nvPr/>
          </p:nvSpPr>
          <p:spPr bwMode="auto">
            <a:xfrm>
              <a:off x="5172075" y="1908175"/>
              <a:ext cx="193675" cy="60325"/>
            </a:xfrm>
            <a:custGeom>
              <a:avLst/>
              <a:gdLst>
                <a:gd name="connsiteX0" fmla="*/ 0 w 193675"/>
                <a:gd name="connsiteY0" fmla="*/ 0 h 60325"/>
                <a:gd name="connsiteX1" fmla="*/ 120650 w 193675"/>
                <a:gd name="connsiteY1" fmla="*/ 12700 h 60325"/>
                <a:gd name="connsiteX2" fmla="*/ 193675 w 193675"/>
                <a:gd name="connsiteY2" fmla="*/ 60325 h 60325"/>
                <a:gd name="connsiteX3" fmla="*/ 193675 w 193675"/>
                <a:gd name="connsiteY3" fmla="*/ 60325 h 60325"/>
              </a:gdLst>
              <a:ahLst/>
              <a:cxnLst>
                <a:cxn ang="0">
                  <a:pos x="connsiteX0" y="connsiteY0"/>
                </a:cxn>
                <a:cxn ang="0">
                  <a:pos x="connsiteX1" y="connsiteY1"/>
                </a:cxn>
                <a:cxn ang="0">
                  <a:pos x="connsiteX2" y="connsiteY2"/>
                </a:cxn>
                <a:cxn ang="0">
                  <a:pos x="connsiteX3" y="connsiteY3"/>
                </a:cxn>
              </a:cxnLst>
              <a:rect l="l" t="t" r="r" b="b"/>
              <a:pathLst>
                <a:path w="193675" h="60325">
                  <a:moveTo>
                    <a:pt x="0" y="0"/>
                  </a:moveTo>
                  <a:cubicBezTo>
                    <a:pt x="44185" y="1323"/>
                    <a:pt x="88371" y="2646"/>
                    <a:pt x="120650" y="12700"/>
                  </a:cubicBezTo>
                  <a:cubicBezTo>
                    <a:pt x="152929" y="22754"/>
                    <a:pt x="193675" y="60325"/>
                    <a:pt x="193675" y="60325"/>
                  </a:cubicBezTo>
                  <a:lnTo>
                    <a:pt x="193675" y="603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14" name="Freeform 13"/>
            <p:cNvSpPr/>
            <p:nvPr/>
          </p:nvSpPr>
          <p:spPr bwMode="auto">
            <a:xfrm>
              <a:off x="5184775" y="2003425"/>
              <a:ext cx="127000" cy="22225"/>
            </a:xfrm>
            <a:custGeom>
              <a:avLst/>
              <a:gdLst>
                <a:gd name="connsiteX0" fmla="*/ 0 w 127000"/>
                <a:gd name="connsiteY0" fmla="*/ 0 h 22225"/>
                <a:gd name="connsiteX1" fmla="*/ 127000 w 127000"/>
                <a:gd name="connsiteY1" fmla="*/ 22225 h 22225"/>
                <a:gd name="connsiteX2" fmla="*/ 127000 w 127000"/>
                <a:gd name="connsiteY2" fmla="*/ 22225 h 22225"/>
              </a:gdLst>
              <a:ahLst/>
              <a:cxnLst>
                <a:cxn ang="0">
                  <a:pos x="connsiteX0" y="connsiteY0"/>
                </a:cxn>
                <a:cxn ang="0">
                  <a:pos x="connsiteX1" y="connsiteY1"/>
                </a:cxn>
                <a:cxn ang="0">
                  <a:pos x="connsiteX2" y="connsiteY2"/>
                </a:cxn>
              </a:cxnLst>
              <a:rect l="l" t="t" r="r" b="b"/>
              <a:pathLst>
                <a:path w="127000" h="22225">
                  <a:moveTo>
                    <a:pt x="0" y="0"/>
                  </a:moveTo>
                  <a:lnTo>
                    <a:pt x="127000" y="22225"/>
                  </a:lnTo>
                  <a:lnTo>
                    <a:pt x="127000" y="222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3" name="Freeform 22"/>
            <p:cNvSpPr/>
            <p:nvPr/>
          </p:nvSpPr>
          <p:spPr bwMode="auto">
            <a:xfrm>
              <a:off x="5133975" y="2085675"/>
              <a:ext cx="211650" cy="148740"/>
            </a:xfrm>
            <a:custGeom>
              <a:avLst/>
              <a:gdLst>
                <a:gd name="connsiteX0" fmla="*/ 0 w 211650"/>
                <a:gd name="connsiteY0" fmla="*/ 9825 h 148740"/>
                <a:gd name="connsiteX1" fmla="*/ 127000 w 211650"/>
                <a:gd name="connsiteY1" fmla="*/ 13000 h 148740"/>
                <a:gd name="connsiteX2" fmla="*/ 203200 w 211650"/>
                <a:gd name="connsiteY2" fmla="*/ 136825 h 148740"/>
                <a:gd name="connsiteX3" fmla="*/ 206375 w 211650"/>
                <a:gd name="connsiteY3" fmla="*/ 136825 h 148740"/>
              </a:gdLst>
              <a:ahLst/>
              <a:cxnLst>
                <a:cxn ang="0">
                  <a:pos x="connsiteX0" y="connsiteY0"/>
                </a:cxn>
                <a:cxn ang="0">
                  <a:pos x="connsiteX1" y="connsiteY1"/>
                </a:cxn>
                <a:cxn ang="0">
                  <a:pos x="connsiteX2" y="connsiteY2"/>
                </a:cxn>
                <a:cxn ang="0">
                  <a:pos x="connsiteX3" y="connsiteY3"/>
                </a:cxn>
              </a:cxnLst>
              <a:rect l="l" t="t" r="r" b="b"/>
              <a:pathLst>
                <a:path w="211650" h="148740">
                  <a:moveTo>
                    <a:pt x="0" y="9825"/>
                  </a:moveTo>
                  <a:cubicBezTo>
                    <a:pt x="46566" y="829"/>
                    <a:pt x="93133" y="-8167"/>
                    <a:pt x="127000" y="13000"/>
                  </a:cubicBezTo>
                  <a:cubicBezTo>
                    <a:pt x="160867" y="34167"/>
                    <a:pt x="189971" y="116187"/>
                    <a:pt x="203200" y="136825"/>
                  </a:cubicBezTo>
                  <a:cubicBezTo>
                    <a:pt x="216429" y="157463"/>
                    <a:pt x="211402" y="147144"/>
                    <a:pt x="206375" y="136825"/>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4" name="Freeform 23"/>
            <p:cNvSpPr/>
            <p:nvPr/>
          </p:nvSpPr>
          <p:spPr bwMode="auto">
            <a:xfrm>
              <a:off x="2638425" y="1812619"/>
              <a:ext cx="301625" cy="168581"/>
            </a:xfrm>
            <a:custGeom>
              <a:avLst/>
              <a:gdLst>
                <a:gd name="connsiteX0" fmla="*/ 0 w 301625"/>
                <a:gd name="connsiteY0" fmla="*/ 168581 h 168581"/>
                <a:gd name="connsiteX1" fmla="*/ 31750 w 301625"/>
                <a:gd name="connsiteY1" fmla="*/ 76506 h 168581"/>
                <a:gd name="connsiteX2" fmla="*/ 136525 w 301625"/>
                <a:gd name="connsiteY2" fmla="*/ 306 h 168581"/>
                <a:gd name="connsiteX3" fmla="*/ 301625 w 301625"/>
                <a:gd name="connsiteY3" fmla="*/ 47931 h 168581"/>
                <a:gd name="connsiteX4" fmla="*/ 301625 w 301625"/>
                <a:gd name="connsiteY4" fmla="*/ 47931 h 16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68581">
                  <a:moveTo>
                    <a:pt x="0" y="168581"/>
                  </a:moveTo>
                  <a:cubicBezTo>
                    <a:pt x="4498" y="136566"/>
                    <a:pt x="8996" y="104552"/>
                    <a:pt x="31750" y="76506"/>
                  </a:cubicBezTo>
                  <a:cubicBezTo>
                    <a:pt x="54504" y="48460"/>
                    <a:pt x="91546" y="5068"/>
                    <a:pt x="136525" y="306"/>
                  </a:cubicBezTo>
                  <a:cubicBezTo>
                    <a:pt x="181504" y="-4456"/>
                    <a:pt x="301625" y="47931"/>
                    <a:pt x="301625" y="47931"/>
                  </a:cubicBezTo>
                  <a:lnTo>
                    <a:pt x="301625" y="47931"/>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5" name="Freeform 24"/>
            <p:cNvSpPr/>
            <p:nvPr/>
          </p:nvSpPr>
          <p:spPr bwMode="auto">
            <a:xfrm>
              <a:off x="2822575" y="1920875"/>
              <a:ext cx="146050" cy="79375"/>
            </a:xfrm>
            <a:custGeom>
              <a:avLst/>
              <a:gdLst>
                <a:gd name="connsiteX0" fmla="*/ 0 w 146050"/>
                <a:gd name="connsiteY0" fmla="*/ 79375 h 79375"/>
                <a:gd name="connsiteX1" fmla="*/ 38100 w 146050"/>
                <a:gd name="connsiteY1" fmla="*/ 25400 h 79375"/>
                <a:gd name="connsiteX2" fmla="*/ 146050 w 146050"/>
                <a:gd name="connsiteY2" fmla="*/ 0 h 79375"/>
                <a:gd name="connsiteX3" fmla="*/ 146050 w 146050"/>
                <a:gd name="connsiteY3" fmla="*/ 0 h 79375"/>
              </a:gdLst>
              <a:ahLst/>
              <a:cxnLst>
                <a:cxn ang="0">
                  <a:pos x="connsiteX0" y="connsiteY0"/>
                </a:cxn>
                <a:cxn ang="0">
                  <a:pos x="connsiteX1" y="connsiteY1"/>
                </a:cxn>
                <a:cxn ang="0">
                  <a:pos x="connsiteX2" y="connsiteY2"/>
                </a:cxn>
                <a:cxn ang="0">
                  <a:pos x="connsiteX3" y="connsiteY3"/>
                </a:cxn>
              </a:cxnLst>
              <a:rect l="l" t="t" r="r" b="b"/>
              <a:pathLst>
                <a:path w="146050" h="79375">
                  <a:moveTo>
                    <a:pt x="0" y="79375"/>
                  </a:moveTo>
                  <a:cubicBezTo>
                    <a:pt x="6879" y="59002"/>
                    <a:pt x="13758" y="38629"/>
                    <a:pt x="38100" y="25400"/>
                  </a:cubicBezTo>
                  <a:cubicBezTo>
                    <a:pt x="62442" y="12171"/>
                    <a:pt x="146050" y="0"/>
                    <a:pt x="146050" y="0"/>
                  </a:cubicBezTo>
                  <a:lnTo>
                    <a:pt x="146050"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6" name="Freeform 25"/>
            <p:cNvSpPr/>
            <p:nvPr/>
          </p:nvSpPr>
          <p:spPr bwMode="auto">
            <a:xfrm>
              <a:off x="2778125" y="2028825"/>
              <a:ext cx="193675" cy="110234"/>
            </a:xfrm>
            <a:custGeom>
              <a:avLst/>
              <a:gdLst>
                <a:gd name="connsiteX0" fmla="*/ 0 w 193675"/>
                <a:gd name="connsiteY0" fmla="*/ 104775 h 110234"/>
                <a:gd name="connsiteX1" fmla="*/ 85725 w 193675"/>
                <a:gd name="connsiteY1" fmla="*/ 98425 h 110234"/>
                <a:gd name="connsiteX2" fmla="*/ 193675 w 193675"/>
                <a:gd name="connsiteY2" fmla="*/ 0 h 110234"/>
                <a:gd name="connsiteX3" fmla="*/ 193675 w 193675"/>
                <a:gd name="connsiteY3" fmla="*/ 0 h 110234"/>
              </a:gdLst>
              <a:ahLst/>
              <a:cxnLst>
                <a:cxn ang="0">
                  <a:pos x="connsiteX0" y="connsiteY0"/>
                </a:cxn>
                <a:cxn ang="0">
                  <a:pos x="connsiteX1" y="connsiteY1"/>
                </a:cxn>
                <a:cxn ang="0">
                  <a:pos x="connsiteX2" y="connsiteY2"/>
                </a:cxn>
                <a:cxn ang="0">
                  <a:pos x="connsiteX3" y="connsiteY3"/>
                </a:cxn>
              </a:cxnLst>
              <a:rect l="l" t="t" r="r" b="b"/>
              <a:pathLst>
                <a:path w="193675" h="110234">
                  <a:moveTo>
                    <a:pt x="0" y="104775"/>
                  </a:moveTo>
                  <a:cubicBezTo>
                    <a:pt x="26723" y="110331"/>
                    <a:pt x="53446" y="115887"/>
                    <a:pt x="85725" y="98425"/>
                  </a:cubicBezTo>
                  <a:cubicBezTo>
                    <a:pt x="118004" y="80963"/>
                    <a:pt x="193675" y="0"/>
                    <a:pt x="193675" y="0"/>
                  </a:cubicBezTo>
                  <a:lnTo>
                    <a:pt x="19367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7" name="Freeform 26"/>
            <p:cNvSpPr/>
            <p:nvPr/>
          </p:nvSpPr>
          <p:spPr bwMode="auto">
            <a:xfrm>
              <a:off x="2844800" y="2409825"/>
              <a:ext cx="349250" cy="95250"/>
            </a:xfrm>
            <a:custGeom>
              <a:avLst/>
              <a:gdLst>
                <a:gd name="connsiteX0" fmla="*/ 0 w 349250"/>
                <a:gd name="connsiteY0" fmla="*/ 0 h 95250"/>
                <a:gd name="connsiteX1" fmla="*/ 60325 w 349250"/>
                <a:gd name="connsiteY1" fmla="*/ 66675 h 95250"/>
                <a:gd name="connsiteX2" fmla="*/ 136525 w 349250"/>
                <a:gd name="connsiteY2" fmla="*/ 66675 h 95250"/>
                <a:gd name="connsiteX3" fmla="*/ 349250 w 349250"/>
                <a:gd name="connsiteY3" fmla="*/ 95250 h 95250"/>
                <a:gd name="connsiteX4" fmla="*/ 349250 w 349250"/>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50" h="95250">
                  <a:moveTo>
                    <a:pt x="0" y="0"/>
                  </a:moveTo>
                  <a:cubicBezTo>
                    <a:pt x="18785" y="27781"/>
                    <a:pt x="37571" y="55563"/>
                    <a:pt x="60325" y="66675"/>
                  </a:cubicBezTo>
                  <a:cubicBezTo>
                    <a:pt x="83079" y="77787"/>
                    <a:pt x="88371" y="61913"/>
                    <a:pt x="136525" y="66675"/>
                  </a:cubicBezTo>
                  <a:cubicBezTo>
                    <a:pt x="184679" y="71437"/>
                    <a:pt x="349250" y="95250"/>
                    <a:pt x="349250" y="95250"/>
                  </a:cubicBezTo>
                  <a:lnTo>
                    <a:pt x="349250" y="952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8" name="Freeform 27"/>
            <p:cNvSpPr/>
            <p:nvPr/>
          </p:nvSpPr>
          <p:spPr bwMode="auto">
            <a:xfrm>
              <a:off x="2822575" y="2527283"/>
              <a:ext cx="262663" cy="82333"/>
            </a:xfrm>
            <a:custGeom>
              <a:avLst/>
              <a:gdLst>
                <a:gd name="connsiteX0" fmla="*/ 0 w 262663"/>
                <a:gd name="connsiteY0" fmla="*/ 12717 h 82333"/>
                <a:gd name="connsiteX1" fmla="*/ 114300 w 262663"/>
                <a:gd name="connsiteY1" fmla="*/ 17 h 82333"/>
                <a:gd name="connsiteX2" fmla="*/ 152400 w 262663"/>
                <a:gd name="connsiteY2" fmla="*/ 17 h 82333"/>
              </a:gdLst>
              <a:ahLst/>
              <a:cxnLst>
                <a:cxn ang="0">
                  <a:pos x="connsiteX0" y="connsiteY0"/>
                </a:cxn>
                <a:cxn ang="0">
                  <a:pos x="connsiteX1" y="connsiteY1"/>
                </a:cxn>
                <a:cxn ang="0">
                  <a:pos x="connsiteX2" y="connsiteY2"/>
                </a:cxn>
              </a:cxnLst>
              <a:rect l="l" t="t" r="r" b="b"/>
              <a:pathLst>
                <a:path w="262663" h="82333">
                  <a:moveTo>
                    <a:pt x="0" y="12717"/>
                  </a:moveTo>
                  <a:lnTo>
                    <a:pt x="114300" y="17"/>
                  </a:lnTo>
                  <a:cubicBezTo>
                    <a:pt x="139700" y="-2100"/>
                    <a:pt x="409575" y="186284"/>
                    <a:pt x="152400" y="17"/>
                  </a:cubicBezTo>
                </a:path>
              </a:pathLst>
            </a:custGeom>
            <a:no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9" name="Freeform 28"/>
            <p:cNvSpPr/>
            <p:nvPr/>
          </p:nvSpPr>
          <p:spPr bwMode="auto">
            <a:xfrm>
              <a:off x="2819400" y="2538146"/>
              <a:ext cx="228600" cy="55829"/>
            </a:xfrm>
            <a:custGeom>
              <a:avLst/>
              <a:gdLst>
                <a:gd name="connsiteX0" fmla="*/ 0 w 228600"/>
                <a:gd name="connsiteY0" fmla="*/ 17729 h 55829"/>
                <a:gd name="connsiteX1" fmla="*/ 63500 w 228600"/>
                <a:gd name="connsiteY1" fmla="*/ 1854 h 55829"/>
                <a:gd name="connsiteX2" fmla="*/ 228600 w 228600"/>
                <a:gd name="connsiteY2" fmla="*/ 55829 h 55829"/>
                <a:gd name="connsiteX3" fmla="*/ 228600 w 228600"/>
                <a:gd name="connsiteY3" fmla="*/ 55829 h 55829"/>
              </a:gdLst>
              <a:ahLst/>
              <a:cxnLst>
                <a:cxn ang="0">
                  <a:pos x="connsiteX0" y="connsiteY0"/>
                </a:cxn>
                <a:cxn ang="0">
                  <a:pos x="connsiteX1" y="connsiteY1"/>
                </a:cxn>
                <a:cxn ang="0">
                  <a:pos x="connsiteX2" y="connsiteY2"/>
                </a:cxn>
                <a:cxn ang="0">
                  <a:pos x="connsiteX3" y="connsiteY3"/>
                </a:cxn>
              </a:cxnLst>
              <a:rect l="l" t="t" r="r" b="b"/>
              <a:pathLst>
                <a:path w="228600" h="55829">
                  <a:moveTo>
                    <a:pt x="0" y="17729"/>
                  </a:moveTo>
                  <a:cubicBezTo>
                    <a:pt x="12700" y="6616"/>
                    <a:pt x="25400" y="-4496"/>
                    <a:pt x="63500" y="1854"/>
                  </a:cubicBezTo>
                  <a:cubicBezTo>
                    <a:pt x="101600" y="8204"/>
                    <a:pt x="228600" y="55829"/>
                    <a:pt x="228600" y="55829"/>
                  </a:cubicBezTo>
                  <a:lnTo>
                    <a:pt x="228600" y="55829"/>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0" name="Freeform 29"/>
            <p:cNvSpPr/>
            <p:nvPr/>
          </p:nvSpPr>
          <p:spPr bwMode="auto">
            <a:xfrm>
              <a:off x="2790825" y="2636113"/>
              <a:ext cx="219075" cy="145187"/>
            </a:xfrm>
            <a:custGeom>
              <a:avLst/>
              <a:gdLst>
                <a:gd name="connsiteX0" fmla="*/ 0 w 219075"/>
                <a:gd name="connsiteY0" fmla="*/ 15012 h 145187"/>
                <a:gd name="connsiteX1" fmla="*/ 127000 w 219075"/>
                <a:gd name="connsiteY1" fmla="*/ 11837 h 145187"/>
                <a:gd name="connsiteX2" fmla="*/ 219075 w 219075"/>
                <a:gd name="connsiteY2" fmla="*/ 145187 h 145187"/>
                <a:gd name="connsiteX3" fmla="*/ 219075 w 219075"/>
                <a:gd name="connsiteY3" fmla="*/ 145187 h 145187"/>
              </a:gdLst>
              <a:ahLst/>
              <a:cxnLst>
                <a:cxn ang="0">
                  <a:pos x="connsiteX0" y="connsiteY0"/>
                </a:cxn>
                <a:cxn ang="0">
                  <a:pos x="connsiteX1" y="connsiteY1"/>
                </a:cxn>
                <a:cxn ang="0">
                  <a:pos x="connsiteX2" y="connsiteY2"/>
                </a:cxn>
                <a:cxn ang="0">
                  <a:pos x="connsiteX3" y="connsiteY3"/>
                </a:cxn>
              </a:cxnLst>
              <a:rect l="l" t="t" r="r" b="b"/>
              <a:pathLst>
                <a:path w="219075" h="145187">
                  <a:moveTo>
                    <a:pt x="0" y="15012"/>
                  </a:moveTo>
                  <a:cubicBezTo>
                    <a:pt x="45244" y="2576"/>
                    <a:pt x="90488" y="-9859"/>
                    <a:pt x="127000" y="11837"/>
                  </a:cubicBezTo>
                  <a:cubicBezTo>
                    <a:pt x="163512" y="33533"/>
                    <a:pt x="219075" y="145187"/>
                    <a:pt x="219075" y="145187"/>
                  </a:cubicBezTo>
                  <a:lnTo>
                    <a:pt x="219075" y="145187"/>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1" name="Freeform 30"/>
            <p:cNvSpPr/>
            <p:nvPr/>
          </p:nvSpPr>
          <p:spPr bwMode="auto">
            <a:xfrm>
              <a:off x="2651125" y="3261318"/>
              <a:ext cx="295275" cy="139107"/>
            </a:xfrm>
            <a:custGeom>
              <a:avLst/>
              <a:gdLst>
                <a:gd name="connsiteX0" fmla="*/ 0 w 295275"/>
                <a:gd name="connsiteY0" fmla="*/ 139107 h 139107"/>
                <a:gd name="connsiteX1" fmla="*/ 60325 w 295275"/>
                <a:gd name="connsiteY1" fmla="*/ 53382 h 139107"/>
                <a:gd name="connsiteX2" fmla="*/ 203200 w 295275"/>
                <a:gd name="connsiteY2" fmla="*/ 5757 h 139107"/>
                <a:gd name="connsiteX3" fmla="*/ 295275 w 295275"/>
                <a:gd name="connsiteY3" fmla="*/ 2582 h 139107"/>
              </a:gdLst>
              <a:ahLst/>
              <a:cxnLst>
                <a:cxn ang="0">
                  <a:pos x="connsiteX0" y="connsiteY0"/>
                </a:cxn>
                <a:cxn ang="0">
                  <a:pos x="connsiteX1" y="connsiteY1"/>
                </a:cxn>
                <a:cxn ang="0">
                  <a:pos x="connsiteX2" y="connsiteY2"/>
                </a:cxn>
                <a:cxn ang="0">
                  <a:pos x="connsiteX3" y="connsiteY3"/>
                </a:cxn>
              </a:cxnLst>
              <a:rect l="l" t="t" r="r" b="b"/>
              <a:pathLst>
                <a:path w="295275" h="139107">
                  <a:moveTo>
                    <a:pt x="0" y="139107"/>
                  </a:moveTo>
                  <a:cubicBezTo>
                    <a:pt x="13229" y="107357"/>
                    <a:pt x="26458" y="75607"/>
                    <a:pt x="60325" y="53382"/>
                  </a:cubicBezTo>
                  <a:cubicBezTo>
                    <a:pt x="94192" y="31157"/>
                    <a:pt x="164042" y="14224"/>
                    <a:pt x="203200" y="5757"/>
                  </a:cubicBezTo>
                  <a:cubicBezTo>
                    <a:pt x="242358" y="-2710"/>
                    <a:pt x="268816" y="-64"/>
                    <a:pt x="295275" y="2582"/>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2" name="Freeform 31"/>
            <p:cNvSpPr/>
            <p:nvPr/>
          </p:nvSpPr>
          <p:spPr bwMode="auto">
            <a:xfrm>
              <a:off x="2819400" y="3342053"/>
              <a:ext cx="152400" cy="90122"/>
            </a:xfrm>
            <a:custGeom>
              <a:avLst/>
              <a:gdLst>
                <a:gd name="connsiteX0" fmla="*/ 0 w 152400"/>
                <a:gd name="connsiteY0" fmla="*/ 90122 h 90122"/>
                <a:gd name="connsiteX1" fmla="*/ 66675 w 152400"/>
                <a:gd name="connsiteY1" fmla="*/ 13922 h 90122"/>
                <a:gd name="connsiteX2" fmla="*/ 127000 w 152400"/>
                <a:gd name="connsiteY2" fmla="*/ 1222 h 90122"/>
                <a:gd name="connsiteX3" fmla="*/ 152400 w 152400"/>
                <a:gd name="connsiteY3" fmla="*/ 1222 h 90122"/>
              </a:gdLst>
              <a:ahLst/>
              <a:cxnLst>
                <a:cxn ang="0">
                  <a:pos x="connsiteX0" y="connsiteY0"/>
                </a:cxn>
                <a:cxn ang="0">
                  <a:pos x="connsiteX1" y="connsiteY1"/>
                </a:cxn>
                <a:cxn ang="0">
                  <a:pos x="connsiteX2" y="connsiteY2"/>
                </a:cxn>
                <a:cxn ang="0">
                  <a:pos x="connsiteX3" y="connsiteY3"/>
                </a:cxn>
              </a:cxnLst>
              <a:rect l="l" t="t" r="r" b="b"/>
              <a:pathLst>
                <a:path w="152400" h="90122">
                  <a:moveTo>
                    <a:pt x="0" y="90122"/>
                  </a:moveTo>
                  <a:cubicBezTo>
                    <a:pt x="22754" y="59430"/>
                    <a:pt x="45508" y="28739"/>
                    <a:pt x="66675" y="13922"/>
                  </a:cubicBezTo>
                  <a:cubicBezTo>
                    <a:pt x="87842" y="-895"/>
                    <a:pt x="112713" y="3339"/>
                    <a:pt x="127000" y="1222"/>
                  </a:cubicBezTo>
                  <a:cubicBezTo>
                    <a:pt x="141288" y="-895"/>
                    <a:pt x="146844" y="163"/>
                    <a:pt x="152400" y="1222"/>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3" name="Freeform 32"/>
            <p:cNvSpPr/>
            <p:nvPr/>
          </p:nvSpPr>
          <p:spPr bwMode="auto">
            <a:xfrm>
              <a:off x="2784475" y="3451225"/>
              <a:ext cx="187325" cy="104775"/>
            </a:xfrm>
            <a:custGeom>
              <a:avLst/>
              <a:gdLst>
                <a:gd name="connsiteX0" fmla="*/ 0 w 187325"/>
                <a:gd name="connsiteY0" fmla="*/ 104775 h 104775"/>
                <a:gd name="connsiteX1" fmla="*/ 104775 w 187325"/>
                <a:gd name="connsiteY1" fmla="*/ 69850 h 104775"/>
                <a:gd name="connsiteX2" fmla="*/ 187325 w 187325"/>
                <a:gd name="connsiteY2" fmla="*/ 0 h 104775"/>
                <a:gd name="connsiteX3" fmla="*/ 187325 w 187325"/>
                <a:gd name="connsiteY3" fmla="*/ 0 h 104775"/>
              </a:gdLst>
              <a:ahLst/>
              <a:cxnLst>
                <a:cxn ang="0">
                  <a:pos x="connsiteX0" y="connsiteY0"/>
                </a:cxn>
                <a:cxn ang="0">
                  <a:pos x="connsiteX1" y="connsiteY1"/>
                </a:cxn>
                <a:cxn ang="0">
                  <a:pos x="connsiteX2" y="connsiteY2"/>
                </a:cxn>
                <a:cxn ang="0">
                  <a:pos x="connsiteX3" y="connsiteY3"/>
                </a:cxn>
              </a:cxnLst>
              <a:rect l="l" t="t" r="r" b="b"/>
              <a:pathLst>
                <a:path w="187325" h="104775">
                  <a:moveTo>
                    <a:pt x="0" y="104775"/>
                  </a:moveTo>
                  <a:cubicBezTo>
                    <a:pt x="36777" y="96043"/>
                    <a:pt x="73554" y="87312"/>
                    <a:pt x="104775" y="69850"/>
                  </a:cubicBezTo>
                  <a:cubicBezTo>
                    <a:pt x="135996" y="52388"/>
                    <a:pt x="187325" y="0"/>
                    <a:pt x="187325" y="0"/>
                  </a:cubicBezTo>
                  <a:lnTo>
                    <a:pt x="18732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5" name="Freeform 34"/>
            <p:cNvSpPr/>
            <p:nvPr/>
          </p:nvSpPr>
          <p:spPr bwMode="auto">
            <a:xfrm>
              <a:off x="2828925" y="3889375"/>
              <a:ext cx="361950" cy="85725"/>
            </a:xfrm>
            <a:custGeom>
              <a:avLst/>
              <a:gdLst>
                <a:gd name="connsiteX0" fmla="*/ 0 w 361950"/>
                <a:gd name="connsiteY0" fmla="*/ 0 h 85725"/>
                <a:gd name="connsiteX1" fmla="*/ 130175 w 361950"/>
                <a:gd name="connsiteY1" fmla="*/ 76200 h 85725"/>
                <a:gd name="connsiteX2" fmla="*/ 276225 w 361950"/>
                <a:gd name="connsiteY2" fmla="*/ 47625 h 85725"/>
                <a:gd name="connsiteX3" fmla="*/ 361950 w 361950"/>
                <a:gd name="connsiteY3" fmla="*/ 85725 h 85725"/>
                <a:gd name="connsiteX4" fmla="*/ 361950 w 361950"/>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85725">
                  <a:moveTo>
                    <a:pt x="0" y="0"/>
                  </a:moveTo>
                  <a:cubicBezTo>
                    <a:pt x="42069" y="34131"/>
                    <a:pt x="84138" y="68263"/>
                    <a:pt x="130175" y="76200"/>
                  </a:cubicBezTo>
                  <a:cubicBezTo>
                    <a:pt x="176212" y="84137"/>
                    <a:pt x="237596" y="46038"/>
                    <a:pt x="276225" y="47625"/>
                  </a:cubicBezTo>
                  <a:cubicBezTo>
                    <a:pt x="314854" y="49212"/>
                    <a:pt x="361950" y="85725"/>
                    <a:pt x="361950" y="85725"/>
                  </a:cubicBezTo>
                  <a:lnTo>
                    <a:pt x="361950" y="8572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6" name="Freeform 35"/>
            <p:cNvSpPr/>
            <p:nvPr/>
          </p:nvSpPr>
          <p:spPr bwMode="auto">
            <a:xfrm>
              <a:off x="2832100" y="3984625"/>
              <a:ext cx="209550" cy="69850"/>
            </a:xfrm>
            <a:custGeom>
              <a:avLst/>
              <a:gdLst>
                <a:gd name="connsiteX0" fmla="*/ 0 w 209550"/>
                <a:gd name="connsiteY0" fmla="*/ 0 h 69850"/>
                <a:gd name="connsiteX1" fmla="*/ 98425 w 209550"/>
                <a:gd name="connsiteY1" fmla="*/ 19050 h 69850"/>
                <a:gd name="connsiteX2" fmla="*/ 209550 w 209550"/>
                <a:gd name="connsiteY2" fmla="*/ 69850 h 69850"/>
                <a:gd name="connsiteX3" fmla="*/ 209550 w 209550"/>
                <a:gd name="connsiteY3" fmla="*/ 69850 h 69850"/>
              </a:gdLst>
              <a:ahLst/>
              <a:cxnLst>
                <a:cxn ang="0">
                  <a:pos x="connsiteX0" y="connsiteY0"/>
                </a:cxn>
                <a:cxn ang="0">
                  <a:pos x="connsiteX1" y="connsiteY1"/>
                </a:cxn>
                <a:cxn ang="0">
                  <a:pos x="connsiteX2" y="connsiteY2"/>
                </a:cxn>
                <a:cxn ang="0">
                  <a:pos x="connsiteX3" y="connsiteY3"/>
                </a:cxn>
              </a:cxnLst>
              <a:rect l="l" t="t" r="r" b="b"/>
              <a:pathLst>
                <a:path w="209550" h="69850">
                  <a:moveTo>
                    <a:pt x="0" y="0"/>
                  </a:moveTo>
                  <a:cubicBezTo>
                    <a:pt x="31750" y="3704"/>
                    <a:pt x="63500" y="7408"/>
                    <a:pt x="98425" y="19050"/>
                  </a:cubicBezTo>
                  <a:cubicBezTo>
                    <a:pt x="133350" y="30692"/>
                    <a:pt x="209550" y="69850"/>
                    <a:pt x="209550" y="69850"/>
                  </a:cubicBezTo>
                  <a:lnTo>
                    <a:pt x="209550" y="6985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7" name="Freeform 36"/>
            <p:cNvSpPr/>
            <p:nvPr/>
          </p:nvSpPr>
          <p:spPr bwMode="auto">
            <a:xfrm>
              <a:off x="2778125" y="4060940"/>
              <a:ext cx="203200" cy="44335"/>
            </a:xfrm>
            <a:custGeom>
              <a:avLst/>
              <a:gdLst>
                <a:gd name="connsiteX0" fmla="*/ 0 w 203200"/>
                <a:gd name="connsiteY0" fmla="*/ 6235 h 44335"/>
                <a:gd name="connsiteX1" fmla="*/ 104775 w 203200"/>
                <a:gd name="connsiteY1" fmla="*/ 3060 h 44335"/>
                <a:gd name="connsiteX2" fmla="*/ 203200 w 203200"/>
                <a:gd name="connsiteY2" fmla="*/ 44335 h 44335"/>
                <a:gd name="connsiteX3" fmla="*/ 203200 w 203200"/>
                <a:gd name="connsiteY3" fmla="*/ 44335 h 44335"/>
              </a:gdLst>
              <a:ahLst/>
              <a:cxnLst>
                <a:cxn ang="0">
                  <a:pos x="connsiteX0" y="connsiteY0"/>
                </a:cxn>
                <a:cxn ang="0">
                  <a:pos x="connsiteX1" y="connsiteY1"/>
                </a:cxn>
                <a:cxn ang="0">
                  <a:pos x="connsiteX2" y="connsiteY2"/>
                </a:cxn>
                <a:cxn ang="0">
                  <a:pos x="connsiteX3" y="connsiteY3"/>
                </a:cxn>
              </a:cxnLst>
              <a:rect l="l" t="t" r="r" b="b"/>
              <a:pathLst>
                <a:path w="203200" h="44335">
                  <a:moveTo>
                    <a:pt x="0" y="6235"/>
                  </a:moveTo>
                  <a:cubicBezTo>
                    <a:pt x="35454" y="1472"/>
                    <a:pt x="70908" y="-3290"/>
                    <a:pt x="104775" y="3060"/>
                  </a:cubicBezTo>
                  <a:cubicBezTo>
                    <a:pt x="138642" y="9410"/>
                    <a:pt x="203200" y="44335"/>
                    <a:pt x="203200" y="44335"/>
                  </a:cubicBezTo>
                  <a:lnTo>
                    <a:pt x="203200" y="44335"/>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8" name="Freeform 37"/>
            <p:cNvSpPr/>
            <p:nvPr/>
          </p:nvSpPr>
          <p:spPr bwMode="auto">
            <a:xfrm>
              <a:off x="4994275" y="4147953"/>
              <a:ext cx="314325" cy="154172"/>
            </a:xfrm>
            <a:custGeom>
              <a:avLst/>
              <a:gdLst>
                <a:gd name="connsiteX0" fmla="*/ 0 w 314325"/>
                <a:gd name="connsiteY0" fmla="*/ 154172 h 154172"/>
                <a:gd name="connsiteX1" fmla="*/ 101600 w 314325"/>
                <a:gd name="connsiteY1" fmla="*/ 8122 h 154172"/>
                <a:gd name="connsiteX2" fmla="*/ 314325 w 314325"/>
                <a:gd name="connsiteY2" fmla="*/ 17647 h 154172"/>
                <a:gd name="connsiteX3" fmla="*/ 314325 w 314325"/>
                <a:gd name="connsiteY3" fmla="*/ 17647 h 154172"/>
              </a:gdLst>
              <a:ahLst/>
              <a:cxnLst>
                <a:cxn ang="0">
                  <a:pos x="connsiteX0" y="connsiteY0"/>
                </a:cxn>
                <a:cxn ang="0">
                  <a:pos x="connsiteX1" y="connsiteY1"/>
                </a:cxn>
                <a:cxn ang="0">
                  <a:pos x="connsiteX2" y="connsiteY2"/>
                </a:cxn>
                <a:cxn ang="0">
                  <a:pos x="connsiteX3" y="connsiteY3"/>
                </a:cxn>
              </a:cxnLst>
              <a:rect l="l" t="t" r="r" b="b"/>
              <a:pathLst>
                <a:path w="314325" h="154172">
                  <a:moveTo>
                    <a:pt x="0" y="154172"/>
                  </a:moveTo>
                  <a:cubicBezTo>
                    <a:pt x="24606" y="92524"/>
                    <a:pt x="49213" y="30876"/>
                    <a:pt x="101600" y="8122"/>
                  </a:cubicBezTo>
                  <a:cubicBezTo>
                    <a:pt x="153988" y="-14632"/>
                    <a:pt x="314325" y="17647"/>
                    <a:pt x="314325" y="17647"/>
                  </a:cubicBezTo>
                  <a:lnTo>
                    <a:pt x="314325" y="17647"/>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9" name="Freeform 38"/>
            <p:cNvSpPr/>
            <p:nvPr/>
          </p:nvSpPr>
          <p:spPr bwMode="auto">
            <a:xfrm>
              <a:off x="5172075" y="4240255"/>
              <a:ext cx="149225" cy="84095"/>
            </a:xfrm>
            <a:custGeom>
              <a:avLst/>
              <a:gdLst>
                <a:gd name="connsiteX0" fmla="*/ 0 w 149225"/>
                <a:gd name="connsiteY0" fmla="*/ 84095 h 84095"/>
                <a:gd name="connsiteX1" fmla="*/ 82550 w 149225"/>
                <a:gd name="connsiteY1" fmla="*/ 11070 h 84095"/>
                <a:gd name="connsiteX2" fmla="*/ 149225 w 149225"/>
                <a:gd name="connsiteY2" fmla="*/ 1545 h 84095"/>
              </a:gdLst>
              <a:ahLst/>
              <a:cxnLst>
                <a:cxn ang="0">
                  <a:pos x="connsiteX0" y="connsiteY0"/>
                </a:cxn>
                <a:cxn ang="0">
                  <a:pos x="connsiteX1" y="connsiteY1"/>
                </a:cxn>
                <a:cxn ang="0">
                  <a:pos x="connsiteX2" y="connsiteY2"/>
                </a:cxn>
              </a:cxnLst>
              <a:rect l="l" t="t" r="r" b="b"/>
              <a:pathLst>
                <a:path w="149225" h="84095">
                  <a:moveTo>
                    <a:pt x="0" y="84095"/>
                  </a:moveTo>
                  <a:cubicBezTo>
                    <a:pt x="28839" y="54461"/>
                    <a:pt x="57679" y="24828"/>
                    <a:pt x="82550" y="11070"/>
                  </a:cubicBezTo>
                  <a:cubicBezTo>
                    <a:pt x="107421" y="-2688"/>
                    <a:pt x="128323" y="-572"/>
                    <a:pt x="149225" y="1545"/>
                  </a:cubicBez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0" name="Freeform 39"/>
            <p:cNvSpPr/>
            <p:nvPr/>
          </p:nvSpPr>
          <p:spPr bwMode="auto">
            <a:xfrm>
              <a:off x="5162550" y="4314825"/>
              <a:ext cx="219075" cy="180975"/>
            </a:xfrm>
            <a:custGeom>
              <a:avLst/>
              <a:gdLst>
                <a:gd name="connsiteX0" fmla="*/ 0 w 219075"/>
                <a:gd name="connsiteY0" fmla="*/ 180975 h 180975"/>
                <a:gd name="connsiteX1" fmla="*/ 69850 w 219075"/>
                <a:gd name="connsiteY1" fmla="*/ 88900 h 180975"/>
                <a:gd name="connsiteX2" fmla="*/ 219075 w 219075"/>
                <a:gd name="connsiteY2" fmla="*/ 0 h 180975"/>
                <a:gd name="connsiteX3" fmla="*/ 219075 w 219075"/>
                <a:gd name="connsiteY3" fmla="*/ 0 h 180975"/>
              </a:gdLst>
              <a:ahLst/>
              <a:cxnLst>
                <a:cxn ang="0">
                  <a:pos x="connsiteX0" y="connsiteY0"/>
                </a:cxn>
                <a:cxn ang="0">
                  <a:pos x="connsiteX1" y="connsiteY1"/>
                </a:cxn>
                <a:cxn ang="0">
                  <a:pos x="connsiteX2" y="connsiteY2"/>
                </a:cxn>
                <a:cxn ang="0">
                  <a:pos x="connsiteX3" y="connsiteY3"/>
                </a:cxn>
              </a:cxnLst>
              <a:rect l="l" t="t" r="r" b="b"/>
              <a:pathLst>
                <a:path w="219075" h="180975">
                  <a:moveTo>
                    <a:pt x="0" y="180975"/>
                  </a:moveTo>
                  <a:cubicBezTo>
                    <a:pt x="16668" y="150019"/>
                    <a:pt x="33337" y="119063"/>
                    <a:pt x="69850" y="88900"/>
                  </a:cubicBezTo>
                  <a:cubicBezTo>
                    <a:pt x="106363" y="58737"/>
                    <a:pt x="219075" y="0"/>
                    <a:pt x="219075" y="0"/>
                  </a:cubicBezTo>
                  <a:lnTo>
                    <a:pt x="219075" y="0"/>
                  </a:lnTo>
                </a:path>
              </a:pathLst>
            </a:custGeom>
            <a:noFill/>
            <a:ln w="19050" cap="flat" cmpd="sng" algn="ctr">
              <a:solidFill>
                <a:srgbClr val="000000"/>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sp>
        <p:nvSpPr>
          <p:cNvPr id="3" name="TextBox 2"/>
          <p:cNvSpPr txBox="1"/>
          <p:nvPr/>
        </p:nvSpPr>
        <p:spPr>
          <a:xfrm>
            <a:off x="929301" y="5517232"/>
            <a:ext cx="7675147" cy="830997"/>
          </a:xfrm>
          <a:prstGeom prst="rect">
            <a:avLst/>
          </a:prstGeom>
          <a:noFill/>
        </p:spPr>
        <p:txBody>
          <a:bodyPr wrap="square" rtlCol="0">
            <a:spAutoFit/>
          </a:bodyPr>
          <a:lstStyle/>
          <a:p>
            <a:r>
              <a:rPr lang="en-GB" dirty="0" smtClean="0"/>
              <a:t>Neural pathways formed by connected neurons enable signal transmissions throughout the brain</a:t>
            </a:r>
            <a:endParaRPr lang="en-GB" dirty="0"/>
          </a:p>
        </p:txBody>
      </p:sp>
      <p:sp>
        <p:nvSpPr>
          <p:cNvPr id="42" name="Dodecagon 41"/>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t>5</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3337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7" name="TextBox 6"/>
          <p:cNvSpPr txBox="1"/>
          <p:nvPr/>
        </p:nvSpPr>
        <p:spPr>
          <a:xfrm>
            <a:off x="11143" y="1106123"/>
            <a:ext cx="4248472" cy="830997"/>
          </a:xfrm>
          <a:prstGeom prst="rect">
            <a:avLst/>
          </a:prstGeom>
          <a:noFill/>
        </p:spPr>
        <p:txBody>
          <a:bodyPr wrap="square" rtlCol="0">
            <a:spAutoFit/>
          </a:bodyPr>
          <a:lstStyle/>
          <a:p>
            <a:r>
              <a:rPr lang="en-GB" dirty="0" smtClean="0">
                <a:solidFill>
                  <a:schemeClr val="tx2">
                    <a:lumMod val="65000"/>
                  </a:schemeClr>
                </a:solidFill>
              </a:rPr>
              <a:t>Number of layers and units</a:t>
            </a:r>
          </a:p>
          <a:p>
            <a:pPr algn="l"/>
            <a:r>
              <a:rPr lang="en-GB" dirty="0" smtClean="0"/>
              <a:t>   Kernel size</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0724" y="883509"/>
            <a:ext cx="514313" cy="583472"/>
          </a:xfrm>
          <a:prstGeom prst="rect">
            <a:avLst/>
          </a:prstGeom>
        </p:spPr>
      </p:pic>
      <p:sp>
        <p:nvSpPr>
          <p:cNvPr id="5" name="TextBox 4"/>
          <p:cNvSpPr txBox="1"/>
          <p:nvPr/>
        </p:nvSpPr>
        <p:spPr>
          <a:xfrm>
            <a:off x="766719" y="1986911"/>
            <a:ext cx="547260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3x3 and 1x1 (usually work best)</a:t>
            </a:r>
            <a:endParaRPr lang="en-GB" sz="2000" dirty="0"/>
          </a:p>
        </p:txBody>
      </p:sp>
      <p:grpSp>
        <p:nvGrpSpPr>
          <p:cNvPr id="4" name="Group 3"/>
          <p:cNvGrpSpPr/>
          <p:nvPr/>
        </p:nvGrpSpPr>
        <p:grpSpPr>
          <a:xfrm>
            <a:off x="680634" y="1953572"/>
            <a:ext cx="7920880" cy="2149195"/>
            <a:chOff x="680634" y="1953572"/>
            <a:chExt cx="7920880" cy="2149195"/>
          </a:xfrm>
        </p:grpSpPr>
        <p:sp>
          <p:nvSpPr>
            <p:cNvPr id="9" name="Oval 8"/>
            <p:cNvSpPr/>
            <p:nvPr/>
          </p:nvSpPr>
          <p:spPr bwMode="auto">
            <a:xfrm>
              <a:off x="2843808" y="1953572"/>
              <a:ext cx="504056" cy="461665"/>
            </a:xfrm>
            <a:prstGeom prst="ellipse">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cxnSp>
          <p:nvCxnSpPr>
            <p:cNvPr id="11" name="Straight Arrow Connector 10"/>
            <p:cNvCxnSpPr>
              <a:stCxn id="9" idx="4"/>
            </p:cNvCxnSpPr>
            <p:nvPr/>
          </p:nvCxnSpPr>
          <p:spPr bwMode="auto">
            <a:xfrm>
              <a:off x="3095836" y="2415237"/>
              <a:ext cx="0" cy="291514"/>
            </a:xfrm>
            <a:prstGeom prst="straightConnector1">
              <a:avLst/>
            </a:prstGeom>
            <a:solidFill>
              <a:schemeClr val="accent1"/>
            </a:solidFill>
            <a:ln w="19050" cap="flat" cmpd="sng" algn="ctr">
              <a:solidFill>
                <a:schemeClr val="accent2">
                  <a:lumMod val="60000"/>
                  <a:lumOff val="40000"/>
                </a:schemeClr>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680634" y="2625439"/>
              <a:ext cx="7920880" cy="1477328"/>
            </a:xfrm>
            <a:prstGeom prst="rect">
              <a:avLst/>
            </a:prstGeom>
            <a:noFill/>
          </p:spPr>
          <p:txBody>
            <a:bodyPr wrap="square" rtlCol="0">
              <a:spAutoFit/>
            </a:bodyPr>
            <a:lstStyle/>
            <a:p>
              <a:pPr marL="342900" indent="-342900" algn="l">
                <a:buFont typeface="Arial" panose="020B0604020202020204" pitchFamily="34" charset="0"/>
                <a:buChar char="•"/>
              </a:pPr>
              <a:r>
                <a:rPr lang="en-GB" sz="1800" dirty="0" smtClean="0"/>
                <a:t>Not just a number, but channel-wise dense layers useful to learn cross-channel features</a:t>
              </a:r>
            </a:p>
            <a:p>
              <a:pPr marL="342900" indent="-342900" algn="l">
                <a:buFont typeface="Arial" panose="020B0604020202020204" pitchFamily="34" charset="0"/>
                <a:buChar char="•"/>
              </a:pPr>
              <a:r>
                <a:rPr lang="en-GB" sz="1800" dirty="0" smtClean="0"/>
                <a:t>Don’t learn spatial info and don’t increase size of the receptive field but</a:t>
              </a:r>
            </a:p>
            <a:p>
              <a:pPr algn="l"/>
              <a:r>
                <a:rPr lang="en-GB" sz="1800" dirty="0"/>
                <a:t> </a:t>
              </a:r>
              <a:r>
                <a:rPr lang="en-GB" sz="1800" dirty="0" smtClean="0"/>
                <a:t>              a) combined with 3x3 filters can make good models</a:t>
              </a:r>
            </a:p>
            <a:p>
              <a:pPr algn="l"/>
              <a:r>
                <a:rPr lang="en-GB" sz="1800" dirty="0" smtClean="0"/>
                <a:t>               b) can be used for dimensionality reduction</a:t>
              </a:r>
              <a:endParaRPr lang="en-GB" dirty="0"/>
            </a:p>
          </p:txBody>
        </p:sp>
      </p:grpSp>
      <p:grpSp>
        <p:nvGrpSpPr>
          <p:cNvPr id="8" name="Group 7"/>
          <p:cNvGrpSpPr/>
          <p:nvPr/>
        </p:nvGrpSpPr>
        <p:grpSpPr>
          <a:xfrm>
            <a:off x="1955359" y="4308970"/>
            <a:ext cx="1547664" cy="951610"/>
            <a:chOff x="1955359" y="4308970"/>
            <a:chExt cx="1547664" cy="951610"/>
          </a:xfrm>
        </p:grpSpPr>
        <p:sp>
          <p:nvSpPr>
            <p:cNvPr id="26" name="Right Arrow 25"/>
            <p:cNvSpPr/>
            <p:nvPr/>
          </p:nvSpPr>
          <p:spPr bwMode="auto">
            <a:xfrm>
              <a:off x="1955359" y="4504506"/>
              <a:ext cx="360040" cy="288032"/>
            </a:xfrm>
            <a:prstGeom prs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p:nvPr/>
          </p:nvSpPr>
          <p:spPr bwMode="auto">
            <a:xfrm>
              <a:off x="2422903" y="4308970"/>
              <a:ext cx="1080120" cy="951610"/>
            </a:xfrm>
            <a:prstGeom prst="rect">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2060"/>
                  </a:solidFill>
                  <a:effectLst/>
                  <a:latin typeface="Arial" panose="020B0604020202020204" pitchFamily="34" charset="0"/>
                </a:rPr>
                <a:t>64 units</a:t>
              </a:r>
              <a:r>
                <a:rPr kumimoji="0" lang="en-GB" sz="1800" b="0" i="0" u="none" strike="noStrike" cap="none" normalizeH="0" dirty="0" smtClean="0">
                  <a:ln>
                    <a:noFill/>
                  </a:ln>
                  <a:solidFill>
                    <a:srgbClr val="002060"/>
                  </a:solidFill>
                  <a:effectLst/>
                  <a:latin typeface="Arial" panose="020B0604020202020204"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dirty="0" smtClean="0">
                  <a:ln>
                    <a:noFill/>
                  </a:ln>
                  <a:solidFill>
                    <a:srgbClr val="002060"/>
                  </a:solidFill>
                  <a:effectLst/>
                  <a:latin typeface="Arial" panose="020B0604020202020204" pitchFamily="34" charset="0"/>
                </a:rPr>
                <a:t>1x1 filters</a:t>
              </a:r>
              <a:endParaRPr kumimoji="0" lang="en-GB" sz="1800" b="0" i="0" u="none" strike="noStrike" cap="none" normalizeH="0" baseline="0" dirty="0" smtClean="0">
                <a:ln>
                  <a:noFill/>
                </a:ln>
                <a:solidFill>
                  <a:srgbClr val="002060"/>
                </a:solidFill>
                <a:effectLst/>
                <a:latin typeface="Arial" panose="020B0604020202020204" pitchFamily="34" charset="0"/>
              </a:endParaRPr>
            </a:p>
          </p:txBody>
        </p:sp>
      </p:grpSp>
      <p:grpSp>
        <p:nvGrpSpPr>
          <p:cNvPr id="13" name="Group 12"/>
          <p:cNvGrpSpPr/>
          <p:nvPr/>
        </p:nvGrpSpPr>
        <p:grpSpPr>
          <a:xfrm>
            <a:off x="5262066" y="4280016"/>
            <a:ext cx="1552603" cy="951610"/>
            <a:chOff x="5262066" y="4280016"/>
            <a:chExt cx="1552603" cy="951610"/>
          </a:xfrm>
        </p:grpSpPr>
        <p:sp>
          <p:nvSpPr>
            <p:cNvPr id="31" name="Right Arrow 30"/>
            <p:cNvSpPr/>
            <p:nvPr/>
          </p:nvSpPr>
          <p:spPr bwMode="auto">
            <a:xfrm>
              <a:off x="5262066" y="4496325"/>
              <a:ext cx="360040" cy="288032"/>
            </a:xfrm>
            <a:prstGeom prs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3" name="Rectangle 32"/>
            <p:cNvSpPr/>
            <p:nvPr/>
          </p:nvSpPr>
          <p:spPr bwMode="auto">
            <a:xfrm>
              <a:off x="5734549" y="4280016"/>
              <a:ext cx="1080120" cy="951610"/>
            </a:xfrm>
            <a:prstGeom prst="rect">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rgbClr val="002060"/>
                  </a:solidFill>
                </a:rPr>
                <a:t>128</a:t>
              </a:r>
              <a:r>
                <a:rPr kumimoji="0" lang="en-GB" sz="1800" b="0" i="0" u="none" strike="noStrike" cap="none" normalizeH="0" baseline="0" dirty="0" smtClean="0">
                  <a:ln>
                    <a:noFill/>
                  </a:ln>
                  <a:solidFill>
                    <a:srgbClr val="002060"/>
                  </a:solidFill>
                  <a:effectLst/>
                  <a:latin typeface="Arial" panose="020B0604020202020204" pitchFamily="34" charset="0"/>
                </a:rPr>
                <a:t> units</a:t>
              </a:r>
              <a:r>
                <a:rPr kumimoji="0" lang="en-GB" sz="1800" b="0" i="0" u="none" strike="noStrike" cap="none" normalizeH="0" dirty="0" smtClean="0">
                  <a:ln>
                    <a:noFill/>
                  </a:ln>
                  <a:solidFill>
                    <a:srgbClr val="002060"/>
                  </a:solidFill>
                  <a:effectLst/>
                  <a:latin typeface="Arial" panose="020B0604020202020204"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rgbClr val="002060"/>
                  </a:solidFill>
                </a:rPr>
                <a:t>3</a:t>
              </a:r>
              <a:r>
                <a:rPr kumimoji="0" lang="en-GB" sz="1800" b="0" i="0" u="none" strike="noStrike" cap="none" normalizeH="0" dirty="0" smtClean="0">
                  <a:ln>
                    <a:noFill/>
                  </a:ln>
                  <a:solidFill>
                    <a:srgbClr val="002060"/>
                  </a:solidFill>
                  <a:effectLst/>
                  <a:latin typeface="Arial" panose="020B0604020202020204" pitchFamily="34" charset="0"/>
                </a:rPr>
                <a:t>x3 filters</a:t>
              </a:r>
              <a:endParaRPr kumimoji="0" lang="en-GB" sz="1800" b="0" i="0" u="none" strike="noStrike" cap="none" normalizeH="0" baseline="0" dirty="0" smtClean="0">
                <a:ln>
                  <a:noFill/>
                </a:ln>
                <a:solidFill>
                  <a:srgbClr val="002060"/>
                </a:solidFill>
                <a:effectLst/>
                <a:latin typeface="Arial" panose="020B0604020202020204" pitchFamily="34" charset="0"/>
              </a:endParaRPr>
            </a:p>
          </p:txBody>
        </p:sp>
      </p:grpSp>
      <p:grpSp>
        <p:nvGrpSpPr>
          <p:cNvPr id="6" name="Group 5"/>
          <p:cNvGrpSpPr/>
          <p:nvPr/>
        </p:nvGrpSpPr>
        <p:grpSpPr>
          <a:xfrm>
            <a:off x="87313" y="4135313"/>
            <a:ext cx="1847855" cy="1811873"/>
            <a:chOff x="87313" y="4135313"/>
            <a:chExt cx="1847855" cy="1811873"/>
          </a:xfrm>
        </p:grpSpPr>
        <p:sp>
          <p:nvSpPr>
            <p:cNvPr id="25" name="Cube 24"/>
            <p:cNvSpPr/>
            <p:nvPr/>
          </p:nvSpPr>
          <p:spPr bwMode="auto">
            <a:xfrm>
              <a:off x="427301" y="4135313"/>
              <a:ext cx="1332656" cy="1314450"/>
            </a:xfrm>
            <a:prstGeom prst="cube">
              <a:avLst>
                <a:gd name="adj" fmla="val 65510"/>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5" name="TextBox 34"/>
            <p:cNvSpPr txBox="1"/>
            <p:nvPr/>
          </p:nvSpPr>
          <p:spPr>
            <a:xfrm>
              <a:off x="87313" y="5547076"/>
              <a:ext cx="1847855" cy="400110"/>
            </a:xfrm>
            <a:prstGeom prst="rect">
              <a:avLst/>
            </a:prstGeom>
            <a:noFill/>
          </p:spPr>
          <p:txBody>
            <a:bodyPr wrap="square" rtlCol="0">
              <a:spAutoFit/>
            </a:bodyPr>
            <a:lstStyle/>
            <a:p>
              <a:r>
                <a:rPr lang="en-GB" sz="2000" dirty="0" smtClean="0"/>
                <a:t>32x32x256</a:t>
              </a:r>
              <a:endParaRPr lang="en-GB" sz="2000" dirty="0"/>
            </a:p>
          </p:txBody>
        </p:sp>
      </p:grpSp>
      <p:grpSp>
        <p:nvGrpSpPr>
          <p:cNvPr id="10" name="Group 9"/>
          <p:cNvGrpSpPr/>
          <p:nvPr/>
        </p:nvGrpSpPr>
        <p:grpSpPr>
          <a:xfrm>
            <a:off x="3594231" y="4333042"/>
            <a:ext cx="1847855" cy="1607004"/>
            <a:chOff x="3594231" y="4333042"/>
            <a:chExt cx="1847855" cy="1607004"/>
          </a:xfrm>
        </p:grpSpPr>
        <p:sp>
          <p:nvSpPr>
            <p:cNvPr id="28" name="Cube 27"/>
            <p:cNvSpPr/>
            <p:nvPr/>
          </p:nvSpPr>
          <p:spPr bwMode="auto">
            <a:xfrm>
              <a:off x="4235552" y="4333042"/>
              <a:ext cx="833331" cy="845559"/>
            </a:xfrm>
            <a:prstGeom prst="cube">
              <a:avLst>
                <a:gd name="adj" fmla="val 44483"/>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9" name="Right Arrow 28"/>
            <p:cNvSpPr/>
            <p:nvPr/>
          </p:nvSpPr>
          <p:spPr bwMode="auto">
            <a:xfrm>
              <a:off x="3698425" y="4506156"/>
              <a:ext cx="360040" cy="288032"/>
            </a:xfrm>
            <a:prstGeom prs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6" name="TextBox 35"/>
            <p:cNvSpPr txBox="1"/>
            <p:nvPr/>
          </p:nvSpPr>
          <p:spPr>
            <a:xfrm>
              <a:off x="3594231" y="5539936"/>
              <a:ext cx="1847855" cy="400110"/>
            </a:xfrm>
            <a:prstGeom prst="rect">
              <a:avLst/>
            </a:prstGeom>
            <a:noFill/>
          </p:spPr>
          <p:txBody>
            <a:bodyPr wrap="square" rtlCol="0">
              <a:spAutoFit/>
            </a:bodyPr>
            <a:lstStyle/>
            <a:p>
              <a:r>
                <a:rPr lang="en-GB" sz="2000" dirty="0" smtClean="0"/>
                <a:t>32x32x64</a:t>
              </a:r>
              <a:endParaRPr lang="en-GB" sz="2000" dirty="0"/>
            </a:p>
          </p:txBody>
        </p:sp>
      </p:grpSp>
      <p:grpSp>
        <p:nvGrpSpPr>
          <p:cNvPr id="15" name="Group 14"/>
          <p:cNvGrpSpPr/>
          <p:nvPr/>
        </p:nvGrpSpPr>
        <p:grpSpPr>
          <a:xfrm>
            <a:off x="1043608" y="5458166"/>
            <a:ext cx="7557906" cy="1078236"/>
            <a:chOff x="1043608" y="5458166"/>
            <a:chExt cx="7557906" cy="1078236"/>
          </a:xfrm>
        </p:grpSpPr>
        <p:sp>
          <p:nvSpPr>
            <p:cNvPr id="38" name="Oval 37"/>
            <p:cNvSpPr/>
            <p:nvPr/>
          </p:nvSpPr>
          <p:spPr bwMode="auto">
            <a:xfrm>
              <a:off x="1187624" y="5516298"/>
              <a:ext cx="504056" cy="461665"/>
            </a:xfrm>
            <a:prstGeom prst="ellipse">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9" name="Oval 38"/>
            <p:cNvSpPr/>
            <p:nvPr/>
          </p:nvSpPr>
          <p:spPr bwMode="auto">
            <a:xfrm>
              <a:off x="8097458" y="5458166"/>
              <a:ext cx="504056" cy="461665"/>
            </a:xfrm>
            <a:prstGeom prst="ellipse">
              <a:avLst/>
            </a:prstGeom>
            <a:noFill/>
            <a:ln w="19050" cap="flat" cmpd="sng" algn="ctr">
              <a:solidFill>
                <a:schemeClr val="accent2">
                  <a:lumMod val="60000"/>
                  <a:lumOff val="40000"/>
                </a:schemeClr>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40" name="Curved Up Arrow 39"/>
            <p:cNvSpPr/>
            <p:nvPr/>
          </p:nvSpPr>
          <p:spPr bwMode="auto">
            <a:xfrm>
              <a:off x="1043608" y="6035293"/>
              <a:ext cx="7004791" cy="501109"/>
            </a:xfrm>
            <a:prstGeom prst="curvedUp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grpSp>
      <p:grpSp>
        <p:nvGrpSpPr>
          <p:cNvPr id="14" name="Group 13"/>
          <p:cNvGrpSpPr/>
          <p:nvPr/>
        </p:nvGrpSpPr>
        <p:grpSpPr>
          <a:xfrm>
            <a:off x="6757535" y="4212047"/>
            <a:ext cx="2062615" cy="1690117"/>
            <a:chOff x="6757535" y="4212047"/>
            <a:chExt cx="2062615" cy="1690117"/>
          </a:xfrm>
        </p:grpSpPr>
        <p:sp>
          <p:nvSpPr>
            <p:cNvPr id="30" name="Cube 29"/>
            <p:cNvSpPr/>
            <p:nvPr/>
          </p:nvSpPr>
          <p:spPr bwMode="auto">
            <a:xfrm>
              <a:off x="7508339" y="4212047"/>
              <a:ext cx="1080120" cy="1048533"/>
            </a:xfrm>
            <a:prstGeom prst="cube">
              <a:avLst>
                <a:gd name="adj" fmla="val 51444"/>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7" name="TextBox 36"/>
            <p:cNvSpPr txBox="1"/>
            <p:nvPr/>
          </p:nvSpPr>
          <p:spPr>
            <a:xfrm>
              <a:off x="6972295" y="5502054"/>
              <a:ext cx="1847855" cy="400110"/>
            </a:xfrm>
            <a:prstGeom prst="rect">
              <a:avLst/>
            </a:prstGeom>
            <a:noFill/>
          </p:spPr>
          <p:txBody>
            <a:bodyPr wrap="square" rtlCol="0">
              <a:spAutoFit/>
            </a:bodyPr>
            <a:lstStyle/>
            <a:p>
              <a:r>
                <a:rPr lang="en-GB" sz="2000" dirty="0" smtClean="0"/>
                <a:t>32x32x128</a:t>
              </a:r>
              <a:endParaRPr lang="en-GB" sz="2000" dirty="0"/>
            </a:p>
          </p:txBody>
        </p:sp>
        <p:sp>
          <p:nvSpPr>
            <p:cNvPr id="41" name="TextBox 40"/>
            <p:cNvSpPr txBox="1"/>
            <p:nvPr/>
          </p:nvSpPr>
          <p:spPr>
            <a:xfrm>
              <a:off x="6757535" y="4444769"/>
              <a:ext cx="720080" cy="461665"/>
            </a:xfrm>
            <a:prstGeom prst="rect">
              <a:avLst/>
            </a:prstGeom>
            <a:noFill/>
          </p:spPr>
          <p:txBody>
            <a:bodyPr wrap="square" rtlCol="0">
              <a:spAutoFit/>
            </a:bodyPr>
            <a:lstStyle/>
            <a:p>
              <a:r>
                <a:rPr lang="en-GB" dirty="0" smtClean="0"/>
                <a:t>=</a:t>
              </a:r>
              <a:endParaRPr lang="en-GB" dirty="0"/>
            </a:p>
          </p:txBody>
        </p:sp>
      </p:grpSp>
      <p:sp>
        <p:nvSpPr>
          <p:cNvPr id="32" name="Dodecagon 31"/>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50</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54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7" name="TextBox 6"/>
          <p:cNvSpPr txBox="1"/>
          <p:nvPr/>
        </p:nvSpPr>
        <p:spPr>
          <a:xfrm>
            <a:off x="0" y="1124744"/>
            <a:ext cx="4248472" cy="830997"/>
          </a:xfrm>
          <a:prstGeom prst="rect">
            <a:avLst/>
          </a:prstGeom>
          <a:noFill/>
        </p:spPr>
        <p:txBody>
          <a:bodyPr wrap="square" rtlCol="0">
            <a:spAutoFit/>
          </a:bodyPr>
          <a:lstStyle/>
          <a:p>
            <a:r>
              <a:rPr lang="en-GB" dirty="0" smtClean="0">
                <a:solidFill>
                  <a:schemeClr val="tx2">
                    <a:lumMod val="65000"/>
                  </a:schemeClr>
                </a:solidFill>
              </a:rPr>
              <a:t>Number of layers and units</a:t>
            </a:r>
          </a:p>
          <a:p>
            <a:pPr algn="l"/>
            <a:r>
              <a:rPr lang="en-GB" dirty="0" smtClean="0"/>
              <a:t>   Kernel size</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0724" y="883509"/>
            <a:ext cx="514313" cy="583472"/>
          </a:xfrm>
          <a:prstGeom prst="rect">
            <a:avLst/>
          </a:prstGeom>
        </p:spPr>
      </p:pic>
      <p:sp>
        <p:nvSpPr>
          <p:cNvPr id="5" name="TextBox 4"/>
          <p:cNvSpPr txBox="1"/>
          <p:nvPr/>
        </p:nvSpPr>
        <p:spPr>
          <a:xfrm>
            <a:off x="1642273" y="1784594"/>
            <a:ext cx="259228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3x3 and 1x1</a:t>
            </a:r>
            <a:endParaRPr lang="en-GB" sz="2000" dirty="0"/>
          </a:p>
        </p:txBody>
      </p:sp>
      <p:sp>
        <p:nvSpPr>
          <p:cNvPr id="12" name="TextBox 11"/>
          <p:cNvSpPr txBox="1"/>
          <p:nvPr/>
        </p:nvSpPr>
        <p:spPr>
          <a:xfrm>
            <a:off x="547440" y="2103237"/>
            <a:ext cx="7920880" cy="646331"/>
          </a:xfrm>
          <a:prstGeom prst="rect">
            <a:avLst/>
          </a:prstGeom>
          <a:noFill/>
        </p:spPr>
        <p:txBody>
          <a:bodyPr wrap="square" rtlCol="0">
            <a:spAutoFit/>
          </a:bodyPr>
          <a:lstStyle/>
          <a:p>
            <a:pPr algn="l"/>
            <a:r>
              <a:rPr lang="en-GB" sz="1800" dirty="0" smtClean="0"/>
              <a:t>               a) combined with 3x3 filters can make good models</a:t>
            </a:r>
          </a:p>
          <a:p>
            <a:pPr algn="l"/>
            <a:r>
              <a:rPr lang="en-GB" sz="1800" dirty="0" smtClean="0"/>
              <a:t>               b) can be used for dimensionality reduction</a:t>
            </a:r>
            <a:endParaRPr lang="en-GB" dirty="0"/>
          </a:p>
        </p:txBody>
      </p:sp>
      <p:grpSp>
        <p:nvGrpSpPr>
          <p:cNvPr id="4" name="Group 3"/>
          <p:cNvGrpSpPr/>
          <p:nvPr/>
        </p:nvGrpSpPr>
        <p:grpSpPr>
          <a:xfrm>
            <a:off x="447023" y="2810044"/>
            <a:ext cx="8161158" cy="1314450"/>
            <a:chOff x="427301" y="4135313"/>
            <a:chExt cx="8161158" cy="1314450"/>
          </a:xfrm>
        </p:grpSpPr>
        <p:sp>
          <p:nvSpPr>
            <p:cNvPr id="25" name="Cube 24"/>
            <p:cNvSpPr/>
            <p:nvPr/>
          </p:nvSpPr>
          <p:spPr bwMode="auto">
            <a:xfrm>
              <a:off x="427301" y="4135313"/>
              <a:ext cx="1332656" cy="1314450"/>
            </a:xfrm>
            <a:prstGeom prst="cube">
              <a:avLst>
                <a:gd name="adj" fmla="val 65510"/>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6" name="Right Arrow 25"/>
            <p:cNvSpPr/>
            <p:nvPr/>
          </p:nvSpPr>
          <p:spPr bwMode="auto">
            <a:xfrm>
              <a:off x="1955359" y="4504506"/>
              <a:ext cx="360040" cy="288032"/>
            </a:xfrm>
            <a:prstGeom prs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p:nvPr/>
          </p:nvSpPr>
          <p:spPr bwMode="auto">
            <a:xfrm>
              <a:off x="2422903" y="4308970"/>
              <a:ext cx="1080120" cy="951610"/>
            </a:xfrm>
            <a:prstGeom prst="rect">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2060"/>
                  </a:solidFill>
                  <a:effectLst/>
                  <a:latin typeface="Arial" panose="020B0604020202020204" pitchFamily="34" charset="0"/>
                </a:rPr>
                <a:t>64 units</a:t>
              </a:r>
              <a:r>
                <a:rPr kumimoji="0" lang="en-GB" sz="1800" b="0" i="0" u="none" strike="noStrike" cap="none" normalizeH="0" dirty="0" smtClean="0">
                  <a:ln>
                    <a:noFill/>
                  </a:ln>
                  <a:solidFill>
                    <a:srgbClr val="002060"/>
                  </a:solidFill>
                  <a:effectLst/>
                  <a:latin typeface="Arial" panose="020B0604020202020204"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dirty="0" smtClean="0">
                  <a:ln>
                    <a:noFill/>
                  </a:ln>
                  <a:solidFill>
                    <a:srgbClr val="002060"/>
                  </a:solidFill>
                  <a:effectLst/>
                  <a:latin typeface="Arial" panose="020B0604020202020204" pitchFamily="34" charset="0"/>
                </a:rPr>
                <a:t>1x1 filters</a:t>
              </a:r>
              <a:endParaRPr kumimoji="0" lang="en-GB" sz="1800" b="0" i="0" u="none" strike="noStrike" cap="none" normalizeH="0" baseline="0" dirty="0" smtClean="0">
                <a:ln>
                  <a:noFill/>
                </a:ln>
                <a:solidFill>
                  <a:srgbClr val="002060"/>
                </a:solidFill>
                <a:effectLst/>
                <a:latin typeface="Arial" panose="020B0604020202020204" pitchFamily="34" charset="0"/>
              </a:endParaRPr>
            </a:p>
          </p:txBody>
        </p:sp>
        <p:sp>
          <p:nvSpPr>
            <p:cNvPr id="28" name="Cube 27"/>
            <p:cNvSpPr/>
            <p:nvPr/>
          </p:nvSpPr>
          <p:spPr bwMode="auto">
            <a:xfrm>
              <a:off x="4235552" y="4333042"/>
              <a:ext cx="833331" cy="845559"/>
            </a:xfrm>
            <a:prstGeom prst="cube">
              <a:avLst>
                <a:gd name="adj" fmla="val 44483"/>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9" name="Right Arrow 28"/>
            <p:cNvSpPr/>
            <p:nvPr/>
          </p:nvSpPr>
          <p:spPr bwMode="auto">
            <a:xfrm>
              <a:off x="3698425" y="4506156"/>
              <a:ext cx="360040" cy="288032"/>
            </a:xfrm>
            <a:prstGeom prs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0" name="Cube 29"/>
            <p:cNvSpPr/>
            <p:nvPr/>
          </p:nvSpPr>
          <p:spPr bwMode="auto">
            <a:xfrm>
              <a:off x="7508339" y="4212047"/>
              <a:ext cx="1080120" cy="1048533"/>
            </a:xfrm>
            <a:prstGeom prst="cube">
              <a:avLst>
                <a:gd name="adj" fmla="val 51444"/>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1" name="Right Arrow 30"/>
            <p:cNvSpPr/>
            <p:nvPr/>
          </p:nvSpPr>
          <p:spPr bwMode="auto">
            <a:xfrm>
              <a:off x="5262066" y="4496325"/>
              <a:ext cx="360040" cy="288032"/>
            </a:xfrm>
            <a:prstGeom prs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3" name="Rectangle 32"/>
            <p:cNvSpPr/>
            <p:nvPr/>
          </p:nvSpPr>
          <p:spPr bwMode="auto">
            <a:xfrm>
              <a:off x="5734549" y="4280016"/>
              <a:ext cx="1080120" cy="951610"/>
            </a:xfrm>
            <a:prstGeom prst="rect">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rgbClr val="002060"/>
                  </a:solidFill>
                </a:rPr>
                <a:t>128</a:t>
              </a:r>
              <a:r>
                <a:rPr kumimoji="0" lang="en-GB" sz="1800" b="0" i="0" u="none" strike="noStrike" cap="none" normalizeH="0" baseline="0" dirty="0" smtClean="0">
                  <a:ln>
                    <a:noFill/>
                  </a:ln>
                  <a:solidFill>
                    <a:srgbClr val="002060"/>
                  </a:solidFill>
                  <a:effectLst/>
                  <a:latin typeface="Arial" panose="020B0604020202020204" pitchFamily="34" charset="0"/>
                </a:rPr>
                <a:t> units</a:t>
              </a:r>
              <a:r>
                <a:rPr kumimoji="0" lang="en-GB" sz="1800" b="0" i="0" u="none" strike="noStrike" cap="none" normalizeH="0" dirty="0" smtClean="0">
                  <a:ln>
                    <a:noFill/>
                  </a:ln>
                  <a:solidFill>
                    <a:srgbClr val="002060"/>
                  </a:solidFill>
                  <a:effectLst/>
                  <a:latin typeface="Arial" panose="020B0604020202020204"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rgbClr val="002060"/>
                  </a:solidFill>
                </a:rPr>
                <a:t>3</a:t>
              </a:r>
              <a:r>
                <a:rPr kumimoji="0" lang="en-GB" sz="1800" b="0" i="0" u="none" strike="noStrike" cap="none" normalizeH="0" dirty="0" smtClean="0">
                  <a:ln>
                    <a:noFill/>
                  </a:ln>
                  <a:solidFill>
                    <a:srgbClr val="002060"/>
                  </a:solidFill>
                  <a:effectLst/>
                  <a:latin typeface="Arial" panose="020B0604020202020204" pitchFamily="34" charset="0"/>
                </a:rPr>
                <a:t>x3 filters</a:t>
              </a:r>
              <a:endParaRPr kumimoji="0" lang="en-GB" sz="1800" b="0" i="0" u="none" strike="noStrike" cap="none" normalizeH="0" baseline="0" dirty="0" smtClean="0">
                <a:ln>
                  <a:noFill/>
                </a:ln>
                <a:solidFill>
                  <a:srgbClr val="002060"/>
                </a:solidFill>
                <a:effectLst/>
                <a:latin typeface="Arial" panose="020B0604020202020204" pitchFamily="34" charset="0"/>
              </a:endParaRPr>
            </a:p>
          </p:txBody>
        </p:sp>
      </p:grpSp>
      <p:sp>
        <p:nvSpPr>
          <p:cNvPr id="19" name="TextBox 18"/>
          <p:cNvSpPr txBox="1"/>
          <p:nvPr/>
        </p:nvSpPr>
        <p:spPr>
          <a:xfrm>
            <a:off x="10749" y="4110430"/>
            <a:ext cx="1847855" cy="400110"/>
          </a:xfrm>
          <a:prstGeom prst="rect">
            <a:avLst/>
          </a:prstGeom>
          <a:noFill/>
        </p:spPr>
        <p:txBody>
          <a:bodyPr wrap="square" rtlCol="0">
            <a:spAutoFit/>
          </a:bodyPr>
          <a:lstStyle/>
          <a:p>
            <a:r>
              <a:rPr lang="en-GB" sz="2000" dirty="0" smtClean="0"/>
              <a:t>32x32x256</a:t>
            </a:r>
            <a:endParaRPr lang="en-GB" sz="2000" dirty="0"/>
          </a:p>
        </p:txBody>
      </p:sp>
      <p:sp>
        <p:nvSpPr>
          <p:cNvPr id="20" name="TextBox 19"/>
          <p:cNvSpPr txBox="1"/>
          <p:nvPr/>
        </p:nvSpPr>
        <p:spPr>
          <a:xfrm>
            <a:off x="3603675" y="3941853"/>
            <a:ext cx="1847855" cy="400110"/>
          </a:xfrm>
          <a:prstGeom prst="rect">
            <a:avLst/>
          </a:prstGeom>
          <a:noFill/>
        </p:spPr>
        <p:txBody>
          <a:bodyPr wrap="square" rtlCol="0">
            <a:spAutoFit/>
          </a:bodyPr>
          <a:lstStyle/>
          <a:p>
            <a:r>
              <a:rPr lang="en-GB" sz="2000" dirty="0" smtClean="0"/>
              <a:t>32x32x64</a:t>
            </a:r>
            <a:endParaRPr lang="en-GB" sz="2000" dirty="0"/>
          </a:p>
        </p:txBody>
      </p:sp>
      <p:sp>
        <p:nvSpPr>
          <p:cNvPr id="21" name="TextBox 20"/>
          <p:cNvSpPr txBox="1"/>
          <p:nvPr/>
        </p:nvSpPr>
        <p:spPr>
          <a:xfrm>
            <a:off x="6872963" y="3983865"/>
            <a:ext cx="1847855" cy="400110"/>
          </a:xfrm>
          <a:prstGeom prst="rect">
            <a:avLst/>
          </a:prstGeom>
          <a:noFill/>
        </p:spPr>
        <p:txBody>
          <a:bodyPr wrap="square" rtlCol="0">
            <a:spAutoFit/>
          </a:bodyPr>
          <a:lstStyle/>
          <a:p>
            <a:r>
              <a:rPr lang="en-GB" sz="2000" dirty="0" smtClean="0"/>
              <a:t>32x32x128</a:t>
            </a:r>
            <a:endParaRPr lang="en-GB" sz="2000" dirty="0"/>
          </a:p>
        </p:txBody>
      </p:sp>
      <p:sp>
        <p:nvSpPr>
          <p:cNvPr id="6" name="TextBox 5"/>
          <p:cNvSpPr txBox="1"/>
          <p:nvPr/>
        </p:nvSpPr>
        <p:spPr>
          <a:xfrm>
            <a:off x="1975081" y="4311709"/>
            <a:ext cx="6439447" cy="369332"/>
          </a:xfrm>
          <a:prstGeom prst="rect">
            <a:avLst/>
          </a:prstGeom>
          <a:noFill/>
        </p:spPr>
        <p:txBody>
          <a:bodyPr wrap="square" rtlCol="0">
            <a:spAutoFit/>
          </a:bodyPr>
          <a:lstStyle/>
          <a:p>
            <a:r>
              <a:rPr lang="en-GB" sz="1800" dirty="0" smtClean="0"/>
              <a:t>32x32x256x1x1x64+32x32x64x128x3x3 = </a:t>
            </a:r>
            <a:r>
              <a:rPr lang="en-GB" sz="1800" dirty="0" smtClean="0">
                <a:solidFill>
                  <a:srgbClr val="FFFF00"/>
                </a:solidFill>
              </a:rPr>
              <a:t>92M</a:t>
            </a:r>
            <a:r>
              <a:rPr lang="en-GB" sz="1800" dirty="0" smtClean="0"/>
              <a:t> computations</a:t>
            </a:r>
            <a:endParaRPr lang="en-GB" sz="1800" dirty="0"/>
          </a:p>
        </p:txBody>
      </p:sp>
      <p:sp>
        <p:nvSpPr>
          <p:cNvPr id="23" name="Cube 22"/>
          <p:cNvSpPr/>
          <p:nvPr/>
        </p:nvSpPr>
        <p:spPr bwMode="auto">
          <a:xfrm>
            <a:off x="525948" y="5070596"/>
            <a:ext cx="1332656" cy="1314450"/>
          </a:xfrm>
          <a:prstGeom prst="cube">
            <a:avLst>
              <a:gd name="adj" fmla="val 65510"/>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24" name="Right Arrow 23"/>
          <p:cNvSpPr/>
          <p:nvPr/>
        </p:nvSpPr>
        <p:spPr bwMode="auto">
          <a:xfrm>
            <a:off x="2001495" y="5447209"/>
            <a:ext cx="360040" cy="288032"/>
          </a:xfrm>
          <a:prstGeom prst="rightArrow">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p:nvPr/>
        </p:nvSpPr>
        <p:spPr bwMode="auto">
          <a:xfrm>
            <a:off x="2497045" y="5070596"/>
            <a:ext cx="1080120" cy="951610"/>
          </a:xfrm>
          <a:prstGeom prst="rect">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rgbClr val="002060"/>
                </a:solidFill>
              </a:rPr>
              <a:t>128</a:t>
            </a:r>
            <a:r>
              <a:rPr kumimoji="0" lang="en-GB" sz="1800" b="0" i="0" u="none" strike="noStrike" cap="none" normalizeH="0" baseline="0" dirty="0" smtClean="0">
                <a:ln>
                  <a:noFill/>
                </a:ln>
                <a:solidFill>
                  <a:srgbClr val="002060"/>
                </a:solidFill>
                <a:effectLst/>
                <a:latin typeface="Arial" panose="020B0604020202020204" pitchFamily="34" charset="0"/>
              </a:rPr>
              <a:t> units</a:t>
            </a:r>
            <a:r>
              <a:rPr kumimoji="0" lang="en-GB" sz="1800" b="0" i="0" u="none" strike="noStrike" cap="none" normalizeH="0" dirty="0" smtClean="0">
                <a:ln>
                  <a:noFill/>
                </a:ln>
                <a:solidFill>
                  <a:srgbClr val="002060"/>
                </a:solidFill>
                <a:effectLst/>
                <a:latin typeface="Arial" panose="020B0604020202020204"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rgbClr val="002060"/>
                </a:solidFill>
              </a:rPr>
              <a:t>3</a:t>
            </a:r>
            <a:r>
              <a:rPr kumimoji="0" lang="en-GB" sz="1800" b="0" i="0" u="none" strike="noStrike" cap="none" normalizeH="0" dirty="0" smtClean="0">
                <a:ln>
                  <a:noFill/>
                </a:ln>
                <a:solidFill>
                  <a:srgbClr val="002060"/>
                </a:solidFill>
                <a:effectLst/>
                <a:latin typeface="Arial" panose="020B0604020202020204" pitchFamily="34" charset="0"/>
              </a:rPr>
              <a:t>x3 filters</a:t>
            </a:r>
            <a:endParaRPr kumimoji="0" lang="en-GB" sz="1800" b="0" i="0" u="none" strike="noStrike" cap="none" normalizeH="0" baseline="0" dirty="0" smtClean="0">
              <a:ln>
                <a:noFill/>
              </a:ln>
              <a:solidFill>
                <a:srgbClr val="002060"/>
              </a:solidFill>
              <a:effectLst/>
              <a:latin typeface="Arial" panose="020B0604020202020204" pitchFamily="34" charset="0"/>
            </a:endParaRPr>
          </a:p>
        </p:txBody>
      </p:sp>
      <p:sp>
        <p:nvSpPr>
          <p:cNvPr id="36" name="Cube 35"/>
          <p:cNvSpPr/>
          <p:nvPr/>
        </p:nvSpPr>
        <p:spPr bwMode="auto">
          <a:xfrm>
            <a:off x="4176982" y="5035067"/>
            <a:ext cx="1080120" cy="1048533"/>
          </a:xfrm>
          <a:prstGeom prst="cube">
            <a:avLst>
              <a:gd name="adj" fmla="val 51444"/>
            </a:avLst>
          </a:pr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6821186" y="3154991"/>
            <a:ext cx="720080" cy="461665"/>
          </a:xfrm>
          <a:prstGeom prst="rect">
            <a:avLst/>
          </a:prstGeom>
          <a:noFill/>
        </p:spPr>
        <p:txBody>
          <a:bodyPr wrap="square" rtlCol="0">
            <a:spAutoFit/>
          </a:bodyPr>
          <a:lstStyle/>
          <a:p>
            <a:r>
              <a:rPr lang="en-GB" dirty="0" smtClean="0"/>
              <a:t>=</a:t>
            </a:r>
            <a:endParaRPr lang="en-GB" dirty="0"/>
          </a:p>
        </p:txBody>
      </p:sp>
      <p:sp>
        <p:nvSpPr>
          <p:cNvPr id="37" name="TextBox 36"/>
          <p:cNvSpPr txBox="1"/>
          <p:nvPr/>
        </p:nvSpPr>
        <p:spPr>
          <a:xfrm>
            <a:off x="3557635" y="5312243"/>
            <a:ext cx="720080" cy="461665"/>
          </a:xfrm>
          <a:prstGeom prst="rect">
            <a:avLst/>
          </a:prstGeom>
          <a:noFill/>
        </p:spPr>
        <p:txBody>
          <a:bodyPr wrap="square" rtlCol="0">
            <a:spAutoFit/>
          </a:bodyPr>
          <a:lstStyle/>
          <a:p>
            <a:r>
              <a:rPr lang="en-GB" dirty="0" smtClean="0"/>
              <a:t>=</a:t>
            </a:r>
            <a:endParaRPr lang="en-GB" dirty="0"/>
          </a:p>
        </p:txBody>
      </p:sp>
      <p:sp>
        <p:nvSpPr>
          <p:cNvPr id="38" name="TextBox 37"/>
          <p:cNvSpPr txBox="1"/>
          <p:nvPr/>
        </p:nvSpPr>
        <p:spPr>
          <a:xfrm>
            <a:off x="-53718" y="6386437"/>
            <a:ext cx="5402618" cy="369332"/>
          </a:xfrm>
          <a:prstGeom prst="rect">
            <a:avLst/>
          </a:prstGeom>
          <a:noFill/>
        </p:spPr>
        <p:txBody>
          <a:bodyPr wrap="square" rtlCol="0">
            <a:spAutoFit/>
          </a:bodyPr>
          <a:lstStyle/>
          <a:p>
            <a:r>
              <a:rPr lang="en-GB" sz="1800" dirty="0" smtClean="0"/>
              <a:t>32x32x256x128x3x3 = </a:t>
            </a:r>
            <a:r>
              <a:rPr lang="en-GB" sz="1800" dirty="0" smtClean="0">
                <a:solidFill>
                  <a:srgbClr val="FFFF00"/>
                </a:solidFill>
              </a:rPr>
              <a:t>300M</a:t>
            </a:r>
            <a:r>
              <a:rPr lang="en-GB" sz="1800" dirty="0" smtClean="0"/>
              <a:t> computations</a:t>
            </a:r>
            <a:endParaRPr lang="en-GB" sz="1800" dirty="0"/>
          </a:p>
        </p:txBody>
      </p:sp>
      <p:sp>
        <p:nvSpPr>
          <p:cNvPr id="41" name="TextBox 40"/>
          <p:cNvSpPr txBox="1"/>
          <p:nvPr/>
        </p:nvSpPr>
        <p:spPr>
          <a:xfrm>
            <a:off x="4662146" y="6385046"/>
            <a:ext cx="4742877" cy="369332"/>
          </a:xfrm>
          <a:prstGeom prst="rect">
            <a:avLst/>
          </a:prstGeom>
          <a:noFill/>
        </p:spPr>
        <p:txBody>
          <a:bodyPr wrap="square" rtlCol="0">
            <a:spAutoFit/>
          </a:bodyPr>
          <a:lstStyle/>
          <a:p>
            <a:r>
              <a:rPr lang="en-GB" sz="1800" dirty="0" smtClean="0"/>
              <a:t>256x128x3x3 = </a:t>
            </a:r>
            <a:r>
              <a:rPr lang="en-GB" sz="1800" dirty="0" smtClean="0">
                <a:solidFill>
                  <a:srgbClr val="FFFF00"/>
                </a:solidFill>
              </a:rPr>
              <a:t>294,912 </a:t>
            </a:r>
            <a:r>
              <a:rPr lang="en-GB" sz="1800" dirty="0" smtClean="0"/>
              <a:t>parameters</a:t>
            </a:r>
            <a:endParaRPr lang="en-GB" sz="1800" dirty="0"/>
          </a:p>
        </p:txBody>
      </p:sp>
      <p:sp>
        <p:nvSpPr>
          <p:cNvPr id="42" name="TextBox 41"/>
          <p:cNvSpPr txBox="1"/>
          <p:nvPr/>
        </p:nvSpPr>
        <p:spPr>
          <a:xfrm>
            <a:off x="3205446" y="4554028"/>
            <a:ext cx="5467847" cy="369332"/>
          </a:xfrm>
          <a:prstGeom prst="rect">
            <a:avLst/>
          </a:prstGeom>
          <a:noFill/>
        </p:spPr>
        <p:txBody>
          <a:bodyPr wrap="square" rtlCol="0">
            <a:spAutoFit/>
          </a:bodyPr>
          <a:lstStyle/>
          <a:p>
            <a:r>
              <a:rPr lang="en-GB" sz="1800" dirty="0" smtClean="0"/>
              <a:t>256x1x1x64+64x128x3x3 = </a:t>
            </a:r>
            <a:r>
              <a:rPr lang="en-GB" sz="1800" dirty="0" smtClean="0">
                <a:solidFill>
                  <a:srgbClr val="FFFF00"/>
                </a:solidFill>
              </a:rPr>
              <a:t>90,112</a:t>
            </a:r>
            <a:r>
              <a:rPr lang="en-GB" sz="1800" dirty="0" smtClean="0"/>
              <a:t> parameters</a:t>
            </a:r>
            <a:endParaRPr lang="en-GB" sz="1800" dirty="0"/>
          </a:p>
        </p:txBody>
      </p:sp>
      <p:sp>
        <p:nvSpPr>
          <p:cNvPr id="32" name="Dodecagon 31"/>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anose="020B0604020202020204" pitchFamily="34" charset="0"/>
              </a:rPr>
              <a:t>51</a:t>
            </a:r>
          </a:p>
        </p:txBody>
      </p:sp>
    </p:spTree>
    <p:extLst>
      <p:ext uri="{BB962C8B-B14F-4D97-AF65-F5344CB8AC3E}">
        <p14:creationId xmlns:p14="http://schemas.microsoft.com/office/powerpoint/2010/main" val="88085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41" grpId="0"/>
      <p:bldP spid="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4" name="TextBox 3"/>
          <p:cNvSpPr txBox="1"/>
          <p:nvPr/>
        </p:nvSpPr>
        <p:spPr>
          <a:xfrm>
            <a:off x="0" y="1124744"/>
            <a:ext cx="5220072" cy="1200329"/>
          </a:xfrm>
          <a:prstGeom prst="rect">
            <a:avLst/>
          </a:prstGeom>
          <a:noFill/>
        </p:spPr>
        <p:txBody>
          <a:bodyPr wrap="square" rtlCol="0">
            <a:spAutoFit/>
          </a:bodyPr>
          <a:lstStyle/>
          <a:p>
            <a:pPr algn="l"/>
            <a:r>
              <a:rPr lang="en-GB" dirty="0" smtClean="0">
                <a:solidFill>
                  <a:schemeClr val="tx2">
                    <a:lumMod val="65000"/>
                  </a:schemeClr>
                </a:solidFill>
              </a:rPr>
              <a:t>   Number of layers and units</a:t>
            </a:r>
          </a:p>
          <a:p>
            <a:pPr algn="l"/>
            <a:r>
              <a:rPr lang="en-GB" dirty="0" smtClean="0"/>
              <a:t>   </a:t>
            </a:r>
            <a:r>
              <a:rPr lang="en-GB" dirty="0" smtClean="0">
                <a:solidFill>
                  <a:schemeClr val="tx2">
                    <a:lumMod val="65000"/>
                  </a:schemeClr>
                </a:solidFill>
              </a:rPr>
              <a:t>Kernel size</a:t>
            </a:r>
          </a:p>
          <a:p>
            <a:pPr algn="l"/>
            <a:r>
              <a:rPr lang="en-GB" dirty="0"/>
              <a:t> </a:t>
            </a:r>
            <a:r>
              <a:rPr lang="en-GB" dirty="0" smtClean="0"/>
              <a:t>  Sliding window step size (stride)</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0724" y="883509"/>
            <a:ext cx="514313" cy="583472"/>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2879" y="1268760"/>
            <a:ext cx="514313" cy="583472"/>
          </a:xfrm>
          <a:prstGeom prst="rect">
            <a:avLst/>
          </a:prstGeom>
        </p:spPr>
      </p:pic>
      <p:sp>
        <p:nvSpPr>
          <p:cNvPr id="3" name="TextBox 2"/>
          <p:cNvSpPr txBox="1"/>
          <p:nvPr/>
        </p:nvSpPr>
        <p:spPr>
          <a:xfrm>
            <a:off x="1118376" y="2325073"/>
            <a:ext cx="6264696" cy="707886"/>
          </a:xfrm>
          <a:prstGeom prst="rect">
            <a:avLst/>
          </a:prstGeom>
          <a:noFill/>
        </p:spPr>
        <p:txBody>
          <a:bodyPr wrap="square" rtlCol="0">
            <a:spAutoFit/>
          </a:bodyPr>
          <a:lstStyle/>
          <a:p>
            <a:pPr marL="342900" indent="-342900" algn="l">
              <a:buFont typeface="Arial" panose="020B0604020202020204" pitchFamily="34" charset="0"/>
              <a:buChar char="•"/>
            </a:pPr>
            <a:r>
              <a:rPr lang="en-GB" sz="2000" dirty="0" smtClean="0"/>
              <a:t>1 preserves the spatial resolution</a:t>
            </a:r>
          </a:p>
          <a:p>
            <a:pPr marL="342900" indent="-342900" algn="l">
              <a:buFont typeface="Arial" panose="020B0604020202020204" pitchFamily="34" charset="0"/>
              <a:buChar char="•"/>
            </a:pPr>
            <a:r>
              <a:rPr lang="en-GB" sz="2000" dirty="0" smtClean="0"/>
              <a:t>2 </a:t>
            </a:r>
            <a:r>
              <a:rPr lang="en-GB" sz="2000" dirty="0" err="1" smtClean="0"/>
              <a:t>downsample</a:t>
            </a:r>
            <a:r>
              <a:rPr lang="en-GB" sz="2000" dirty="0" smtClean="0"/>
              <a:t> without using pooling</a:t>
            </a:r>
          </a:p>
        </p:txBody>
      </p:sp>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52</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7084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4" name="TextBox 3"/>
          <p:cNvSpPr txBox="1"/>
          <p:nvPr/>
        </p:nvSpPr>
        <p:spPr>
          <a:xfrm>
            <a:off x="0" y="1124744"/>
            <a:ext cx="6660232" cy="1569660"/>
          </a:xfrm>
          <a:prstGeom prst="rect">
            <a:avLst/>
          </a:prstGeom>
          <a:noFill/>
        </p:spPr>
        <p:txBody>
          <a:bodyPr wrap="square" rtlCol="0">
            <a:spAutoFit/>
          </a:bodyPr>
          <a:lstStyle/>
          <a:p>
            <a:pPr algn="l"/>
            <a:r>
              <a:rPr lang="en-GB" dirty="0" smtClean="0">
                <a:solidFill>
                  <a:schemeClr val="tx2">
                    <a:lumMod val="65000"/>
                  </a:schemeClr>
                </a:solidFill>
              </a:rPr>
              <a:t>   Number of layers and units</a:t>
            </a:r>
          </a:p>
          <a:p>
            <a:pPr algn="l"/>
            <a:r>
              <a:rPr lang="en-GB" dirty="0" smtClean="0"/>
              <a:t>   </a:t>
            </a:r>
            <a:r>
              <a:rPr lang="en-GB" dirty="0" smtClean="0">
                <a:solidFill>
                  <a:schemeClr val="tx2">
                    <a:lumMod val="65000"/>
                  </a:schemeClr>
                </a:solidFill>
              </a:rPr>
              <a:t>Kernel size</a:t>
            </a:r>
          </a:p>
          <a:p>
            <a:pPr algn="l"/>
            <a:r>
              <a:rPr lang="en-GB" dirty="0"/>
              <a:t> </a:t>
            </a:r>
            <a:r>
              <a:rPr lang="en-GB" dirty="0" smtClean="0"/>
              <a:t>  </a:t>
            </a:r>
            <a:r>
              <a:rPr lang="en-GB" dirty="0" smtClean="0">
                <a:solidFill>
                  <a:schemeClr val="accent3">
                    <a:lumMod val="65000"/>
                  </a:schemeClr>
                </a:solidFill>
              </a:rPr>
              <a:t>Sliding window step size (stride)</a:t>
            </a:r>
          </a:p>
          <a:p>
            <a:pPr algn="l"/>
            <a:r>
              <a:rPr lang="en-GB" dirty="0"/>
              <a:t> </a:t>
            </a:r>
            <a:r>
              <a:rPr lang="en-GB" dirty="0" smtClean="0"/>
              <a:t>  Pooling </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0724" y="883509"/>
            <a:ext cx="514313" cy="583472"/>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52879" y="1268760"/>
            <a:ext cx="514313" cy="583472"/>
          </a:xfrm>
          <a:prstGeom prst="rect">
            <a:avLst/>
          </a:prstGeom>
        </p:spPr>
      </p:pic>
      <p:sp>
        <p:nvSpPr>
          <p:cNvPr id="3" name="TextBox 2"/>
          <p:cNvSpPr txBox="1"/>
          <p:nvPr/>
        </p:nvSpPr>
        <p:spPr>
          <a:xfrm>
            <a:off x="1683495" y="4746717"/>
            <a:ext cx="5344962" cy="1015663"/>
          </a:xfrm>
          <a:prstGeom prst="rect">
            <a:avLst/>
          </a:prstGeom>
          <a:noFill/>
          <a:ln w="34925">
            <a:solidFill>
              <a:schemeClr val="tx1"/>
            </a:solidFill>
          </a:ln>
        </p:spPr>
        <p:txBody>
          <a:bodyPr wrap="square" rtlCol="0">
            <a:spAutoFit/>
          </a:bodyPr>
          <a:lstStyle/>
          <a:p>
            <a:pPr marL="342900" indent="-342900" algn="l">
              <a:buFont typeface="Arial" panose="020B0604020202020204" pitchFamily="34" charset="0"/>
              <a:buChar char="•"/>
            </a:pPr>
            <a:r>
              <a:rPr lang="en-GB" sz="2000" dirty="0"/>
              <a:t>m</a:t>
            </a:r>
            <a:r>
              <a:rPr lang="en-GB" sz="2000" dirty="0" smtClean="0"/>
              <a:t>ax pooling</a:t>
            </a:r>
          </a:p>
          <a:p>
            <a:pPr marL="342900" indent="-342900" algn="l">
              <a:buFont typeface="Arial" panose="020B0604020202020204" pitchFamily="34" charset="0"/>
              <a:buChar char="•"/>
            </a:pPr>
            <a:r>
              <a:rPr lang="en-GB" sz="2000" dirty="0"/>
              <a:t>p</a:t>
            </a:r>
            <a:r>
              <a:rPr lang="en-GB" sz="2000" dirty="0" smtClean="0"/>
              <a:t>ooling size 2x2 (i.e. size of the patches)</a:t>
            </a:r>
          </a:p>
          <a:p>
            <a:pPr marL="342900" indent="-342900" algn="l">
              <a:buFont typeface="Arial" panose="020B0604020202020204" pitchFamily="34" charset="0"/>
              <a:buChar char="•"/>
            </a:pPr>
            <a:r>
              <a:rPr lang="en-GB" sz="2000" dirty="0"/>
              <a:t>s</a:t>
            </a:r>
            <a:r>
              <a:rPr lang="en-GB" sz="2000" dirty="0" smtClean="0"/>
              <a:t>ame padding</a:t>
            </a:r>
            <a:endParaRPr lang="en-GB" sz="2000"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40368" y="1653855"/>
            <a:ext cx="514313" cy="583472"/>
          </a:xfrm>
          <a:prstGeom prst="rect">
            <a:avLst/>
          </a:prstGeom>
        </p:spPr>
      </p:pic>
      <p:sp>
        <p:nvSpPr>
          <p:cNvPr id="9" name="TextBox 8"/>
          <p:cNvSpPr txBox="1"/>
          <p:nvPr/>
        </p:nvSpPr>
        <p:spPr>
          <a:xfrm>
            <a:off x="719572" y="6021288"/>
            <a:ext cx="7272808" cy="400110"/>
          </a:xfrm>
          <a:prstGeom prst="rect">
            <a:avLst/>
          </a:prstGeom>
          <a:noFill/>
        </p:spPr>
        <p:txBody>
          <a:bodyPr wrap="square" rtlCol="0">
            <a:spAutoFit/>
          </a:bodyPr>
          <a:lstStyle/>
          <a:p>
            <a:r>
              <a:rPr lang="en-GB" sz="2000" dirty="0" smtClean="0">
                <a:hlinkClick r:id="rId4"/>
              </a:rPr>
              <a:t>Pooling layers for convolutional neural networks</a:t>
            </a:r>
            <a:endParaRPr lang="en-GB" sz="2000" dirty="0"/>
          </a:p>
        </p:txBody>
      </p:sp>
      <p:sp>
        <p:nvSpPr>
          <p:cNvPr id="10" name="TextBox 9"/>
          <p:cNvSpPr txBox="1"/>
          <p:nvPr/>
        </p:nvSpPr>
        <p:spPr>
          <a:xfrm>
            <a:off x="395536" y="2753257"/>
            <a:ext cx="7920880" cy="707886"/>
          </a:xfrm>
          <a:prstGeom prst="rect">
            <a:avLst/>
          </a:prstGeom>
          <a:noFill/>
        </p:spPr>
        <p:txBody>
          <a:bodyPr wrap="square" rtlCol="0">
            <a:spAutoFit/>
          </a:bodyPr>
          <a:lstStyle/>
          <a:p>
            <a:pPr algn="l"/>
            <a:r>
              <a:rPr lang="en-GB" sz="2000" dirty="0" err="1" smtClean="0"/>
              <a:t>Downsample</a:t>
            </a:r>
            <a:r>
              <a:rPr lang="en-GB" sz="2000" dirty="0" smtClean="0"/>
              <a:t> feature </a:t>
            </a:r>
            <a:r>
              <a:rPr lang="en-GB" sz="2000" dirty="0"/>
              <a:t>maps by summarizing the presence of features in patches of the feature map. </a:t>
            </a:r>
            <a:endParaRPr lang="en-GB" sz="2000" dirty="0" smtClean="0"/>
          </a:p>
        </p:txBody>
      </p:sp>
      <p:sp>
        <p:nvSpPr>
          <p:cNvPr id="11" name="TextBox 10"/>
          <p:cNvSpPr txBox="1"/>
          <p:nvPr/>
        </p:nvSpPr>
        <p:spPr>
          <a:xfrm>
            <a:off x="179512" y="3519996"/>
            <a:ext cx="7920880" cy="707886"/>
          </a:xfrm>
          <a:prstGeom prst="rect">
            <a:avLst/>
          </a:prstGeom>
          <a:noFill/>
        </p:spPr>
        <p:txBody>
          <a:bodyPr wrap="square" rtlCol="0">
            <a:spAutoFit/>
          </a:bodyPr>
          <a:lstStyle/>
          <a:p>
            <a:pPr marL="342900" indent="-342900">
              <a:buFontTx/>
              <a:buChar char="-"/>
            </a:pPr>
            <a:r>
              <a:rPr lang="en-GB" sz="2000" dirty="0" smtClean="0"/>
              <a:t>average </a:t>
            </a:r>
            <a:r>
              <a:rPr lang="en-GB" sz="2000" dirty="0"/>
              <a:t>pooling </a:t>
            </a:r>
            <a:r>
              <a:rPr lang="en-GB" sz="2000" dirty="0" smtClean="0"/>
              <a:t>summarises </a:t>
            </a:r>
            <a:r>
              <a:rPr lang="en-GB" sz="2000" dirty="0"/>
              <a:t>the average presence of a feature </a:t>
            </a:r>
            <a:endParaRPr lang="en-GB" sz="2000" dirty="0" smtClean="0"/>
          </a:p>
          <a:p>
            <a:pPr marL="342900" indent="-342900">
              <a:buFontTx/>
              <a:buChar char="-"/>
            </a:pPr>
            <a:r>
              <a:rPr lang="en-GB" sz="2000" dirty="0"/>
              <a:t>m</a:t>
            </a:r>
            <a:r>
              <a:rPr lang="en-GB" sz="2000" dirty="0" smtClean="0"/>
              <a:t>ax pooling indicates the </a:t>
            </a:r>
            <a:r>
              <a:rPr lang="en-GB" sz="2000" dirty="0"/>
              <a:t>most activated presence of a </a:t>
            </a:r>
            <a:r>
              <a:rPr lang="en-GB" sz="2000" dirty="0" smtClean="0"/>
              <a:t>feature</a:t>
            </a:r>
            <a:endParaRPr lang="en-GB" sz="2000" dirty="0"/>
          </a:p>
        </p:txBody>
      </p:sp>
      <p:sp>
        <p:nvSpPr>
          <p:cNvPr id="12" name="Dodecagon 11"/>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53</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2674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Designing a CNN</a:t>
            </a:r>
            <a:endParaRPr lang="en-GB" dirty="0"/>
          </a:p>
        </p:txBody>
      </p:sp>
      <p:sp>
        <p:nvSpPr>
          <p:cNvPr id="3" name="TextBox 2"/>
          <p:cNvSpPr txBox="1"/>
          <p:nvPr/>
        </p:nvSpPr>
        <p:spPr>
          <a:xfrm>
            <a:off x="0" y="1124744"/>
            <a:ext cx="6660232" cy="1938992"/>
          </a:xfrm>
          <a:prstGeom prst="rect">
            <a:avLst/>
          </a:prstGeom>
          <a:noFill/>
        </p:spPr>
        <p:txBody>
          <a:bodyPr wrap="square" rtlCol="0">
            <a:spAutoFit/>
          </a:bodyPr>
          <a:lstStyle/>
          <a:p>
            <a:pPr algn="l"/>
            <a:r>
              <a:rPr lang="en-GB" dirty="0" smtClean="0">
                <a:solidFill>
                  <a:schemeClr val="tx2">
                    <a:lumMod val="65000"/>
                  </a:schemeClr>
                </a:solidFill>
              </a:rPr>
              <a:t>   Number of layers and units</a:t>
            </a:r>
          </a:p>
          <a:p>
            <a:pPr algn="l"/>
            <a:r>
              <a:rPr lang="en-GB" dirty="0" smtClean="0"/>
              <a:t>   </a:t>
            </a:r>
            <a:r>
              <a:rPr lang="en-GB" dirty="0" smtClean="0">
                <a:solidFill>
                  <a:schemeClr val="tx2">
                    <a:lumMod val="65000"/>
                  </a:schemeClr>
                </a:solidFill>
              </a:rPr>
              <a:t>Kernel size</a:t>
            </a:r>
          </a:p>
          <a:p>
            <a:pPr algn="l"/>
            <a:r>
              <a:rPr lang="en-GB" dirty="0"/>
              <a:t> </a:t>
            </a:r>
            <a:r>
              <a:rPr lang="en-GB" dirty="0" smtClean="0"/>
              <a:t>  </a:t>
            </a:r>
            <a:r>
              <a:rPr lang="en-GB" dirty="0" smtClean="0">
                <a:solidFill>
                  <a:schemeClr val="accent3">
                    <a:lumMod val="65000"/>
                  </a:schemeClr>
                </a:solidFill>
              </a:rPr>
              <a:t>Sliding </a:t>
            </a:r>
            <a:r>
              <a:rPr lang="en-GB" dirty="0" smtClean="0">
                <a:solidFill>
                  <a:schemeClr val="tx2">
                    <a:lumMod val="65000"/>
                  </a:schemeClr>
                </a:solidFill>
              </a:rPr>
              <a:t>window</a:t>
            </a:r>
            <a:r>
              <a:rPr lang="en-GB" dirty="0" smtClean="0">
                <a:solidFill>
                  <a:schemeClr val="accent3">
                    <a:lumMod val="65000"/>
                  </a:schemeClr>
                </a:solidFill>
              </a:rPr>
              <a:t> step size (stride)</a:t>
            </a:r>
          </a:p>
          <a:p>
            <a:pPr algn="l"/>
            <a:r>
              <a:rPr lang="en-GB" dirty="0"/>
              <a:t> </a:t>
            </a:r>
            <a:r>
              <a:rPr lang="en-GB" dirty="0" smtClean="0"/>
              <a:t>  </a:t>
            </a:r>
            <a:r>
              <a:rPr lang="en-GB" dirty="0" smtClean="0">
                <a:solidFill>
                  <a:schemeClr val="tx2">
                    <a:lumMod val="65000"/>
                  </a:schemeClr>
                </a:solidFill>
              </a:rPr>
              <a:t>Pooling </a:t>
            </a:r>
          </a:p>
          <a:p>
            <a:pPr algn="l"/>
            <a:r>
              <a:rPr lang="en-GB" dirty="0" smtClean="0"/>
              <a:t>   Activation and costs function</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0724" y="883509"/>
            <a:ext cx="514313" cy="583472"/>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95736" y="1218441"/>
            <a:ext cx="514313" cy="583472"/>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76056" y="1628800"/>
            <a:ext cx="514313" cy="583472"/>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81423" y="1920536"/>
            <a:ext cx="514313" cy="58347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32638" y="2355941"/>
            <a:ext cx="819257" cy="672281"/>
          </a:xfrm>
          <a:prstGeom prst="rect">
            <a:avLst/>
          </a:prstGeom>
        </p:spPr>
      </p:pic>
      <p:sp>
        <p:nvSpPr>
          <p:cNvPr id="9" name="TextBox 8"/>
          <p:cNvSpPr txBox="1"/>
          <p:nvPr/>
        </p:nvSpPr>
        <p:spPr>
          <a:xfrm>
            <a:off x="1681423" y="3567792"/>
            <a:ext cx="5344962" cy="1015663"/>
          </a:xfrm>
          <a:prstGeom prst="rect">
            <a:avLst/>
          </a:prstGeom>
          <a:noFill/>
          <a:ln w="34925">
            <a:solidFill>
              <a:schemeClr val="tx1"/>
            </a:solidFill>
          </a:ln>
        </p:spPr>
        <p:txBody>
          <a:bodyPr wrap="square" rtlCol="0">
            <a:spAutoFit/>
          </a:bodyPr>
          <a:lstStyle/>
          <a:p>
            <a:pPr marL="342900" indent="-342900" algn="l">
              <a:buFont typeface="Arial" panose="020B0604020202020204" pitchFamily="34" charset="0"/>
              <a:buChar char="•"/>
            </a:pPr>
            <a:endParaRPr lang="en-GB" sz="2000" dirty="0" smtClean="0"/>
          </a:p>
          <a:p>
            <a:pPr marL="342900" indent="-342900" algn="l">
              <a:buFont typeface="Arial" panose="020B0604020202020204" pitchFamily="34" charset="0"/>
              <a:buChar char="•"/>
            </a:pPr>
            <a:r>
              <a:rPr lang="en-GB" sz="2000" dirty="0" err="1" smtClean="0"/>
              <a:t>ReLU</a:t>
            </a:r>
            <a:r>
              <a:rPr lang="en-GB" sz="2000" dirty="0" smtClean="0"/>
              <a:t> except for output layer</a:t>
            </a:r>
          </a:p>
          <a:p>
            <a:pPr algn="l"/>
            <a:endParaRPr lang="en-GB" sz="2000" dirty="0"/>
          </a:p>
        </p:txBody>
      </p:sp>
      <p:sp>
        <p:nvSpPr>
          <p:cNvPr id="10" name="Dodecagon 9"/>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54</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9691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5667"/>
            <a:ext cx="7488324" cy="792162"/>
          </a:xfrm>
        </p:spPr>
        <p:txBody>
          <a:bodyPr/>
          <a:lstStyle/>
          <a:p>
            <a:r>
              <a:rPr lang="en-GB" dirty="0" smtClean="0"/>
              <a:t>Generative Adversarial Networks</a:t>
            </a:r>
            <a:endParaRPr lang="en-GB" dirty="0"/>
          </a:p>
        </p:txBody>
      </p:sp>
      <p:sp>
        <p:nvSpPr>
          <p:cNvPr id="4" name="TextBox 3"/>
          <p:cNvSpPr txBox="1"/>
          <p:nvPr/>
        </p:nvSpPr>
        <p:spPr>
          <a:xfrm>
            <a:off x="179512" y="6093296"/>
            <a:ext cx="8748464" cy="276999"/>
          </a:xfrm>
          <a:prstGeom prst="rect">
            <a:avLst/>
          </a:prstGeom>
          <a:noFill/>
        </p:spPr>
        <p:txBody>
          <a:bodyPr wrap="square" rtlCol="0">
            <a:spAutoFit/>
          </a:bodyPr>
          <a:lstStyle/>
          <a:p>
            <a:r>
              <a:rPr lang="en-GB" sz="1200" dirty="0" smtClean="0">
                <a:hlinkClick r:id="rId3"/>
              </a:rPr>
              <a:t>https</a:t>
            </a:r>
            <a:r>
              <a:rPr lang="en-GB" sz="1200" dirty="0">
                <a:hlinkClick r:id="rId3"/>
              </a:rPr>
              <a:t>://</a:t>
            </a:r>
            <a:r>
              <a:rPr lang="en-GB" sz="1200" dirty="0" smtClean="0">
                <a:hlinkClick r:id="rId3"/>
              </a:rPr>
              <a:t>d18rbf1v22mj88.cloudfront.net/wp-content/uploads/sites/3/2018/03/29200233/GAN_en.png</a:t>
            </a:r>
            <a:r>
              <a:rPr lang="en-GB" sz="1200" dirty="0" smtClean="0"/>
              <a:t> </a:t>
            </a:r>
            <a:endParaRPr lang="en-GB" sz="1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352" y="953541"/>
            <a:ext cx="7056784" cy="4684898"/>
          </a:xfrm>
          <a:prstGeom prst="rect">
            <a:avLst/>
          </a:prstGeom>
          <a:solidFill>
            <a:schemeClr val="accent5">
              <a:lumMod val="90000"/>
            </a:schemeClr>
          </a:solidFill>
        </p:spPr>
      </p:pic>
      <p:sp>
        <p:nvSpPr>
          <p:cNvPr id="6" name="TextBox 5"/>
          <p:cNvSpPr txBox="1"/>
          <p:nvPr/>
        </p:nvSpPr>
        <p:spPr>
          <a:xfrm>
            <a:off x="179512" y="5790058"/>
            <a:ext cx="3600400" cy="307777"/>
          </a:xfrm>
          <a:prstGeom prst="rect">
            <a:avLst/>
          </a:prstGeom>
          <a:noFill/>
        </p:spPr>
        <p:txBody>
          <a:bodyPr wrap="square" rtlCol="0">
            <a:spAutoFit/>
          </a:bodyPr>
          <a:lstStyle/>
          <a:p>
            <a:r>
              <a:rPr lang="en-GB" sz="1400" dirty="0" smtClean="0"/>
              <a:t>Image source (accessed on 02/03/2022)</a:t>
            </a:r>
            <a:endParaRPr lang="en-GB" sz="1400" dirty="0"/>
          </a:p>
        </p:txBody>
      </p:sp>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55</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7210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a:extLst>
              <a:ext uri="{FF2B5EF4-FFF2-40B4-BE49-F238E27FC236}">
                <a16:creationId xmlns:a16="http://schemas.microsoft.com/office/drawing/2014/main" id="{5DF6DEC7-2764-4456-9481-562182C7D01A}"/>
              </a:ext>
            </a:extLst>
          </p:cNvPr>
          <p:cNvSpPr>
            <a:spLocks noGrp="1"/>
          </p:cNvSpPr>
          <p:nvPr>
            <p:ph type="title"/>
          </p:nvPr>
        </p:nvSpPr>
        <p:spPr>
          <a:xfrm>
            <a:off x="109235" y="114267"/>
            <a:ext cx="8732837" cy="863823"/>
          </a:xfrm>
        </p:spPr>
        <p:txBody>
          <a:bodyPr/>
          <a:lstStyle/>
          <a:p>
            <a:pPr algn="ctr"/>
            <a:r>
              <a:rPr lang="en-US" dirty="0"/>
              <a:t>DEP-GAN</a:t>
            </a:r>
            <a:endParaRPr lang="en-GB" dirty="0"/>
          </a:p>
        </p:txBody>
      </p:sp>
      <p:grpSp>
        <p:nvGrpSpPr>
          <p:cNvPr id="291" name="Group 290">
            <a:extLst>
              <a:ext uri="{FF2B5EF4-FFF2-40B4-BE49-F238E27FC236}">
                <a16:creationId xmlns:a16="http://schemas.microsoft.com/office/drawing/2014/main" id="{DC6ED0E0-7469-47DC-9323-0351C03FDC3D}"/>
              </a:ext>
            </a:extLst>
          </p:cNvPr>
          <p:cNvGrpSpPr/>
          <p:nvPr/>
        </p:nvGrpSpPr>
        <p:grpSpPr>
          <a:xfrm>
            <a:off x="109235" y="3112625"/>
            <a:ext cx="8710915" cy="3372841"/>
            <a:chOff x="109235" y="3112625"/>
            <a:chExt cx="8710915" cy="3372841"/>
          </a:xfrm>
        </p:grpSpPr>
        <p:cxnSp>
          <p:nvCxnSpPr>
            <p:cNvPr id="209" name="Straight Arrow Connector 208">
              <a:extLst>
                <a:ext uri="{FF2B5EF4-FFF2-40B4-BE49-F238E27FC236}">
                  <a16:creationId xmlns:a16="http://schemas.microsoft.com/office/drawing/2014/main" id="{D6F82967-5BAC-49C2-BD12-0092845ED7CE}"/>
                </a:ext>
              </a:extLst>
            </p:cNvPr>
            <p:cNvCxnSpPr>
              <a:cxnSpLocks/>
              <a:stCxn id="224" idx="0"/>
              <a:endCxn id="225" idx="2"/>
            </p:cNvCxnSpPr>
            <p:nvPr/>
          </p:nvCxnSpPr>
          <p:spPr>
            <a:xfrm flipV="1">
              <a:off x="934258" y="5403960"/>
              <a:ext cx="1551121" cy="8486"/>
            </a:xfrm>
            <a:prstGeom prst="straightConnector1">
              <a:avLst/>
            </a:prstGeom>
            <a:noFill/>
            <a:ln w="28575" cap="flat" cmpd="sng" algn="ctr">
              <a:solidFill>
                <a:schemeClr val="tx1"/>
              </a:solidFill>
              <a:prstDash val="solid"/>
              <a:miter lim="800000"/>
              <a:tailEnd type="triangle"/>
            </a:ln>
            <a:effectLst/>
          </p:spPr>
        </p:cxnSp>
        <p:sp>
          <p:nvSpPr>
            <p:cNvPr id="210" name="Rectangle 209">
              <a:extLst>
                <a:ext uri="{FF2B5EF4-FFF2-40B4-BE49-F238E27FC236}">
                  <a16:creationId xmlns:a16="http://schemas.microsoft.com/office/drawing/2014/main" id="{1572EE54-AD16-4657-B8F8-E711F0212254}"/>
                </a:ext>
              </a:extLst>
            </p:cNvPr>
            <p:cNvSpPr/>
            <p:nvPr/>
          </p:nvSpPr>
          <p:spPr>
            <a:xfrm rot="5400000">
              <a:off x="2778238" y="3739401"/>
              <a:ext cx="540603" cy="464204"/>
            </a:xfrm>
            <a:prstGeom prst="rect">
              <a:avLst/>
            </a:prstGeom>
            <a:solidFill>
              <a:srgbClr val="00B0F0"/>
            </a:solidFill>
            <a:ln w="28575" cap="flat" cmpd="sng" algn="ctr">
              <a:solidFill>
                <a:srgbClr val="00B0F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1" name="Rectangle 210">
                  <a:extLst>
                    <a:ext uri="{FF2B5EF4-FFF2-40B4-BE49-F238E27FC236}">
                      <a16:creationId xmlns:a16="http://schemas.microsoft.com/office/drawing/2014/main" id="{83B4649F-DB8F-44C2-B058-7B8717BEC5F1}"/>
                    </a:ext>
                  </a:extLst>
                </p:cNvPr>
                <p:cNvSpPr/>
                <p:nvPr/>
              </p:nvSpPr>
              <p:spPr>
                <a:xfrm>
                  <a:off x="109235" y="3350223"/>
                  <a:ext cx="1389360" cy="1260635"/>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Real IM “Baseline”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(year-0) [</a:t>
                  </a:r>
                  <a14:m>
                    <m:oMath xmlns:m="http://schemas.openxmlformats.org/officeDocument/2006/math">
                      <m:sSub>
                        <m:sSubPr>
                          <m:ctrlPr>
                            <a:rPr kumimoji="0" lang="en-US"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𝟎</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211" name="Rectangle 210">
                  <a:extLst>
                    <a:ext uri="{FF2B5EF4-FFF2-40B4-BE49-F238E27FC236}">
                      <a16:creationId xmlns:a16="http://schemas.microsoft.com/office/drawing/2014/main" id="{83B4649F-DB8F-44C2-B058-7B8717BEC5F1}"/>
                    </a:ext>
                  </a:extLst>
                </p:cNvPr>
                <p:cNvSpPr>
                  <a:spLocks noRot="1" noChangeAspect="1" noMove="1" noResize="1" noEditPoints="1" noAdjustHandles="1" noChangeArrowheads="1" noChangeShapeType="1" noTextEdit="1"/>
                </p:cNvSpPr>
                <p:nvPr/>
              </p:nvSpPr>
              <p:spPr>
                <a:xfrm>
                  <a:off x="109235" y="3350223"/>
                  <a:ext cx="1389360" cy="1260635"/>
                </a:xfrm>
                <a:prstGeom prst="rect">
                  <a:avLst/>
                </a:prstGeom>
                <a:blipFill>
                  <a:blip r:embed="rId3"/>
                  <a:stretch>
                    <a:fillRect/>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2" name="Rectangle 211">
                  <a:extLst>
                    <a:ext uri="{FF2B5EF4-FFF2-40B4-BE49-F238E27FC236}">
                      <a16:creationId xmlns:a16="http://schemas.microsoft.com/office/drawing/2014/main" id="{D584E411-2AC3-4539-AAA2-23B2E573D46C}"/>
                    </a:ext>
                  </a:extLst>
                </p:cNvPr>
                <p:cNvSpPr/>
                <p:nvPr/>
              </p:nvSpPr>
              <p:spPr>
                <a:xfrm>
                  <a:off x="4216493" y="3298248"/>
                  <a:ext cx="1373273" cy="1349952"/>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Fake “Disease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Evolution Map”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(DEM)</a:t>
                  </a: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1"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sSup>
                              <m:sSupPr>
                                <m:ctrlP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p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𝒚</m:t>
                                </m:r>
                              </m:e>
                              <m:sup>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up>
                            </m:sSup>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𝑴</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𝟎</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m:oMathPara>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212" name="Rectangle 211">
                  <a:extLst>
                    <a:ext uri="{FF2B5EF4-FFF2-40B4-BE49-F238E27FC236}">
                      <a16:creationId xmlns:a16="http://schemas.microsoft.com/office/drawing/2014/main" id="{D584E411-2AC3-4539-AAA2-23B2E573D46C}"/>
                    </a:ext>
                  </a:extLst>
                </p:cNvPr>
                <p:cNvSpPr>
                  <a:spLocks noRot="1" noChangeAspect="1" noMove="1" noResize="1" noEditPoints="1" noAdjustHandles="1" noChangeArrowheads="1" noChangeShapeType="1" noTextEdit="1"/>
                </p:cNvSpPr>
                <p:nvPr/>
              </p:nvSpPr>
              <p:spPr>
                <a:xfrm>
                  <a:off x="4216493" y="3298248"/>
                  <a:ext cx="1373273" cy="1349952"/>
                </a:xfrm>
                <a:prstGeom prst="rect">
                  <a:avLst/>
                </a:prstGeom>
                <a:blipFill>
                  <a:blip r:embed="rId4"/>
                  <a:stretch>
                    <a:fillRect l="-1304"/>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3" name="Rectangle 212">
                  <a:extLst>
                    <a:ext uri="{FF2B5EF4-FFF2-40B4-BE49-F238E27FC236}">
                      <a16:creationId xmlns:a16="http://schemas.microsoft.com/office/drawing/2014/main" id="{AC7DB1C7-11EF-41C0-AB80-5B69394EF3C8}"/>
                    </a:ext>
                  </a:extLst>
                </p:cNvPr>
                <p:cNvSpPr/>
                <p:nvPr/>
              </p:nvSpPr>
              <p:spPr>
                <a:xfrm>
                  <a:off x="6013975" y="3339334"/>
                  <a:ext cx="1152701" cy="1553931"/>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Fake IM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“Follow up”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(year-1)</a:t>
                  </a: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Sup>
                          <m:sSubSupPr>
                            <m:ctrlPr>
                              <a:rPr kumimoji="0" lang="en-US"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Sup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𝟏</m:t>
                            </m:r>
                          </m:sub>
                          <m:sup>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up>
                        </m:sSubSup>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n-US" sz="1600" b="1"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𝟎</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𝒚</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m:oMathPara>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213" name="Rectangle 212">
                  <a:extLst>
                    <a:ext uri="{FF2B5EF4-FFF2-40B4-BE49-F238E27FC236}">
                      <a16:creationId xmlns:a16="http://schemas.microsoft.com/office/drawing/2014/main" id="{AC7DB1C7-11EF-41C0-AB80-5B69394EF3C8}"/>
                    </a:ext>
                  </a:extLst>
                </p:cNvPr>
                <p:cNvSpPr>
                  <a:spLocks noRot="1" noChangeAspect="1" noMove="1" noResize="1" noEditPoints="1" noAdjustHandles="1" noChangeArrowheads="1" noChangeShapeType="1" noTextEdit="1"/>
                </p:cNvSpPr>
                <p:nvPr/>
              </p:nvSpPr>
              <p:spPr>
                <a:xfrm>
                  <a:off x="6013975" y="3339334"/>
                  <a:ext cx="1152701" cy="1553931"/>
                </a:xfrm>
                <a:prstGeom prst="rect">
                  <a:avLst/>
                </a:prstGeom>
                <a:blipFill>
                  <a:blip r:embed="rId5"/>
                  <a:stretch>
                    <a:fillRect t="-385" b="-1538"/>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4" name="Rectangle 213">
                  <a:extLst>
                    <a:ext uri="{FF2B5EF4-FFF2-40B4-BE49-F238E27FC236}">
                      <a16:creationId xmlns:a16="http://schemas.microsoft.com/office/drawing/2014/main" id="{766F6D38-05EC-4293-BFF0-6BD9DD75F298}"/>
                    </a:ext>
                  </a:extLst>
                </p:cNvPr>
                <p:cNvSpPr/>
                <p:nvPr/>
              </p:nvSpPr>
              <p:spPr>
                <a:xfrm>
                  <a:off x="7667449" y="3361751"/>
                  <a:ext cx="1152701" cy="153151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Real IM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“Follow up”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(year-1) </a:t>
                  </a:r>
                  <a14:m>
                    <m:oMath xmlns:m="http://schemas.openxmlformats.org/officeDocument/2006/math">
                      <m:r>
                        <a:rPr kumimoji="0" lang="en-GB" sz="1600" b="1" i="0"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n-US" sz="1600" b="1"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𝟏</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214" name="Rectangle 213">
                  <a:extLst>
                    <a:ext uri="{FF2B5EF4-FFF2-40B4-BE49-F238E27FC236}">
                      <a16:creationId xmlns:a16="http://schemas.microsoft.com/office/drawing/2014/main" id="{766F6D38-05EC-4293-BFF0-6BD9DD75F298}"/>
                    </a:ext>
                  </a:extLst>
                </p:cNvPr>
                <p:cNvSpPr>
                  <a:spLocks noRot="1" noChangeAspect="1" noMove="1" noResize="1" noEditPoints="1" noAdjustHandles="1" noChangeArrowheads="1" noChangeShapeType="1" noTextEdit="1"/>
                </p:cNvSpPr>
                <p:nvPr/>
              </p:nvSpPr>
              <p:spPr>
                <a:xfrm>
                  <a:off x="7667449" y="3361751"/>
                  <a:ext cx="1152701" cy="1531514"/>
                </a:xfrm>
                <a:prstGeom prst="rect">
                  <a:avLst/>
                </a:prstGeom>
                <a:blipFill>
                  <a:blip r:embed="rId6"/>
                  <a:stretch>
                    <a:fillRect/>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p:sp>
          <p:nvSpPr>
            <p:cNvPr id="215" name="Flowchart: Or 214">
              <a:extLst>
                <a:ext uri="{FF2B5EF4-FFF2-40B4-BE49-F238E27FC236}">
                  <a16:creationId xmlns:a16="http://schemas.microsoft.com/office/drawing/2014/main" id="{C50ECBA5-4FBB-49F2-8436-0FC5F9303C4D}"/>
                </a:ext>
              </a:extLst>
            </p:cNvPr>
            <p:cNvSpPr/>
            <p:nvPr/>
          </p:nvSpPr>
          <p:spPr>
            <a:xfrm>
              <a:off x="5701731" y="3112625"/>
              <a:ext cx="140695" cy="159676"/>
            </a:xfrm>
            <a:prstGeom prst="flowChartOr">
              <a:avLst/>
            </a:prstGeom>
            <a:noFill/>
            <a:ln w="28575"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16" name="Straight Arrow Connector 215">
              <a:extLst>
                <a:ext uri="{FF2B5EF4-FFF2-40B4-BE49-F238E27FC236}">
                  <a16:creationId xmlns:a16="http://schemas.microsoft.com/office/drawing/2014/main" id="{60FAB6D3-95A4-4722-B1E1-30A3F454F7C3}"/>
                </a:ext>
              </a:extLst>
            </p:cNvPr>
            <p:cNvCxnSpPr>
              <a:cxnSpLocks/>
              <a:stCxn id="211" idx="3"/>
              <a:endCxn id="221" idx="2"/>
            </p:cNvCxnSpPr>
            <p:nvPr/>
          </p:nvCxnSpPr>
          <p:spPr>
            <a:xfrm flipV="1">
              <a:off x="1498595" y="3963621"/>
              <a:ext cx="408774" cy="16920"/>
            </a:xfrm>
            <a:prstGeom prst="straightConnector1">
              <a:avLst/>
            </a:prstGeom>
            <a:noFill/>
            <a:ln w="28575" cap="flat" cmpd="sng" algn="ctr">
              <a:solidFill>
                <a:schemeClr val="tx1"/>
              </a:solidFill>
              <a:prstDash val="solid"/>
              <a:miter lim="800000"/>
              <a:tailEnd type="triangle"/>
            </a:ln>
            <a:effectLst/>
          </p:spPr>
        </p:cxnSp>
        <p:cxnSp>
          <p:nvCxnSpPr>
            <p:cNvPr id="217" name="Straight Arrow Connector 216">
              <a:extLst>
                <a:ext uri="{FF2B5EF4-FFF2-40B4-BE49-F238E27FC236}">
                  <a16:creationId xmlns:a16="http://schemas.microsoft.com/office/drawing/2014/main" id="{B04B4B60-0463-488B-A29A-2EB538A2A27D}"/>
                </a:ext>
              </a:extLst>
            </p:cNvPr>
            <p:cNvCxnSpPr>
              <a:cxnSpLocks/>
              <a:stCxn id="222" idx="2"/>
              <a:endCxn id="212" idx="1"/>
            </p:cNvCxnSpPr>
            <p:nvPr/>
          </p:nvCxnSpPr>
          <p:spPr>
            <a:xfrm>
              <a:off x="3995938" y="3972156"/>
              <a:ext cx="220555" cy="1068"/>
            </a:xfrm>
            <a:prstGeom prst="straightConnector1">
              <a:avLst/>
            </a:prstGeom>
            <a:noFill/>
            <a:ln w="28575" cap="flat" cmpd="sng" algn="ctr">
              <a:solidFill>
                <a:schemeClr val="tx1"/>
              </a:solidFill>
              <a:prstDash val="solid"/>
              <a:miter lim="800000"/>
              <a:tailEnd type="triangle"/>
            </a:ln>
            <a:effectLst/>
          </p:spPr>
        </p:cxnSp>
        <p:cxnSp>
          <p:nvCxnSpPr>
            <p:cNvPr id="218" name="Straight Arrow Connector 177">
              <a:extLst>
                <a:ext uri="{FF2B5EF4-FFF2-40B4-BE49-F238E27FC236}">
                  <a16:creationId xmlns:a16="http://schemas.microsoft.com/office/drawing/2014/main" id="{9B4B0C61-56E3-4B33-85D8-54CB886AB518}"/>
                </a:ext>
              </a:extLst>
            </p:cNvPr>
            <p:cNvCxnSpPr>
              <a:cxnSpLocks/>
              <a:stCxn id="212" idx="3"/>
              <a:endCxn id="215" idx="4"/>
            </p:cNvCxnSpPr>
            <p:nvPr/>
          </p:nvCxnSpPr>
          <p:spPr>
            <a:xfrm flipV="1">
              <a:off x="5589766" y="3272301"/>
              <a:ext cx="182313" cy="700923"/>
            </a:xfrm>
            <a:prstGeom prst="bentConnector2">
              <a:avLst/>
            </a:prstGeom>
            <a:noFill/>
            <a:ln w="28575" cap="flat" cmpd="sng" algn="ctr">
              <a:solidFill>
                <a:schemeClr val="tx1"/>
              </a:solidFill>
              <a:prstDash val="solid"/>
              <a:miter lim="800000"/>
              <a:tailEnd type="triangle"/>
            </a:ln>
            <a:effectLst/>
          </p:spPr>
        </p:cxnSp>
        <p:cxnSp>
          <p:nvCxnSpPr>
            <p:cNvPr id="219" name="Elbow Connector 11">
              <a:extLst>
                <a:ext uri="{FF2B5EF4-FFF2-40B4-BE49-F238E27FC236}">
                  <a16:creationId xmlns:a16="http://schemas.microsoft.com/office/drawing/2014/main" id="{A06A5C08-8A4E-4883-A8F2-01FE28B983EF}"/>
                </a:ext>
              </a:extLst>
            </p:cNvPr>
            <p:cNvCxnSpPr>
              <a:cxnSpLocks/>
            </p:cNvCxnSpPr>
            <p:nvPr/>
          </p:nvCxnSpPr>
          <p:spPr>
            <a:xfrm rot="5400000" flipH="1" flipV="1">
              <a:off x="3208459" y="900934"/>
              <a:ext cx="155457" cy="4766176"/>
            </a:xfrm>
            <a:prstGeom prst="bentConnector2">
              <a:avLst/>
            </a:prstGeom>
            <a:noFill/>
            <a:ln w="28575" cap="flat" cmpd="sng" algn="ctr">
              <a:solidFill>
                <a:schemeClr val="tx1"/>
              </a:solidFill>
              <a:prstDash val="solid"/>
              <a:miter lim="800000"/>
              <a:tailEnd type="triangle"/>
            </a:ln>
            <a:effectLst/>
          </p:spPr>
        </p:cxnSp>
        <p:cxnSp>
          <p:nvCxnSpPr>
            <p:cNvPr id="220" name="Elbow Connector 12">
              <a:extLst>
                <a:ext uri="{FF2B5EF4-FFF2-40B4-BE49-F238E27FC236}">
                  <a16:creationId xmlns:a16="http://schemas.microsoft.com/office/drawing/2014/main" id="{E0479079-EE7C-4110-BFF3-F27D5B61A87B}"/>
                </a:ext>
              </a:extLst>
            </p:cNvPr>
            <p:cNvCxnSpPr>
              <a:cxnSpLocks/>
            </p:cNvCxnSpPr>
            <p:nvPr/>
          </p:nvCxnSpPr>
          <p:spPr>
            <a:xfrm>
              <a:off x="5855849" y="3206293"/>
              <a:ext cx="747900" cy="320956"/>
            </a:xfrm>
            <a:prstGeom prst="bentConnector2">
              <a:avLst/>
            </a:prstGeom>
            <a:noFill/>
            <a:ln w="28575" cap="flat" cmpd="sng" algn="ctr">
              <a:solidFill>
                <a:schemeClr val="tx1"/>
              </a:solidFill>
              <a:prstDash val="solid"/>
              <a:miter lim="800000"/>
              <a:tailEnd type="triangle"/>
            </a:ln>
            <a:effectLst/>
          </p:spPr>
        </p:cxnSp>
        <p:sp>
          <p:nvSpPr>
            <p:cNvPr id="221" name="Trapezoid 220">
              <a:extLst>
                <a:ext uri="{FF2B5EF4-FFF2-40B4-BE49-F238E27FC236}">
                  <a16:creationId xmlns:a16="http://schemas.microsoft.com/office/drawing/2014/main" id="{2F14AF2D-8F6B-4DE9-A764-8284DEE25059}"/>
                </a:ext>
              </a:extLst>
            </p:cNvPr>
            <p:cNvSpPr/>
            <p:nvPr/>
          </p:nvSpPr>
          <p:spPr>
            <a:xfrm rot="5400000">
              <a:off x="1901534" y="3511038"/>
              <a:ext cx="916833" cy="905164"/>
            </a:xfrm>
            <a:prstGeom prst="trapezoid">
              <a:avLst>
                <a:gd name="adj" fmla="val 20791"/>
              </a:avLst>
            </a:prstGeom>
            <a:solidFill>
              <a:srgbClr val="00B0F0"/>
            </a:solidFill>
            <a:ln w="28575" cap="flat" cmpd="sng" algn="ctr">
              <a:solidFill>
                <a:srgbClr val="00B0F0"/>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2" name="Trapezoid 221">
              <a:extLst>
                <a:ext uri="{FF2B5EF4-FFF2-40B4-BE49-F238E27FC236}">
                  <a16:creationId xmlns:a16="http://schemas.microsoft.com/office/drawing/2014/main" id="{B5FD91FD-5FBE-4341-86F1-E68BEFF8FC3F}"/>
                </a:ext>
              </a:extLst>
            </p:cNvPr>
            <p:cNvSpPr/>
            <p:nvPr/>
          </p:nvSpPr>
          <p:spPr>
            <a:xfrm rot="16200000">
              <a:off x="3184694" y="3610787"/>
              <a:ext cx="899749" cy="722739"/>
            </a:xfrm>
            <a:prstGeom prst="trapezoid">
              <a:avLst/>
            </a:prstGeom>
            <a:solidFill>
              <a:srgbClr val="00B0F0"/>
            </a:solidFill>
            <a:ln w="28575" cap="flat" cmpd="sng" algn="ctr">
              <a:solidFill>
                <a:srgbClr val="00B0F0"/>
              </a:solidFill>
              <a:prstDash val="solid"/>
              <a:miter lim="800000"/>
            </a:ln>
            <a:effectLst/>
          </p:spPr>
          <p:txBody>
            <a:bodyPr vert="vert"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BE88FF95-1E77-45D4-A57D-0F0F149A1223}"/>
                    </a:ext>
                  </a:extLst>
                </p:cNvPr>
                <p:cNvSpPr txBox="1"/>
                <p:nvPr/>
              </p:nvSpPr>
              <p:spPr>
                <a:xfrm>
                  <a:off x="2812533" y="3816832"/>
                  <a:ext cx="468109" cy="3145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GB" sz="1800" b="1" i="1" u="none" strike="noStrike" kern="0" cap="none" spc="0" normalizeH="0" baseline="0" noProof="0" smtClean="0">
                            <a:ln>
                              <a:noFill/>
                            </a:ln>
                            <a:solidFill>
                              <a:prstClr val="black"/>
                            </a:solidFill>
                            <a:effectLst/>
                            <a:uLnTx/>
                            <a:uFillTx/>
                            <a:latin typeface="Cambria Math" panose="02040503050406030204" pitchFamily="18" charset="0"/>
                          </a:rPr>
                          <m:t>𝑴</m:t>
                        </m:r>
                        <m:r>
                          <a:rPr kumimoji="0" lang="en-GB" sz="18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GB" sz="1800" b="1" i="1" u="none" strike="noStrike" kern="0" cap="none" spc="0" normalizeH="0" baseline="0" noProof="0" smtClean="0">
                            <a:ln>
                              <a:noFill/>
                            </a:ln>
                            <a:solidFill>
                              <a:prstClr val="black"/>
                            </a:solidFill>
                            <a:effectLst/>
                            <a:uLnTx/>
                            <a:uFillTx/>
                            <a:latin typeface="Cambria Math" panose="02040503050406030204" pitchFamily="18" charset="0"/>
                          </a:rPr>
                          <m:t>𝒙</m:t>
                        </m:r>
                        <m:r>
                          <a:rPr kumimoji="0" lang="en-GB" sz="18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223" name="TextBox 222">
                  <a:extLst>
                    <a:ext uri="{FF2B5EF4-FFF2-40B4-BE49-F238E27FC236}">
                      <a16:creationId xmlns:a16="http://schemas.microsoft.com/office/drawing/2014/main" id="{BE88FF95-1E77-45D4-A57D-0F0F149A1223}"/>
                    </a:ext>
                  </a:extLst>
                </p:cNvPr>
                <p:cNvSpPr txBox="1">
                  <a:spLocks noRot="1" noChangeAspect="1" noMove="1" noResize="1" noEditPoints="1" noAdjustHandles="1" noChangeArrowheads="1" noChangeShapeType="1" noTextEdit="1"/>
                </p:cNvSpPr>
                <p:nvPr/>
              </p:nvSpPr>
              <p:spPr>
                <a:xfrm>
                  <a:off x="2812533" y="3816832"/>
                  <a:ext cx="468109" cy="314590"/>
                </a:xfrm>
                <a:prstGeom prst="rect">
                  <a:avLst/>
                </a:prstGeom>
                <a:blipFill>
                  <a:blip r:embed="rId7"/>
                  <a:stretch>
                    <a:fillRect l="-29870" r="-25974" b="-32692"/>
                  </a:stretch>
                </a:blipFill>
              </p:spPr>
              <p:txBody>
                <a:bodyPr/>
                <a:lstStyle/>
                <a:p>
                  <a:r>
                    <a:rPr lang="en-GB">
                      <a:noFill/>
                    </a:rPr>
                    <a:t> </a:t>
                  </a:r>
                </a:p>
              </p:txBody>
            </p:sp>
          </mc:Fallback>
        </mc:AlternateContent>
        <p:sp>
          <p:nvSpPr>
            <p:cNvPr id="224" name="Rectangle 223">
              <a:extLst>
                <a:ext uri="{FF2B5EF4-FFF2-40B4-BE49-F238E27FC236}">
                  <a16:creationId xmlns:a16="http://schemas.microsoft.com/office/drawing/2014/main" id="{C166D236-B026-41F6-83B3-59C282CF7B06}"/>
                </a:ext>
              </a:extLst>
            </p:cNvPr>
            <p:cNvSpPr/>
            <p:nvPr/>
          </p:nvSpPr>
          <p:spPr>
            <a:xfrm rot="5400000">
              <a:off x="139255" y="5082272"/>
              <a:ext cx="929659" cy="660346"/>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Random Noises</a:t>
              </a:r>
            </a:p>
          </p:txBody>
        </p:sp>
        <mc:AlternateContent xmlns:mc="http://schemas.openxmlformats.org/markup-compatibility/2006" xmlns:a14="http://schemas.microsoft.com/office/drawing/2010/main">
          <mc:Choice Requires="a14">
            <p:sp>
              <p:nvSpPr>
                <p:cNvPr id="225" name="Rectangle 224">
                  <a:extLst>
                    <a:ext uri="{FF2B5EF4-FFF2-40B4-BE49-F238E27FC236}">
                      <a16:creationId xmlns:a16="http://schemas.microsoft.com/office/drawing/2014/main" id="{0144A82E-214C-4B21-B15B-9B975C95ABAA}"/>
                    </a:ext>
                  </a:extLst>
                </p:cNvPr>
                <p:cNvSpPr/>
                <p:nvPr/>
              </p:nvSpPr>
              <p:spPr>
                <a:xfrm rot="5400000">
                  <a:off x="2201433" y="5231554"/>
                  <a:ext cx="912702" cy="344811"/>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𝜸</m:t>
                            </m:r>
                          </m:e>
                          <m:sub>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𝑴</m:t>
                            </m:r>
                          </m:sub>
                          <m:sup>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𝑵</m:t>
                            </m:r>
                          </m:sup>
                        </m:sSubSup>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en-GB" sz="1200" b="1"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𝜷</m:t>
                            </m:r>
                          </m:e>
                          <m:sub>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𝑴</m:t>
                            </m:r>
                          </m:sub>
                          <m:sup>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𝑵</m:t>
                            </m:r>
                          </m:sup>
                        </m:sSubSup>
                      </m:oMath>
                    </m:oMathPara>
                  </a14:m>
                  <a:endPar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5" name="Rectangle 224">
                  <a:extLst>
                    <a:ext uri="{FF2B5EF4-FFF2-40B4-BE49-F238E27FC236}">
                      <a16:creationId xmlns:a16="http://schemas.microsoft.com/office/drawing/2014/main" id="{0144A82E-214C-4B21-B15B-9B975C95ABAA}"/>
                    </a:ext>
                  </a:extLst>
                </p:cNvPr>
                <p:cNvSpPr>
                  <a:spLocks noRot="1" noChangeAspect="1" noMove="1" noResize="1" noEditPoints="1" noAdjustHandles="1" noChangeArrowheads="1" noChangeShapeType="1" noTextEdit="1"/>
                </p:cNvSpPr>
                <p:nvPr/>
              </p:nvSpPr>
              <p:spPr>
                <a:xfrm rot="5400000">
                  <a:off x="2201433" y="5231554"/>
                  <a:ext cx="912702" cy="344811"/>
                </a:xfrm>
                <a:prstGeom prst="rect">
                  <a:avLst/>
                </a:prstGeom>
                <a:blipFill>
                  <a:blip r:embed="rId8"/>
                  <a:stretch>
                    <a:fillRect/>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p:cxnSp>
          <p:nvCxnSpPr>
            <p:cNvPr id="226" name="Straight Arrow Connector 189">
              <a:extLst>
                <a:ext uri="{FF2B5EF4-FFF2-40B4-BE49-F238E27FC236}">
                  <a16:creationId xmlns:a16="http://schemas.microsoft.com/office/drawing/2014/main" id="{2C7CCC48-08A2-444C-A5AE-20FFA95072CB}"/>
                </a:ext>
              </a:extLst>
            </p:cNvPr>
            <p:cNvCxnSpPr>
              <a:cxnSpLocks/>
              <a:stCxn id="225" idx="0"/>
              <a:endCxn id="210" idx="3"/>
            </p:cNvCxnSpPr>
            <p:nvPr/>
          </p:nvCxnSpPr>
          <p:spPr>
            <a:xfrm flipV="1">
              <a:off x="2830190" y="4241805"/>
              <a:ext cx="218350" cy="1162155"/>
            </a:xfrm>
            <a:prstGeom prst="bentConnector4">
              <a:avLst>
                <a:gd name="adj1" fmla="val 98877"/>
                <a:gd name="adj2" fmla="val 59061"/>
              </a:avLst>
            </a:prstGeom>
            <a:noFill/>
            <a:ln w="28575" cap="flat" cmpd="sng" algn="ctr">
              <a:solidFill>
                <a:schemeClr val="tx1"/>
              </a:solidFill>
              <a:prstDash val="solid"/>
              <a:miter lim="800000"/>
              <a:tailEnd type="triangle"/>
            </a:ln>
            <a:effectLst/>
          </p:spPr>
        </p:cxnSp>
        <p:grpSp>
          <p:nvGrpSpPr>
            <p:cNvPr id="227" name="Group 226">
              <a:extLst>
                <a:ext uri="{FF2B5EF4-FFF2-40B4-BE49-F238E27FC236}">
                  <a16:creationId xmlns:a16="http://schemas.microsoft.com/office/drawing/2014/main" id="{1455F244-E271-43F0-B527-B926F5C4B0F9}"/>
                </a:ext>
              </a:extLst>
            </p:cNvPr>
            <p:cNvGrpSpPr/>
            <p:nvPr/>
          </p:nvGrpSpPr>
          <p:grpSpPr>
            <a:xfrm>
              <a:off x="1008847" y="4947592"/>
              <a:ext cx="1379059" cy="912740"/>
              <a:chOff x="1270788" y="2774120"/>
              <a:chExt cx="1837455" cy="748009"/>
            </a:xfrm>
          </p:grpSpPr>
          <mc:AlternateContent xmlns:mc="http://schemas.openxmlformats.org/markup-compatibility/2006" xmlns:a14="http://schemas.microsoft.com/office/drawing/2010/main">
            <mc:Choice Requires="a14">
              <p:sp>
                <p:nvSpPr>
                  <p:cNvPr id="241" name="Rectangle 240">
                    <a:extLst>
                      <a:ext uri="{FF2B5EF4-FFF2-40B4-BE49-F238E27FC236}">
                        <a16:creationId xmlns:a16="http://schemas.microsoft.com/office/drawing/2014/main" id="{819DDD18-77BE-49DB-A3E2-860E45804664}"/>
                      </a:ext>
                    </a:extLst>
                  </p:cNvPr>
                  <p:cNvSpPr/>
                  <p:nvPr/>
                </p:nvSpPr>
                <p:spPr>
                  <a:xfrm rot="5400000">
                    <a:off x="1123179" y="2921748"/>
                    <a:ext cx="747990" cy="452771"/>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𝟑</m:t>
                          </m:r>
                        </m:oMath>
                      </m:oMathPara>
                    </a14:m>
                    <a:endPar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Conv.</a:t>
                    </a:r>
                  </a:p>
                </p:txBody>
              </p:sp>
            </mc:Choice>
            <mc:Fallback xmlns="">
              <p:sp>
                <p:nvSpPr>
                  <p:cNvPr id="196" name="Rectangle 195">
                    <a:extLst>
                      <a:ext uri="{FF2B5EF4-FFF2-40B4-BE49-F238E27FC236}">
                        <a16:creationId xmlns:a16="http://schemas.microsoft.com/office/drawing/2014/main" id="{B27B9E13-0FE3-4B14-8CA2-33A0CAC745A3}"/>
                      </a:ext>
                    </a:extLst>
                  </p:cNvPr>
                  <p:cNvSpPr>
                    <a:spLocks noRot="1" noChangeAspect="1" noMove="1" noResize="1" noEditPoints="1" noAdjustHandles="1" noChangeArrowheads="1" noChangeShapeType="1" noTextEdit="1"/>
                  </p:cNvSpPr>
                  <p:nvPr/>
                </p:nvSpPr>
                <p:spPr>
                  <a:xfrm rot="5400000">
                    <a:off x="1123179" y="2921748"/>
                    <a:ext cx="747990" cy="452771"/>
                  </a:xfrm>
                  <a:prstGeom prst="rect">
                    <a:avLst/>
                  </a:prstGeom>
                  <a:blipFill>
                    <a:blip r:embed="rId9"/>
                    <a:stretch>
                      <a:fillRect l="-7595"/>
                    </a:stretch>
                  </a:blipFill>
                  <a:ln w="28575">
                    <a:solidFill>
                      <a:schemeClr val="tx1"/>
                    </a:solidFill>
                  </a:ln>
                </p:spPr>
                <p:txBody>
                  <a:bodyPr/>
                  <a:lstStyle/>
                  <a:p>
                    <a:r>
                      <a:rPr lang="en-GB">
                        <a:noFill/>
                      </a:rPr>
                      <a:t> </a:t>
                    </a:r>
                  </a:p>
                </p:txBody>
              </p:sp>
            </mc:Fallback>
          </mc:AlternateContent>
          <p:sp>
            <p:nvSpPr>
              <p:cNvPr id="242" name="Rectangle 241">
                <a:extLst>
                  <a:ext uri="{FF2B5EF4-FFF2-40B4-BE49-F238E27FC236}">
                    <a16:creationId xmlns:a16="http://schemas.microsoft.com/office/drawing/2014/main" id="{44D1EE0C-E59F-4F19-9B65-1D697512D602}"/>
                  </a:ext>
                </a:extLst>
              </p:cNvPr>
              <p:cNvSpPr/>
              <p:nvPr/>
            </p:nvSpPr>
            <p:spPr>
              <a:xfrm rot="5400000">
                <a:off x="1452172" y="3026751"/>
                <a:ext cx="747991" cy="242744"/>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BN</a:t>
                </a:r>
              </a:p>
            </p:txBody>
          </p:sp>
          <p:sp>
            <p:nvSpPr>
              <p:cNvPr id="243" name="Rectangle 242">
                <a:extLst>
                  <a:ext uri="{FF2B5EF4-FFF2-40B4-BE49-F238E27FC236}">
                    <a16:creationId xmlns:a16="http://schemas.microsoft.com/office/drawing/2014/main" id="{8E15D5B8-7729-4885-993A-8C2540F547AE}"/>
                  </a:ext>
                </a:extLst>
              </p:cNvPr>
              <p:cNvSpPr/>
              <p:nvPr/>
            </p:nvSpPr>
            <p:spPr>
              <a:xfrm rot="5400000">
                <a:off x="1670916" y="3026751"/>
                <a:ext cx="747991" cy="242744"/>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ReLU</a:t>
                </a:r>
              </a:p>
            </p:txBody>
          </p:sp>
          <mc:AlternateContent xmlns:mc="http://schemas.openxmlformats.org/markup-compatibility/2006" xmlns:a14="http://schemas.microsoft.com/office/drawing/2010/main">
            <mc:Choice Requires="a14">
              <p:sp>
                <p:nvSpPr>
                  <p:cNvPr id="244" name="Rectangle 243">
                    <a:extLst>
                      <a:ext uri="{FF2B5EF4-FFF2-40B4-BE49-F238E27FC236}">
                        <a16:creationId xmlns:a16="http://schemas.microsoft.com/office/drawing/2014/main" id="{5300F379-2480-4F67-A2DD-F105191012D4}"/>
                      </a:ext>
                    </a:extLst>
                  </p:cNvPr>
                  <p:cNvSpPr/>
                  <p:nvPr/>
                </p:nvSpPr>
                <p:spPr>
                  <a:xfrm rot="5400000">
                    <a:off x="2065138" y="2921741"/>
                    <a:ext cx="747990" cy="452771"/>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𝟑</m:t>
                          </m:r>
                        </m:oMath>
                      </m:oMathPara>
                    </a14:m>
                    <a:endPar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Conv.</a:t>
                    </a:r>
                  </a:p>
                </p:txBody>
              </p:sp>
            </mc:Choice>
            <mc:Fallback xmlns="">
              <p:sp>
                <p:nvSpPr>
                  <p:cNvPr id="199" name="Rectangle 198">
                    <a:extLst>
                      <a:ext uri="{FF2B5EF4-FFF2-40B4-BE49-F238E27FC236}">
                        <a16:creationId xmlns:a16="http://schemas.microsoft.com/office/drawing/2014/main" id="{BC0410F7-85D3-4901-AF37-9CEFE92817BD}"/>
                      </a:ext>
                    </a:extLst>
                  </p:cNvPr>
                  <p:cNvSpPr>
                    <a:spLocks noRot="1" noChangeAspect="1" noMove="1" noResize="1" noEditPoints="1" noAdjustHandles="1" noChangeArrowheads="1" noChangeShapeType="1" noTextEdit="1"/>
                  </p:cNvSpPr>
                  <p:nvPr/>
                </p:nvSpPr>
                <p:spPr>
                  <a:xfrm rot="5400000">
                    <a:off x="2065138" y="2921741"/>
                    <a:ext cx="747990" cy="452771"/>
                  </a:xfrm>
                  <a:prstGeom prst="rect">
                    <a:avLst/>
                  </a:prstGeom>
                  <a:blipFill>
                    <a:blip r:embed="rId10"/>
                    <a:stretch>
                      <a:fillRect l="-8861"/>
                    </a:stretch>
                  </a:blipFill>
                  <a:ln w="28575">
                    <a:solidFill>
                      <a:schemeClr val="tx1"/>
                    </a:solidFill>
                  </a:ln>
                </p:spPr>
                <p:txBody>
                  <a:bodyPr/>
                  <a:lstStyle/>
                  <a:p>
                    <a:r>
                      <a:rPr lang="en-GB">
                        <a:noFill/>
                      </a:rPr>
                      <a:t> </a:t>
                    </a:r>
                  </a:p>
                </p:txBody>
              </p:sp>
            </mc:Fallback>
          </mc:AlternateContent>
          <p:sp>
            <p:nvSpPr>
              <p:cNvPr id="245" name="Rectangle 244">
                <a:extLst>
                  <a:ext uri="{FF2B5EF4-FFF2-40B4-BE49-F238E27FC236}">
                    <a16:creationId xmlns:a16="http://schemas.microsoft.com/office/drawing/2014/main" id="{10EA164B-7AD6-453D-B1F7-A21578506461}"/>
                  </a:ext>
                </a:extLst>
              </p:cNvPr>
              <p:cNvSpPr/>
              <p:nvPr/>
            </p:nvSpPr>
            <p:spPr>
              <a:xfrm rot="5400000">
                <a:off x="2394131" y="3026744"/>
                <a:ext cx="747991" cy="242744"/>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BN</a:t>
                </a:r>
              </a:p>
            </p:txBody>
          </p:sp>
          <p:sp>
            <p:nvSpPr>
              <p:cNvPr id="246" name="Rectangle 245">
                <a:extLst>
                  <a:ext uri="{FF2B5EF4-FFF2-40B4-BE49-F238E27FC236}">
                    <a16:creationId xmlns:a16="http://schemas.microsoft.com/office/drawing/2014/main" id="{9DB3D022-3059-4863-B6AB-1890B98B6840}"/>
                  </a:ext>
                </a:extLst>
              </p:cNvPr>
              <p:cNvSpPr/>
              <p:nvPr/>
            </p:nvSpPr>
            <p:spPr>
              <a:xfrm rot="5400000">
                <a:off x="2612875" y="3026744"/>
                <a:ext cx="747991" cy="242744"/>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ReLU</a:t>
                </a:r>
              </a:p>
            </p:txBody>
          </p:sp>
        </p:grpSp>
        <p:sp>
          <p:nvSpPr>
            <p:cNvPr id="228" name="Rectangle 227">
              <a:extLst>
                <a:ext uri="{FF2B5EF4-FFF2-40B4-BE49-F238E27FC236}">
                  <a16:creationId xmlns:a16="http://schemas.microsoft.com/office/drawing/2014/main" id="{C1C7ACF2-D765-4E2E-8AFF-A9740214EFA8}"/>
                </a:ext>
              </a:extLst>
            </p:cNvPr>
            <p:cNvSpPr/>
            <p:nvPr/>
          </p:nvSpPr>
          <p:spPr>
            <a:xfrm>
              <a:off x="6785127" y="6150130"/>
              <a:ext cx="1372345" cy="328340"/>
            </a:xfrm>
            <a:prstGeom prst="rect">
              <a:avLst/>
            </a:prstGeom>
            <a:noFill/>
            <a:ln w="28575"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noProof="0" dirty="0">
                  <a:ln>
                    <a:noFill/>
                  </a:ln>
                  <a:effectLst/>
                  <a:uLnTx/>
                  <a:uFillTx/>
                  <a:latin typeface="Calibri" panose="020F0502020204030204"/>
                  <a:ea typeface="+mn-ea"/>
                  <a:cs typeface="+mn-cs"/>
                </a:rPr>
                <a:t>Real/Generated</a:t>
              </a:r>
            </a:p>
          </p:txBody>
        </p:sp>
        <p:cxnSp>
          <p:nvCxnSpPr>
            <p:cNvPr id="229" name="Straight Arrow Connector 228">
              <a:extLst>
                <a:ext uri="{FF2B5EF4-FFF2-40B4-BE49-F238E27FC236}">
                  <a16:creationId xmlns:a16="http://schemas.microsoft.com/office/drawing/2014/main" id="{F8764D93-D69C-4FC3-A618-18E8DF0BCA67}"/>
                </a:ext>
              </a:extLst>
            </p:cNvPr>
            <p:cNvCxnSpPr>
              <a:cxnSpLocks/>
              <a:stCxn id="238" idx="0"/>
              <a:endCxn id="228" idx="0"/>
            </p:cNvCxnSpPr>
            <p:nvPr/>
          </p:nvCxnSpPr>
          <p:spPr>
            <a:xfrm>
              <a:off x="7455869" y="5474058"/>
              <a:ext cx="15431" cy="676072"/>
            </a:xfrm>
            <a:prstGeom prst="straightConnector1">
              <a:avLst/>
            </a:prstGeom>
            <a:noFill/>
            <a:ln w="28575" cap="flat" cmpd="sng" algn="ctr">
              <a:solidFill>
                <a:schemeClr val="tx1"/>
              </a:solidFill>
              <a:prstDash val="solid"/>
              <a:miter lim="800000"/>
              <a:tailEnd type="triangle"/>
            </a:ln>
            <a:effectLst/>
          </p:spPr>
        </p:cxnSp>
        <p:sp>
          <p:nvSpPr>
            <p:cNvPr id="230" name="Rectangle 229">
              <a:extLst>
                <a:ext uri="{FF2B5EF4-FFF2-40B4-BE49-F238E27FC236}">
                  <a16:creationId xmlns:a16="http://schemas.microsoft.com/office/drawing/2014/main" id="{46B6E012-A69C-4820-AF4A-0DE38509712E}"/>
                </a:ext>
              </a:extLst>
            </p:cNvPr>
            <p:cNvSpPr/>
            <p:nvPr/>
          </p:nvSpPr>
          <p:spPr>
            <a:xfrm>
              <a:off x="5069602" y="6157126"/>
              <a:ext cx="1372349" cy="328340"/>
            </a:xfrm>
            <a:prstGeom prst="rect">
              <a:avLst/>
            </a:prstGeom>
            <a:noFill/>
            <a:ln w="28575"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noProof="0" dirty="0">
                  <a:ln>
                    <a:noFill/>
                  </a:ln>
                  <a:effectLst/>
                  <a:uLnTx/>
                  <a:uFillTx/>
                  <a:latin typeface="Calibri" panose="020F0502020204030204"/>
                  <a:ea typeface="+mn-ea"/>
                  <a:cs typeface="+mn-cs"/>
                </a:rPr>
                <a:t>Real/Generated</a:t>
              </a:r>
            </a:p>
          </p:txBody>
        </p:sp>
        <p:cxnSp>
          <p:nvCxnSpPr>
            <p:cNvPr id="231" name="Straight Arrow Connector 230">
              <a:extLst>
                <a:ext uri="{FF2B5EF4-FFF2-40B4-BE49-F238E27FC236}">
                  <a16:creationId xmlns:a16="http://schemas.microsoft.com/office/drawing/2014/main" id="{057F3159-3D50-4013-92CE-9610F15F60DC}"/>
                </a:ext>
              </a:extLst>
            </p:cNvPr>
            <p:cNvCxnSpPr>
              <a:cxnSpLocks/>
              <a:stCxn id="237" idx="0"/>
              <a:endCxn id="230" idx="0"/>
            </p:cNvCxnSpPr>
            <p:nvPr/>
          </p:nvCxnSpPr>
          <p:spPr>
            <a:xfrm flipH="1">
              <a:off x="5755777" y="5506651"/>
              <a:ext cx="1" cy="650475"/>
            </a:xfrm>
            <a:prstGeom prst="straightConnector1">
              <a:avLst/>
            </a:prstGeom>
            <a:noFill/>
            <a:ln w="28575" cap="flat" cmpd="sng" algn="ctr">
              <a:solidFill>
                <a:schemeClr val="tx1"/>
              </a:solidFill>
              <a:prstDash val="solid"/>
              <a:miter lim="800000"/>
              <a:tailEnd type="triangle"/>
            </a:ln>
            <a:effectLst/>
          </p:spPr>
        </p:cxnSp>
        <p:cxnSp>
          <p:nvCxnSpPr>
            <p:cNvPr id="232" name="Elbow Connector 12">
              <a:extLst>
                <a:ext uri="{FF2B5EF4-FFF2-40B4-BE49-F238E27FC236}">
                  <a16:creationId xmlns:a16="http://schemas.microsoft.com/office/drawing/2014/main" id="{3B3A4F04-64A4-4B65-A3CE-B57B2C8FEB98}"/>
                </a:ext>
              </a:extLst>
            </p:cNvPr>
            <p:cNvCxnSpPr>
              <a:cxnSpLocks/>
              <a:stCxn id="212" idx="3"/>
            </p:cNvCxnSpPr>
            <p:nvPr/>
          </p:nvCxnSpPr>
          <p:spPr>
            <a:xfrm>
              <a:off x="5589766" y="3973224"/>
              <a:ext cx="327614" cy="924666"/>
            </a:xfrm>
            <a:prstGeom prst="bentConnector2">
              <a:avLst/>
            </a:prstGeom>
            <a:noFill/>
            <a:ln w="28575" cap="flat" cmpd="sng" algn="ctr">
              <a:solidFill>
                <a:schemeClr val="tx1"/>
              </a:solidFill>
              <a:prstDash val="solid"/>
              <a:miter lim="800000"/>
              <a:tailEnd type="triangle"/>
            </a:ln>
            <a:effectLst/>
          </p:spPr>
        </p:cxnSp>
        <p:cxnSp>
          <p:nvCxnSpPr>
            <p:cNvPr id="233" name="Elbow Connector 12">
              <a:extLst>
                <a:ext uri="{FF2B5EF4-FFF2-40B4-BE49-F238E27FC236}">
                  <a16:creationId xmlns:a16="http://schemas.microsoft.com/office/drawing/2014/main" id="{3034BE4F-4667-4A33-A35A-C64A62E06078}"/>
                </a:ext>
              </a:extLst>
            </p:cNvPr>
            <p:cNvCxnSpPr>
              <a:cxnSpLocks/>
              <a:stCxn id="213" idx="3"/>
            </p:cNvCxnSpPr>
            <p:nvPr/>
          </p:nvCxnSpPr>
          <p:spPr>
            <a:xfrm>
              <a:off x="7166676" y="4116300"/>
              <a:ext cx="69956" cy="781590"/>
            </a:xfrm>
            <a:prstGeom prst="bentConnector2">
              <a:avLst/>
            </a:prstGeom>
            <a:noFill/>
            <a:ln w="28575" cap="flat" cmpd="sng" algn="ctr">
              <a:solidFill>
                <a:schemeClr val="tx1"/>
              </a:solidFill>
              <a:prstDash val="solid"/>
              <a:miter lim="800000"/>
              <a:tailEnd type="triangle"/>
            </a:ln>
            <a:effectLst/>
          </p:spPr>
        </p:cxnSp>
        <p:cxnSp>
          <p:nvCxnSpPr>
            <p:cNvPr id="234" name="Elbow Connector 12">
              <a:extLst>
                <a:ext uri="{FF2B5EF4-FFF2-40B4-BE49-F238E27FC236}">
                  <a16:creationId xmlns:a16="http://schemas.microsoft.com/office/drawing/2014/main" id="{221C1AE5-871A-43FE-B6EE-DB5A0965B712}"/>
                </a:ext>
              </a:extLst>
            </p:cNvPr>
            <p:cNvCxnSpPr>
              <a:cxnSpLocks/>
              <a:stCxn id="214" idx="1"/>
            </p:cNvCxnSpPr>
            <p:nvPr/>
          </p:nvCxnSpPr>
          <p:spPr>
            <a:xfrm rot="10800000" flipV="1">
              <a:off x="7609675" y="4127508"/>
              <a:ext cx="57775" cy="770380"/>
            </a:xfrm>
            <a:prstGeom prst="bentConnector2">
              <a:avLst/>
            </a:prstGeom>
            <a:noFill/>
            <a:ln w="28575" cap="flat" cmpd="sng" algn="ctr">
              <a:solidFill>
                <a:schemeClr val="tx1"/>
              </a:solidFill>
              <a:prstDash val="solid"/>
              <a:miter lim="800000"/>
              <a:tailEnd type="triangle"/>
            </a:ln>
            <a:effectLst/>
          </p:spPr>
        </p:cxnSp>
        <mc:AlternateContent xmlns:mc="http://schemas.openxmlformats.org/markup-compatibility/2006" xmlns:a14="http://schemas.microsoft.com/office/drawing/2010/main">
          <mc:Choice Requires="a14">
            <p:sp>
              <p:nvSpPr>
                <p:cNvPr id="235" name="Rectangle 234">
                  <a:extLst>
                    <a:ext uri="{FF2B5EF4-FFF2-40B4-BE49-F238E27FC236}">
                      <a16:creationId xmlns:a16="http://schemas.microsoft.com/office/drawing/2014/main" id="{0D71E237-5689-4E19-8B42-23AE6AEB4260}"/>
                    </a:ext>
                  </a:extLst>
                </p:cNvPr>
                <p:cNvSpPr/>
                <p:nvPr/>
              </p:nvSpPr>
              <p:spPr>
                <a:xfrm>
                  <a:off x="3249445" y="4946554"/>
                  <a:ext cx="1497882" cy="1538912"/>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Real “Disease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Evolution Map”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(DEM)</a:t>
                  </a: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𝒚</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𝟏</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𝟎</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m:oMathPara>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235" name="Rectangle 234">
                  <a:extLst>
                    <a:ext uri="{FF2B5EF4-FFF2-40B4-BE49-F238E27FC236}">
                      <a16:creationId xmlns:a16="http://schemas.microsoft.com/office/drawing/2014/main" id="{0D71E237-5689-4E19-8B42-23AE6AEB4260}"/>
                    </a:ext>
                  </a:extLst>
                </p:cNvPr>
                <p:cNvSpPr>
                  <a:spLocks noRot="1" noChangeAspect="1" noMove="1" noResize="1" noEditPoints="1" noAdjustHandles="1" noChangeArrowheads="1" noChangeShapeType="1" noTextEdit="1"/>
                </p:cNvSpPr>
                <p:nvPr/>
              </p:nvSpPr>
              <p:spPr>
                <a:xfrm>
                  <a:off x="3249445" y="4946554"/>
                  <a:ext cx="1497882" cy="1538912"/>
                </a:xfrm>
                <a:prstGeom prst="rect">
                  <a:avLst/>
                </a:prstGeom>
                <a:blipFill>
                  <a:blip r:embed="rId11"/>
                  <a:stretch>
                    <a:fillRect/>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p:cxnSp>
          <p:nvCxnSpPr>
            <p:cNvPr id="236" name="Elbow Connector 12">
              <a:extLst>
                <a:ext uri="{FF2B5EF4-FFF2-40B4-BE49-F238E27FC236}">
                  <a16:creationId xmlns:a16="http://schemas.microsoft.com/office/drawing/2014/main" id="{22ACEEA9-58AD-4F60-9ED1-19BBC13573C6}"/>
                </a:ext>
              </a:extLst>
            </p:cNvPr>
            <p:cNvCxnSpPr>
              <a:cxnSpLocks/>
            </p:cNvCxnSpPr>
            <p:nvPr/>
          </p:nvCxnSpPr>
          <p:spPr>
            <a:xfrm flipV="1">
              <a:off x="4761222" y="4897891"/>
              <a:ext cx="860248" cy="1067022"/>
            </a:xfrm>
            <a:prstGeom prst="bentConnector4">
              <a:avLst>
                <a:gd name="adj1" fmla="val 44968"/>
                <a:gd name="adj2" fmla="val 115473"/>
              </a:avLst>
            </a:prstGeom>
            <a:noFill/>
            <a:ln w="28575" cap="flat" cmpd="sng" algn="ctr">
              <a:solidFill>
                <a:schemeClr val="tx1"/>
              </a:solidFill>
              <a:prstDash val="solid"/>
              <a:miter lim="800000"/>
              <a:tailEnd type="triangle"/>
            </a:ln>
            <a:effectLst/>
          </p:spPr>
        </p:cxnSp>
        <mc:AlternateContent xmlns:mc="http://schemas.openxmlformats.org/markup-compatibility/2006" xmlns:a14="http://schemas.microsoft.com/office/drawing/2010/main">
          <mc:Choice Requires="a14">
            <p:sp>
              <p:nvSpPr>
                <p:cNvPr id="237" name="Trapezoid 236">
                  <a:extLst>
                    <a:ext uri="{FF2B5EF4-FFF2-40B4-BE49-F238E27FC236}">
                      <a16:creationId xmlns:a16="http://schemas.microsoft.com/office/drawing/2014/main" id="{19B35768-4B0E-4E74-8750-B517C55FBD9E}"/>
                    </a:ext>
                  </a:extLst>
                </p:cNvPr>
                <p:cNvSpPr/>
                <p:nvPr/>
              </p:nvSpPr>
              <p:spPr>
                <a:xfrm rot="10800000">
                  <a:off x="5455479" y="4946554"/>
                  <a:ext cx="600598" cy="560097"/>
                </a:xfrm>
                <a:prstGeom prst="trapezoid">
                  <a:avLst/>
                </a:prstGeom>
                <a:solidFill>
                  <a:srgbClr val="FF0000"/>
                </a:solidFill>
                <a:ln w="28575" cap="flat" cmpd="sng" algn="ctr">
                  <a:solidFill>
                    <a:srgbClr val="FF0000"/>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𝑪</m:t>
                        </m:r>
                        <m:r>
                          <a:rPr kumimoji="0" lang="en-GB" sz="1600" b="1" i="1" u="none" strike="noStrike" kern="0" cap="none" spc="0" normalizeH="0" baseline="0" noProof="0">
                            <a:ln>
                              <a:noFill/>
                            </a:ln>
                            <a:solidFill>
                              <a:prstClr val="white"/>
                            </a:solidFill>
                            <a:effectLst/>
                            <a:uLnTx/>
                            <a:uFillTx/>
                            <a:latin typeface="Cambria Math" panose="02040503050406030204" pitchFamily="18" charset="0"/>
                            <a:ea typeface="+mn-ea"/>
                            <a:cs typeface="+mn-cs"/>
                          </a:rPr>
                          <m:t>(</m:t>
                        </m:r>
                        <m:r>
                          <a:rPr kumimoji="0" lang="en-GB" sz="1600" b="1" i="1" u="none" strike="noStrike" kern="0" cap="none" spc="0" normalizeH="0" baseline="0" noProof="0">
                            <a:ln>
                              <a:noFill/>
                            </a:ln>
                            <a:solidFill>
                              <a:prstClr val="white"/>
                            </a:solidFill>
                            <a:effectLst/>
                            <a:uLnTx/>
                            <a:uFillTx/>
                            <a:latin typeface="Cambria Math" panose="02040503050406030204" pitchFamily="18" charset="0"/>
                            <a:ea typeface="+mn-ea"/>
                            <a:cs typeface="+mn-cs"/>
                          </a:rPr>
                          <m:t>𝒙</m:t>
                        </m:r>
                        <m:r>
                          <a:rPr kumimoji="0" lang="en-GB" sz="1600" b="1" i="1" u="none" strike="noStrike" kern="0" cap="none" spc="0" normalizeH="0" baseline="0" noProof="0">
                            <a:ln>
                              <a:noFill/>
                            </a:ln>
                            <a:solidFill>
                              <a:prstClr val="white"/>
                            </a:solidFill>
                            <a:effectLst/>
                            <a:uLnTx/>
                            <a:uFillTx/>
                            <a:latin typeface="Cambria Math" panose="02040503050406030204" pitchFamily="18" charset="0"/>
                            <a:ea typeface="+mn-ea"/>
                            <a:cs typeface="+mn-cs"/>
                          </a:rPr>
                          <m:t>)</m:t>
                        </m:r>
                      </m:oMath>
                    </m:oMathPara>
                  </a14:m>
                  <a:endParaRPr kumimoji="0" lang="en-GB" sz="16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37" name="Trapezoid 236">
                  <a:extLst>
                    <a:ext uri="{FF2B5EF4-FFF2-40B4-BE49-F238E27FC236}">
                      <a16:creationId xmlns:a16="http://schemas.microsoft.com/office/drawing/2014/main" id="{19B35768-4B0E-4E74-8750-B517C55FBD9E}"/>
                    </a:ext>
                  </a:extLst>
                </p:cNvPr>
                <p:cNvSpPr>
                  <a:spLocks noRot="1" noChangeAspect="1" noMove="1" noResize="1" noEditPoints="1" noAdjustHandles="1" noChangeArrowheads="1" noChangeShapeType="1" noTextEdit="1"/>
                </p:cNvSpPr>
                <p:nvPr/>
              </p:nvSpPr>
              <p:spPr>
                <a:xfrm rot="10800000">
                  <a:off x="5455479" y="4946554"/>
                  <a:ext cx="600598" cy="560097"/>
                </a:xfrm>
                <a:prstGeom prst="trapezoid">
                  <a:avLst/>
                </a:prstGeom>
                <a:blipFill>
                  <a:blip r:embed="rId12"/>
                  <a:stretch>
                    <a:fillRect/>
                  </a:stretch>
                </a:blipFill>
                <a:ln w="28575" cap="flat" cmpd="sng" algn="ctr">
                  <a:solidFill>
                    <a:srgbClr val="FF0000"/>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8" name="Trapezoid 237">
                  <a:extLst>
                    <a:ext uri="{FF2B5EF4-FFF2-40B4-BE49-F238E27FC236}">
                      <a16:creationId xmlns:a16="http://schemas.microsoft.com/office/drawing/2014/main" id="{B616ADAF-2B84-4E18-8E59-10CBD36D9F2A}"/>
                    </a:ext>
                  </a:extLst>
                </p:cNvPr>
                <p:cNvSpPr/>
                <p:nvPr/>
              </p:nvSpPr>
              <p:spPr>
                <a:xfrm rot="10800000">
                  <a:off x="7155570" y="4911931"/>
                  <a:ext cx="600598" cy="562127"/>
                </a:xfrm>
                <a:prstGeom prst="trapezoid">
                  <a:avLst/>
                </a:prstGeom>
                <a:solidFill>
                  <a:srgbClr val="FF0000"/>
                </a:solidFill>
                <a:ln w="28575" cap="flat" cmpd="sng" algn="ctr">
                  <a:solidFill>
                    <a:srgbClr val="FF0000"/>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𝑫</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𝒙</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GB" sz="16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38" name="Trapezoid 237">
                  <a:extLst>
                    <a:ext uri="{FF2B5EF4-FFF2-40B4-BE49-F238E27FC236}">
                      <a16:creationId xmlns:a16="http://schemas.microsoft.com/office/drawing/2014/main" id="{B616ADAF-2B84-4E18-8E59-10CBD36D9F2A}"/>
                    </a:ext>
                  </a:extLst>
                </p:cNvPr>
                <p:cNvSpPr>
                  <a:spLocks noRot="1" noChangeAspect="1" noMove="1" noResize="1" noEditPoints="1" noAdjustHandles="1" noChangeArrowheads="1" noChangeShapeType="1" noTextEdit="1"/>
                </p:cNvSpPr>
                <p:nvPr/>
              </p:nvSpPr>
              <p:spPr>
                <a:xfrm rot="10800000">
                  <a:off x="7155570" y="4911931"/>
                  <a:ext cx="600598" cy="562127"/>
                </a:xfrm>
                <a:prstGeom prst="trapezoid">
                  <a:avLst/>
                </a:prstGeom>
                <a:blipFill>
                  <a:blip r:embed="rId13"/>
                  <a:stretch>
                    <a:fillRect/>
                  </a:stretch>
                </a:blipFill>
                <a:ln w="28575" cap="flat" cmpd="sng" algn="ctr">
                  <a:solidFill>
                    <a:srgbClr val="FF0000"/>
                  </a:solidFill>
                  <a:prstDash val="solid"/>
                  <a:miter lim="800000"/>
                </a:ln>
                <a:effectLst/>
              </p:spPr>
              <p:txBody>
                <a:bodyPr/>
                <a:lstStyle/>
                <a:p>
                  <a:r>
                    <a:rPr lang="en-GB">
                      <a:noFill/>
                    </a:rPr>
                    <a:t> </a:t>
                  </a:r>
                </a:p>
              </p:txBody>
            </p:sp>
          </mc:Fallback>
        </mc:AlternateContent>
        <p:cxnSp>
          <p:nvCxnSpPr>
            <p:cNvPr id="239" name="Straight Arrow Connector 189">
              <a:extLst>
                <a:ext uri="{FF2B5EF4-FFF2-40B4-BE49-F238E27FC236}">
                  <a16:creationId xmlns:a16="http://schemas.microsoft.com/office/drawing/2014/main" id="{82546C71-3C3E-4EC1-BE5D-B74C2E712CAB}"/>
                </a:ext>
              </a:extLst>
            </p:cNvPr>
            <p:cNvCxnSpPr>
              <a:cxnSpLocks/>
              <a:endCxn id="222" idx="1"/>
            </p:cNvCxnSpPr>
            <p:nvPr/>
          </p:nvCxnSpPr>
          <p:spPr>
            <a:xfrm flipV="1">
              <a:off x="3024185" y="4331689"/>
              <a:ext cx="610384" cy="491194"/>
            </a:xfrm>
            <a:prstGeom prst="bentConnector2">
              <a:avLst/>
            </a:prstGeom>
            <a:noFill/>
            <a:ln w="28575" cap="flat" cmpd="sng" algn="ctr">
              <a:solidFill>
                <a:schemeClr val="tx1"/>
              </a:solidFill>
              <a:prstDash val="solid"/>
              <a:miter lim="800000"/>
              <a:tailEnd type="triangle"/>
            </a:ln>
            <a:effectLst/>
          </p:spPr>
        </p:cxnSp>
        <p:cxnSp>
          <p:nvCxnSpPr>
            <p:cNvPr id="240" name="Straight Arrow Connector 189">
              <a:extLst>
                <a:ext uri="{FF2B5EF4-FFF2-40B4-BE49-F238E27FC236}">
                  <a16:creationId xmlns:a16="http://schemas.microsoft.com/office/drawing/2014/main" id="{C2B35C13-E2D3-42C1-89BE-CDC4548C7B2C}"/>
                </a:ext>
              </a:extLst>
            </p:cNvPr>
            <p:cNvCxnSpPr>
              <a:cxnSpLocks/>
              <a:stCxn id="225" idx="0"/>
              <a:endCxn id="221" idx="3"/>
            </p:cNvCxnSpPr>
            <p:nvPr/>
          </p:nvCxnSpPr>
          <p:spPr>
            <a:xfrm flipH="1" flipV="1">
              <a:off x="2359951" y="4327941"/>
              <a:ext cx="470239" cy="1076019"/>
            </a:xfrm>
            <a:prstGeom prst="bentConnector4">
              <a:avLst>
                <a:gd name="adj1" fmla="val -48614"/>
                <a:gd name="adj2" fmla="val 53910"/>
              </a:avLst>
            </a:prstGeom>
            <a:noFill/>
            <a:ln w="28575" cap="flat" cmpd="sng" algn="ctr">
              <a:solidFill>
                <a:schemeClr val="tx1"/>
              </a:solidFill>
              <a:prstDash val="solid"/>
              <a:miter lim="800000"/>
              <a:tailEnd type="triangle"/>
            </a:ln>
            <a:effectLst/>
          </p:spPr>
        </p:cxnSp>
      </p:grpSp>
      <p:grpSp>
        <p:nvGrpSpPr>
          <p:cNvPr id="191" name="Group 190">
            <a:extLst>
              <a:ext uri="{FF2B5EF4-FFF2-40B4-BE49-F238E27FC236}">
                <a16:creationId xmlns:a16="http://schemas.microsoft.com/office/drawing/2014/main" id="{A8656494-F22A-4689-BD62-965E47EF2F22}"/>
              </a:ext>
            </a:extLst>
          </p:cNvPr>
          <p:cNvGrpSpPr/>
          <p:nvPr/>
        </p:nvGrpSpPr>
        <p:grpSpPr>
          <a:xfrm>
            <a:off x="3536893" y="1145422"/>
            <a:ext cx="1781996" cy="1601264"/>
            <a:chOff x="7982450" y="1637626"/>
            <a:chExt cx="3232921" cy="2559704"/>
          </a:xfrm>
        </p:grpSpPr>
        <p:pic>
          <p:nvPicPr>
            <p:cNvPr id="205" name="Picture 204">
              <a:extLst>
                <a:ext uri="{FF2B5EF4-FFF2-40B4-BE49-F238E27FC236}">
                  <a16:creationId xmlns:a16="http://schemas.microsoft.com/office/drawing/2014/main" id="{94D86E3E-B79D-4E9B-9A4F-3C04D51A626C}"/>
                </a:ext>
              </a:extLst>
            </p:cNvPr>
            <p:cNvPicPr>
              <a:picLocks noChangeAspect="1"/>
            </p:cNvPicPr>
            <p:nvPr/>
          </p:nvPicPr>
          <p:blipFill>
            <a:blip r:embed="rId14"/>
            <a:stretch>
              <a:fillRect/>
            </a:stretch>
          </p:blipFill>
          <p:spPr>
            <a:xfrm>
              <a:off x="7982450" y="1637626"/>
              <a:ext cx="3232921" cy="2559704"/>
            </a:xfrm>
            <a:prstGeom prst="rect">
              <a:avLst/>
            </a:prstGeom>
          </p:spPr>
        </p:pic>
        <p:sp>
          <p:nvSpPr>
            <p:cNvPr id="206" name="Rectangle 205">
              <a:extLst>
                <a:ext uri="{FF2B5EF4-FFF2-40B4-BE49-F238E27FC236}">
                  <a16:creationId xmlns:a16="http://schemas.microsoft.com/office/drawing/2014/main" id="{5A7BC9CE-D0BC-4CE6-B3C6-E332271AD4E5}"/>
                </a:ext>
              </a:extLst>
            </p:cNvPr>
            <p:cNvSpPr/>
            <p:nvPr/>
          </p:nvSpPr>
          <p:spPr>
            <a:xfrm>
              <a:off x="8069739" y="3770628"/>
              <a:ext cx="2078570" cy="35628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IM y2 – IM y1</a:t>
              </a:r>
            </a:p>
          </p:txBody>
        </p:sp>
      </p:grpSp>
      <p:grpSp>
        <p:nvGrpSpPr>
          <p:cNvPr id="192" name="Group 191">
            <a:extLst>
              <a:ext uri="{FF2B5EF4-FFF2-40B4-BE49-F238E27FC236}">
                <a16:creationId xmlns:a16="http://schemas.microsoft.com/office/drawing/2014/main" id="{F1D82A98-51F7-4B30-8C56-FD28293BEFBB}"/>
              </a:ext>
            </a:extLst>
          </p:cNvPr>
          <p:cNvGrpSpPr/>
          <p:nvPr/>
        </p:nvGrpSpPr>
        <p:grpSpPr>
          <a:xfrm>
            <a:off x="7042124" y="1133819"/>
            <a:ext cx="1778026" cy="1597696"/>
            <a:chOff x="838200" y="1644631"/>
            <a:chExt cx="3232921" cy="2559704"/>
          </a:xfrm>
        </p:grpSpPr>
        <p:pic>
          <p:nvPicPr>
            <p:cNvPr id="203" name="Picture 202">
              <a:extLst>
                <a:ext uri="{FF2B5EF4-FFF2-40B4-BE49-F238E27FC236}">
                  <a16:creationId xmlns:a16="http://schemas.microsoft.com/office/drawing/2014/main" id="{6E348590-5EF7-4F91-9BF8-010C21643D9F}"/>
                </a:ext>
              </a:extLst>
            </p:cNvPr>
            <p:cNvPicPr>
              <a:picLocks noChangeAspect="1"/>
            </p:cNvPicPr>
            <p:nvPr/>
          </p:nvPicPr>
          <p:blipFill>
            <a:blip r:embed="rId15"/>
            <a:stretch>
              <a:fillRect/>
            </a:stretch>
          </p:blipFill>
          <p:spPr>
            <a:xfrm>
              <a:off x="838200" y="1644631"/>
              <a:ext cx="3232921" cy="2559704"/>
            </a:xfrm>
            <a:prstGeom prst="rect">
              <a:avLst/>
            </a:prstGeom>
          </p:spPr>
        </p:pic>
        <p:sp>
          <p:nvSpPr>
            <p:cNvPr id="204" name="Rectangle 203">
              <a:extLst>
                <a:ext uri="{FF2B5EF4-FFF2-40B4-BE49-F238E27FC236}">
                  <a16:creationId xmlns:a16="http://schemas.microsoft.com/office/drawing/2014/main" id="{718E4476-401A-43CC-AB40-146A9A27D853}"/>
                </a:ext>
              </a:extLst>
            </p:cNvPr>
            <p:cNvSpPr/>
            <p:nvPr/>
          </p:nvSpPr>
          <p:spPr>
            <a:xfrm>
              <a:off x="906779" y="3758198"/>
              <a:ext cx="1855631" cy="37779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IM 2</a:t>
              </a:r>
              <a:r>
                <a:rPr kumimoji="0" lang="en-US" sz="1200" b="0" i="0" u="none" strike="noStrike" kern="0" cap="none" spc="0" normalizeH="0" baseline="30000" noProof="0" dirty="0">
                  <a:ln>
                    <a:noFill/>
                  </a:ln>
                  <a:solidFill>
                    <a:prstClr val="black"/>
                  </a:solidFill>
                  <a:effectLst/>
                  <a:uLnTx/>
                  <a:uFillTx/>
                  <a:latin typeface="Calibri" panose="020F0502020204030204"/>
                  <a:ea typeface="+mn-ea"/>
                  <a:cs typeface="+mn-cs"/>
                </a:rPr>
                <a:t>nd</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year</a:t>
              </a:r>
            </a:p>
          </p:txBody>
        </p:sp>
      </p:grpSp>
      <p:grpSp>
        <p:nvGrpSpPr>
          <p:cNvPr id="193" name="Group 192">
            <a:extLst>
              <a:ext uri="{FF2B5EF4-FFF2-40B4-BE49-F238E27FC236}">
                <a16:creationId xmlns:a16="http://schemas.microsoft.com/office/drawing/2014/main" id="{091E82E9-6F68-4C2A-BF58-5D02B96C29B6}"/>
              </a:ext>
            </a:extLst>
          </p:cNvPr>
          <p:cNvGrpSpPr/>
          <p:nvPr/>
        </p:nvGrpSpPr>
        <p:grpSpPr>
          <a:xfrm>
            <a:off x="273912" y="1156158"/>
            <a:ext cx="1781996" cy="1604937"/>
            <a:chOff x="4422852" y="1644631"/>
            <a:chExt cx="3207867" cy="2545693"/>
          </a:xfrm>
        </p:grpSpPr>
        <p:pic>
          <p:nvPicPr>
            <p:cNvPr id="201" name="Picture 200">
              <a:extLst>
                <a:ext uri="{FF2B5EF4-FFF2-40B4-BE49-F238E27FC236}">
                  <a16:creationId xmlns:a16="http://schemas.microsoft.com/office/drawing/2014/main" id="{0168C744-FC42-4CB5-BC1B-43519EE29D70}"/>
                </a:ext>
              </a:extLst>
            </p:cNvPr>
            <p:cNvPicPr>
              <a:picLocks noChangeAspect="1"/>
            </p:cNvPicPr>
            <p:nvPr/>
          </p:nvPicPr>
          <p:blipFill>
            <a:blip r:embed="rId16"/>
            <a:stretch>
              <a:fillRect/>
            </a:stretch>
          </p:blipFill>
          <p:spPr>
            <a:xfrm>
              <a:off x="4422852" y="1644631"/>
              <a:ext cx="3207867" cy="2545693"/>
            </a:xfrm>
            <a:prstGeom prst="rect">
              <a:avLst/>
            </a:prstGeom>
          </p:spPr>
        </p:pic>
        <p:sp>
          <p:nvSpPr>
            <p:cNvPr id="202" name="Rectangle 201">
              <a:extLst>
                <a:ext uri="{FF2B5EF4-FFF2-40B4-BE49-F238E27FC236}">
                  <a16:creationId xmlns:a16="http://schemas.microsoft.com/office/drawing/2014/main" id="{6F80CDC7-35D7-4831-B090-177C850638BA}"/>
                </a:ext>
              </a:extLst>
            </p:cNvPr>
            <p:cNvSpPr/>
            <p:nvPr/>
          </p:nvSpPr>
          <p:spPr>
            <a:xfrm>
              <a:off x="4491317" y="3740015"/>
              <a:ext cx="1818416" cy="38689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IM 1</a:t>
              </a:r>
              <a:r>
                <a:rPr kumimoji="0" lang="en-US" sz="1200" b="0" i="0" u="none" strike="noStrike" kern="0" cap="none" spc="0" normalizeH="0" baseline="30000" noProof="0" dirty="0">
                  <a:ln>
                    <a:noFill/>
                  </a:ln>
                  <a:solidFill>
                    <a:prstClr val="black"/>
                  </a:solidFill>
                  <a:effectLst/>
                  <a:uLnTx/>
                  <a:uFillTx/>
                  <a:latin typeface="Calibri" panose="020F0502020204030204"/>
                  <a:ea typeface="+mn-ea"/>
                  <a:cs typeface="+mn-cs"/>
                </a:rPr>
                <a:t>st</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year</a:t>
              </a:r>
            </a:p>
          </p:txBody>
        </p:sp>
      </p:grpSp>
      <p:sp>
        <p:nvSpPr>
          <p:cNvPr id="194" name="Equal 17">
            <a:extLst>
              <a:ext uri="{FF2B5EF4-FFF2-40B4-BE49-F238E27FC236}">
                <a16:creationId xmlns:a16="http://schemas.microsoft.com/office/drawing/2014/main" id="{F9B73C19-BB17-4F2F-AB01-E31ADA6F8068}"/>
              </a:ext>
            </a:extLst>
          </p:cNvPr>
          <p:cNvSpPr/>
          <p:nvPr/>
        </p:nvSpPr>
        <p:spPr>
          <a:xfrm>
            <a:off x="5935188" y="1824305"/>
            <a:ext cx="422890" cy="289518"/>
          </a:xfrm>
          <a:prstGeom prst="mathEqual">
            <a:avLst/>
          </a:prstGeom>
          <a:solidFill>
            <a:schemeClr val="tx1"/>
          </a:solidFill>
          <a:ln w="12700" cap="flat" cmpd="sng" algn="ctr">
            <a:solidFill>
              <a:sysClr val="windowText" lastClr="000000">
                <a:shade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5" name="Right Arrow 13">
            <a:extLst>
              <a:ext uri="{FF2B5EF4-FFF2-40B4-BE49-F238E27FC236}">
                <a16:creationId xmlns:a16="http://schemas.microsoft.com/office/drawing/2014/main" id="{FD6EB440-9DCD-41DB-A8C4-C8CB8CEE36DB}"/>
              </a:ext>
            </a:extLst>
          </p:cNvPr>
          <p:cNvSpPr/>
          <p:nvPr/>
        </p:nvSpPr>
        <p:spPr>
          <a:xfrm rot="16200000">
            <a:off x="2911488" y="3670812"/>
            <a:ext cx="2163080" cy="370617"/>
          </a:xfrm>
          <a:prstGeom prst="rightArrow">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6" name="Right Arrow 30">
            <a:extLst>
              <a:ext uri="{FF2B5EF4-FFF2-40B4-BE49-F238E27FC236}">
                <a16:creationId xmlns:a16="http://schemas.microsoft.com/office/drawing/2014/main" id="{896D2043-8FC4-4867-B9B0-0283FF9CAD46}"/>
              </a:ext>
            </a:extLst>
          </p:cNvPr>
          <p:cNvSpPr/>
          <p:nvPr/>
        </p:nvSpPr>
        <p:spPr>
          <a:xfrm rot="16200000">
            <a:off x="4141104" y="2886480"/>
            <a:ext cx="695589" cy="385657"/>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sng" strike="noStrike" kern="0" cap="none" spc="0" normalizeH="0" baseline="0" noProof="0" dirty="0">
                <a:ln>
                  <a:noFill/>
                </a:ln>
                <a:solidFill>
                  <a:prstClr val="white"/>
                </a:solidFill>
                <a:effectLst/>
                <a:uLnTx/>
                <a:uFillTx/>
                <a:latin typeface="Calibri" panose="020F0502020204030204"/>
                <a:ea typeface="+mn-ea"/>
                <a:cs typeface="+mn-cs"/>
              </a:rPr>
              <a:t>MIMIC</a:t>
            </a:r>
          </a:p>
        </p:txBody>
      </p:sp>
      <p:sp>
        <p:nvSpPr>
          <p:cNvPr id="197" name="Right Arrow 30">
            <a:extLst>
              <a:ext uri="{FF2B5EF4-FFF2-40B4-BE49-F238E27FC236}">
                <a16:creationId xmlns:a16="http://schemas.microsoft.com/office/drawing/2014/main" id="{EC630378-F4B9-479F-8CCC-756749C44872}"/>
              </a:ext>
            </a:extLst>
          </p:cNvPr>
          <p:cNvSpPr/>
          <p:nvPr/>
        </p:nvSpPr>
        <p:spPr>
          <a:xfrm rot="18840460">
            <a:off x="6977926" y="2882258"/>
            <a:ext cx="758722" cy="376277"/>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sng" strike="noStrike" kern="0" cap="none" spc="0" normalizeH="0" baseline="0" noProof="0" dirty="0">
                <a:ln>
                  <a:noFill/>
                </a:ln>
                <a:solidFill>
                  <a:prstClr val="white"/>
                </a:solidFill>
                <a:effectLst/>
                <a:uLnTx/>
                <a:uFillTx/>
                <a:latin typeface="Calibri" panose="020F0502020204030204"/>
                <a:ea typeface="+mn-ea"/>
                <a:cs typeface="+mn-cs"/>
              </a:rPr>
              <a:t>MIMIC</a:t>
            </a:r>
          </a:p>
        </p:txBody>
      </p:sp>
      <p:sp>
        <p:nvSpPr>
          <p:cNvPr id="198" name="Plus 14">
            <a:extLst>
              <a:ext uri="{FF2B5EF4-FFF2-40B4-BE49-F238E27FC236}">
                <a16:creationId xmlns:a16="http://schemas.microsoft.com/office/drawing/2014/main" id="{F248A322-257C-411E-B034-14459C35F7E8}"/>
              </a:ext>
            </a:extLst>
          </p:cNvPr>
          <p:cNvSpPr/>
          <p:nvPr/>
        </p:nvSpPr>
        <p:spPr>
          <a:xfrm>
            <a:off x="2488748" y="1704898"/>
            <a:ext cx="355850" cy="403858"/>
          </a:xfrm>
          <a:prstGeom prst="mathPlus">
            <a:avLst/>
          </a:prstGeom>
          <a:solidFill>
            <a:schemeClr val="bg1"/>
          </a:solidFill>
          <a:ln w="12700" cap="flat" cmpd="sng" algn="ctr">
            <a:solidFill>
              <a:sysClr val="windowText" lastClr="000000">
                <a:shade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Right Arrow 13">
            <a:extLst>
              <a:ext uri="{FF2B5EF4-FFF2-40B4-BE49-F238E27FC236}">
                <a16:creationId xmlns:a16="http://schemas.microsoft.com/office/drawing/2014/main" id="{AEC772F6-0922-407B-BD1E-58361211F2EA}"/>
              </a:ext>
            </a:extLst>
          </p:cNvPr>
          <p:cNvSpPr/>
          <p:nvPr/>
        </p:nvSpPr>
        <p:spPr>
          <a:xfrm rot="16200000">
            <a:off x="340466" y="2831352"/>
            <a:ext cx="587169" cy="370617"/>
          </a:xfrm>
          <a:prstGeom prst="rightArrow">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0" name="Right Arrow 31">
            <a:extLst>
              <a:ext uri="{FF2B5EF4-FFF2-40B4-BE49-F238E27FC236}">
                <a16:creationId xmlns:a16="http://schemas.microsoft.com/office/drawing/2014/main" id="{CBC79CFB-7A96-4634-993D-9BF1225A1A0C}"/>
              </a:ext>
            </a:extLst>
          </p:cNvPr>
          <p:cNvSpPr/>
          <p:nvPr/>
        </p:nvSpPr>
        <p:spPr>
          <a:xfrm rot="16200000">
            <a:off x="7836185" y="2841309"/>
            <a:ext cx="618217" cy="377833"/>
          </a:xfrm>
          <a:prstGeom prst="rightArrow">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bwMode="auto">
          <a:xfrm>
            <a:off x="273911" y="4937661"/>
            <a:ext cx="2570687" cy="939614"/>
          </a:xfrm>
          <a:prstGeom prst="rect">
            <a:avLst/>
          </a:prstGeom>
          <a:solidFill>
            <a:srgbClr val="FFFF00"/>
          </a:solidFill>
          <a:ln w="19050" cap="flat" cmpd="sng" algn="ctr">
            <a:solidFill>
              <a:srgbClr val="000000"/>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panose="020B0604020202020204" pitchFamily="34" charset="0"/>
              </a:rPr>
              <a:t>Moderator</a:t>
            </a:r>
          </a:p>
          <a:p>
            <a:pPr marL="0" marR="0" indent="0" algn="ctr" defTabSz="914400" rtl="0" eaLnBrk="1" fontAlgn="base" latinLnBrk="0" hangingPunct="1">
              <a:lnSpc>
                <a:spcPct val="100000"/>
              </a:lnSpc>
              <a:spcBef>
                <a:spcPct val="0"/>
              </a:spcBef>
              <a:spcAft>
                <a:spcPct val="0"/>
              </a:spcAft>
              <a:buClrTx/>
              <a:buSzTx/>
              <a:buFontTx/>
              <a:buNone/>
              <a:tabLst/>
            </a:pPr>
            <a:r>
              <a:rPr lang="en-GB" dirty="0" smtClean="0">
                <a:solidFill>
                  <a:srgbClr val="000000"/>
                </a:solidFill>
              </a:rPr>
              <a:t>Block</a:t>
            </a:r>
            <a:endParaRPr kumimoji="0" lang="en-GB" sz="2400" b="0" i="0" u="none" strike="noStrike" cap="none" normalizeH="0" baseline="0" dirty="0" smtClean="0">
              <a:ln>
                <a:noFill/>
              </a:ln>
              <a:solidFill>
                <a:srgbClr val="000000"/>
              </a:solidFill>
              <a:effectLst/>
              <a:latin typeface="Arial" panose="020B0604020202020204" pitchFamily="34" charset="0"/>
            </a:endParaRPr>
          </a:p>
        </p:txBody>
      </p:sp>
      <p:sp>
        <p:nvSpPr>
          <p:cNvPr id="59" name="Rectangle 58"/>
          <p:cNvSpPr/>
          <p:nvPr/>
        </p:nvSpPr>
        <p:spPr>
          <a:xfrm>
            <a:off x="-26838" y="6516749"/>
            <a:ext cx="5393369" cy="307777"/>
          </a:xfrm>
          <a:prstGeom prst="rect">
            <a:avLst/>
          </a:prstGeom>
        </p:spPr>
        <p:txBody>
          <a:bodyPr wrap="square">
            <a:spAutoFit/>
          </a:bodyPr>
          <a:lstStyle/>
          <a:p>
            <a:r>
              <a:rPr lang="en-GB" sz="1400" dirty="0">
                <a:hlinkClick r:id="rId17"/>
              </a:rPr>
              <a:t>https://</a:t>
            </a:r>
            <a:r>
              <a:rPr lang="en-GB" sz="1400" dirty="0" smtClean="0">
                <a:hlinkClick r:id="rId17"/>
              </a:rPr>
              <a:t>link.springer.com/chapter/10.1007/978-3-030-32248-9_17</a:t>
            </a:r>
            <a:r>
              <a:rPr lang="en-GB" sz="1400" dirty="0" smtClean="0"/>
              <a:t>  </a:t>
            </a:r>
            <a:endParaRPr lang="en-GB" sz="1400" dirty="0"/>
          </a:p>
        </p:txBody>
      </p:sp>
      <p:sp>
        <p:nvSpPr>
          <p:cNvPr id="60" name="Dodecagon 59"/>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56</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51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0" name="Content Placeholder 3">
                <a:extLst>
                  <a:ext uri="{FF2B5EF4-FFF2-40B4-BE49-F238E27FC236}">
                    <a16:creationId xmlns:a16="http://schemas.microsoft.com/office/drawing/2014/main" id="{8636B474-BD2E-4421-AECB-1C8A70835966}"/>
                  </a:ext>
                </a:extLst>
              </p:cNvPr>
              <p:cNvSpPr>
                <a:spLocks noGrp="1"/>
              </p:cNvSpPr>
              <p:nvPr>
                <p:ph idx="1"/>
              </p:nvPr>
            </p:nvSpPr>
            <p:spPr>
              <a:xfrm>
                <a:off x="601926" y="1076951"/>
                <a:ext cx="8224929" cy="1901666"/>
              </a:xfrm>
            </p:spPr>
            <p:txBody>
              <a:bodyPr>
                <a:noAutofit/>
              </a:bodyPr>
              <a:lstStyle/>
              <a:p>
                <a:pPr>
                  <a:spcBef>
                    <a:spcPts val="450"/>
                  </a:spcBef>
                </a:pPr>
                <a:r>
                  <a:rPr lang="en-GB" sz="1800" dirty="0"/>
                  <a:t>To accommodate </a:t>
                </a:r>
                <a:r>
                  <a:rPr lang="en-GB" sz="1800" u="sng" dirty="0"/>
                  <a:t>non-deterministic characteristic </a:t>
                </a:r>
                <a:r>
                  <a:rPr lang="en-US" sz="1800" u="sng" dirty="0"/>
                  <a:t>of WMH evolution</a:t>
                </a:r>
                <a:r>
                  <a:rPr lang="en-US" sz="1800" dirty="0"/>
                  <a:t> (i.e., unknown reasons that cause progression/regression), we proposed additional randomness to the latent representation of function </a:t>
                </a:r>
                <a14:m>
                  <m:oMath xmlns:m="http://schemas.openxmlformats.org/officeDocument/2006/math">
                    <m:r>
                      <a:rPr lang="en-GB" sz="1800" i="1">
                        <a:latin typeface="Cambria Math" panose="02040503050406030204" pitchFamily="18" charset="0"/>
                      </a:rPr>
                      <m:t>𝑀</m:t>
                    </m:r>
                    <m:d>
                      <m:dPr>
                        <m:ctrlPr>
                          <a:rPr lang="en-GB" sz="1800" i="1">
                            <a:latin typeface="Cambria Math" panose="02040503050406030204" pitchFamily="18" charset="0"/>
                          </a:rPr>
                        </m:ctrlPr>
                      </m:dPr>
                      <m:e>
                        <m:r>
                          <a:rPr lang="en-US" sz="1800" i="1">
                            <a:latin typeface="Cambria Math" panose="02040503050406030204" pitchFamily="18" charset="0"/>
                          </a:rPr>
                          <m:t>𝑥</m:t>
                        </m:r>
                      </m:e>
                    </m:d>
                  </m:oMath>
                </a14:m>
                <a:r>
                  <a:rPr lang="en-US" sz="1800" dirty="0"/>
                  <a:t> (see yellow boxes).</a:t>
                </a:r>
              </a:p>
              <a:p>
                <a:pPr>
                  <a:spcBef>
                    <a:spcPts val="450"/>
                  </a:spcBef>
                </a:pPr>
                <a:r>
                  <a:rPr lang="en-US" sz="1800" dirty="0"/>
                  <a:t>Gaussian noise (</a:t>
                </a:r>
                <a14:m>
                  <m:oMath xmlns:m="http://schemas.openxmlformats.org/officeDocument/2006/math">
                    <m:r>
                      <a:rPr lang="en-GB" sz="1800" i="1">
                        <a:latin typeface="Cambria Math" panose="02040503050406030204" pitchFamily="18" charset="0"/>
                      </a:rPr>
                      <m:t>𝑧</m:t>
                    </m:r>
                    <m:r>
                      <a:rPr lang="en-GB" sz="1800" i="1">
                        <a:latin typeface="Cambria Math" panose="02040503050406030204" pitchFamily="18" charset="0"/>
                      </a:rPr>
                      <m:t> ~ </m:t>
                    </m:r>
                    <m:r>
                      <a:rPr lang="en-GB" sz="1800" i="1">
                        <a:latin typeface="Cambria Math" panose="02040503050406030204" pitchFamily="18" charset="0"/>
                        <a:ea typeface="Cambria Math" panose="02040503050406030204" pitchFamily="18" charset="0"/>
                      </a:rPr>
                      <m:t>𝑁</m:t>
                    </m:r>
                    <m:r>
                      <a:rPr lang="en-GB" sz="1800" i="1">
                        <a:latin typeface="Cambria Math" panose="02040503050406030204" pitchFamily="18" charset="0"/>
                        <a:ea typeface="Cambria Math" panose="02040503050406030204" pitchFamily="18" charset="0"/>
                      </a:rPr>
                      <m:t>(0,1)</m:t>
                    </m:r>
                  </m:oMath>
                </a14:m>
                <a:r>
                  <a:rPr lang="en-US" sz="1800" dirty="0"/>
                  <a:t>) is first encoded using convolutional layers and then modulated using </a:t>
                </a:r>
                <a:r>
                  <a:rPr lang="en-US" sz="1800" u="sng" dirty="0"/>
                  <a:t>Feature-wise Linear Modulation (</a:t>
                </a:r>
                <a:r>
                  <a:rPr lang="en-US" sz="1800" u="sng" dirty="0" err="1"/>
                  <a:t>FiLM</a:t>
                </a:r>
                <a:r>
                  <a:rPr lang="en-US" sz="1800" u="sng" dirty="0"/>
                  <a:t>)</a:t>
                </a:r>
                <a:r>
                  <a:rPr lang="en-US" sz="1800" dirty="0"/>
                  <a:t> layer.</a:t>
                </a:r>
              </a:p>
            </p:txBody>
          </p:sp>
        </mc:Choice>
        <mc:Fallback xmlns="">
          <p:sp>
            <p:nvSpPr>
              <p:cNvPr id="100" name="Content Placeholder 3">
                <a:extLst>
                  <a:ext uri="{FF2B5EF4-FFF2-40B4-BE49-F238E27FC236}">
                    <a16:creationId xmlns:a16="http://schemas.microsoft.com/office/drawing/2014/main" id="{8636B474-BD2E-4421-AECB-1C8A70835966}"/>
                  </a:ext>
                </a:extLst>
              </p:cNvPr>
              <p:cNvSpPr>
                <a:spLocks noGrp="1" noRot="1" noChangeAspect="1" noMove="1" noResize="1" noEditPoints="1" noAdjustHandles="1" noChangeArrowheads="1" noChangeShapeType="1" noTextEdit="1"/>
              </p:cNvSpPr>
              <p:nvPr>
                <p:ph idx="1"/>
              </p:nvPr>
            </p:nvSpPr>
            <p:spPr>
              <a:xfrm>
                <a:off x="601926" y="1076951"/>
                <a:ext cx="8224929" cy="1901666"/>
              </a:xfrm>
              <a:blipFill>
                <a:blip r:embed="rId3"/>
                <a:stretch>
                  <a:fillRect l="-519" t="-1923"/>
                </a:stretch>
              </a:blipFill>
            </p:spPr>
            <p:txBody>
              <a:bodyPr/>
              <a:lstStyle/>
              <a:p>
                <a:r>
                  <a:rPr lang="en-GB">
                    <a:noFill/>
                  </a:rPr>
                  <a:t> </a:t>
                </a:r>
              </a:p>
            </p:txBody>
          </p:sp>
        </mc:Fallback>
      </mc:AlternateContent>
      <p:sp>
        <p:nvSpPr>
          <p:cNvPr id="52" name="Title 1">
            <a:extLst>
              <a:ext uri="{FF2B5EF4-FFF2-40B4-BE49-F238E27FC236}">
                <a16:creationId xmlns:a16="http://schemas.microsoft.com/office/drawing/2014/main" id="{DB0DEF03-BF55-45F1-B051-C9CB4F37CDC3}"/>
              </a:ext>
            </a:extLst>
          </p:cNvPr>
          <p:cNvSpPr>
            <a:spLocks noGrp="1"/>
          </p:cNvSpPr>
          <p:nvPr>
            <p:ph type="title"/>
          </p:nvPr>
        </p:nvSpPr>
        <p:spPr>
          <a:xfrm>
            <a:off x="109235" y="114267"/>
            <a:ext cx="8732837" cy="863823"/>
          </a:xfrm>
        </p:spPr>
        <p:txBody>
          <a:bodyPr/>
          <a:lstStyle/>
          <a:p>
            <a:pPr algn="ctr"/>
            <a:r>
              <a:rPr lang="en-US" dirty="0"/>
              <a:t>DEP-GAN</a:t>
            </a:r>
            <a:endParaRPr lang="en-GB" dirty="0"/>
          </a:p>
        </p:txBody>
      </p:sp>
      <p:grpSp>
        <p:nvGrpSpPr>
          <p:cNvPr id="59" name="Group 58">
            <a:extLst>
              <a:ext uri="{FF2B5EF4-FFF2-40B4-BE49-F238E27FC236}">
                <a16:creationId xmlns:a16="http://schemas.microsoft.com/office/drawing/2014/main" id="{B0818F2E-414E-4DE9-9FD0-F26FC75C64C5}"/>
              </a:ext>
            </a:extLst>
          </p:cNvPr>
          <p:cNvGrpSpPr/>
          <p:nvPr/>
        </p:nvGrpSpPr>
        <p:grpSpPr>
          <a:xfrm>
            <a:off x="121298" y="3106956"/>
            <a:ext cx="8710915" cy="3372841"/>
            <a:chOff x="109235" y="3112625"/>
            <a:chExt cx="8710915" cy="3372841"/>
          </a:xfrm>
        </p:grpSpPr>
        <p:cxnSp>
          <p:nvCxnSpPr>
            <p:cNvPr id="60" name="Straight Arrow Connector 59">
              <a:extLst>
                <a:ext uri="{FF2B5EF4-FFF2-40B4-BE49-F238E27FC236}">
                  <a16:creationId xmlns:a16="http://schemas.microsoft.com/office/drawing/2014/main" id="{D03EE1B5-5D85-4D91-8BF5-13FB724AC431}"/>
                </a:ext>
              </a:extLst>
            </p:cNvPr>
            <p:cNvCxnSpPr>
              <a:cxnSpLocks/>
              <a:stCxn id="75" idx="0"/>
              <a:endCxn id="76" idx="2"/>
            </p:cNvCxnSpPr>
            <p:nvPr/>
          </p:nvCxnSpPr>
          <p:spPr>
            <a:xfrm flipV="1">
              <a:off x="934258" y="5403960"/>
              <a:ext cx="1551121" cy="8486"/>
            </a:xfrm>
            <a:prstGeom prst="straightConnector1">
              <a:avLst/>
            </a:prstGeom>
            <a:noFill/>
            <a:ln w="28575" cap="flat" cmpd="sng" algn="ctr">
              <a:solidFill>
                <a:schemeClr val="tx1"/>
              </a:solidFill>
              <a:prstDash val="solid"/>
              <a:miter lim="800000"/>
              <a:tailEnd type="triangle"/>
            </a:ln>
            <a:effectLst/>
          </p:spPr>
        </p:cxnSp>
        <p:sp>
          <p:nvSpPr>
            <p:cNvPr id="61" name="Rectangle 60">
              <a:extLst>
                <a:ext uri="{FF2B5EF4-FFF2-40B4-BE49-F238E27FC236}">
                  <a16:creationId xmlns:a16="http://schemas.microsoft.com/office/drawing/2014/main" id="{F155F48D-ABFD-4BAE-9803-7F323444AC00}"/>
                </a:ext>
              </a:extLst>
            </p:cNvPr>
            <p:cNvSpPr/>
            <p:nvPr/>
          </p:nvSpPr>
          <p:spPr>
            <a:xfrm rot="5400000">
              <a:off x="2778238" y="3739401"/>
              <a:ext cx="540603" cy="464204"/>
            </a:xfrm>
            <a:prstGeom prst="rect">
              <a:avLst/>
            </a:prstGeom>
            <a:solidFill>
              <a:srgbClr val="00B0F0"/>
            </a:solidFill>
            <a:ln w="28575" cap="flat" cmpd="sng" algn="ctr">
              <a:solidFill>
                <a:srgbClr val="00B0F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D9FB9390-06CC-48F5-AF11-18D3B06A1A33}"/>
                    </a:ext>
                  </a:extLst>
                </p:cNvPr>
                <p:cNvSpPr/>
                <p:nvPr/>
              </p:nvSpPr>
              <p:spPr>
                <a:xfrm>
                  <a:off x="109235" y="3350223"/>
                  <a:ext cx="1389360" cy="1260635"/>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Real IM “Baseline”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(year-0) [</a:t>
                  </a:r>
                  <a14:m>
                    <m:oMath xmlns:m="http://schemas.openxmlformats.org/officeDocument/2006/math">
                      <m:sSub>
                        <m:sSubPr>
                          <m:ctrlPr>
                            <a:rPr kumimoji="0" lang="en-US"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𝟎</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62" name="Rectangle 61">
                  <a:extLst>
                    <a:ext uri="{FF2B5EF4-FFF2-40B4-BE49-F238E27FC236}">
                      <a16:creationId xmlns:a16="http://schemas.microsoft.com/office/drawing/2014/main" id="{D9FB9390-06CC-48F5-AF11-18D3B06A1A33}"/>
                    </a:ext>
                  </a:extLst>
                </p:cNvPr>
                <p:cNvSpPr>
                  <a:spLocks noRot="1" noChangeAspect="1" noMove="1" noResize="1" noEditPoints="1" noAdjustHandles="1" noChangeArrowheads="1" noChangeShapeType="1" noTextEdit="1"/>
                </p:cNvSpPr>
                <p:nvPr/>
              </p:nvSpPr>
              <p:spPr>
                <a:xfrm>
                  <a:off x="109235" y="3350223"/>
                  <a:ext cx="1389360" cy="1260635"/>
                </a:xfrm>
                <a:prstGeom prst="rect">
                  <a:avLst/>
                </a:prstGeom>
                <a:blipFill>
                  <a:blip r:embed="rId4"/>
                  <a:stretch>
                    <a:fillRect/>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13D2FED1-E79C-4E69-89D7-79013453D4B1}"/>
                    </a:ext>
                  </a:extLst>
                </p:cNvPr>
                <p:cNvSpPr/>
                <p:nvPr/>
              </p:nvSpPr>
              <p:spPr>
                <a:xfrm>
                  <a:off x="4216493" y="3298248"/>
                  <a:ext cx="1373273" cy="1349952"/>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Fake “Disease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Evolution Map”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(DEM)</a:t>
                  </a: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1"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sSup>
                              <m:sSupPr>
                                <m:ctrlP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p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𝒚</m:t>
                                </m:r>
                              </m:e>
                              <m:sup>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up>
                            </m:sSup>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𝑴</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𝟎</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m:oMathPara>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63" name="Rectangle 62">
                  <a:extLst>
                    <a:ext uri="{FF2B5EF4-FFF2-40B4-BE49-F238E27FC236}">
                      <a16:creationId xmlns:a16="http://schemas.microsoft.com/office/drawing/2014/main" id="{13D2FED1-E79C-4E69-89D7-79013453D4B1}"/>
                    </a:ext>
                  </a:extLst>
                </p:cNvPr>
                <p:cNvSpPr>
                  <a:spLocks noRot="1" noChangeAspect="1" noMove="1" noResize="1" noEditPoints="1" noAdjustHandles="1" noChangeArrowheads="1" noChangeShapeType="1" noTextEdit="1"/>
                </p:cNvSpPr>
                <p:nvPr/>
              </p:nvSpPr>
              <p:spPr>
                <a:xfrm>
                  <a:off x="4216493" y="3298248"/>
                  <a:ext cx="1373273" cy="1349952"/>
                </a:xfrm>
                <a:prstGeom prst="rect">
                  <a:avLst/>
                </a:prstGeom>
                <a:blipFill>
                  <a:blip r:embed="rId5"/>
                  <a:stretch>
                    <a:fillRect l="-866"/>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593A6ADF-10CE-4C3F-9E2A-72EF8FE75042}"/>
                    </a:ext>
                  </a:extLst>
                </p:cNvPr>
                <p:cNvSpPr/>
                <p:nvPr/>
              </p:nvSpPr>
              <p:spPr>
                <a:xfrm>
                  <a:off x="6013975" y="3339334"/>
                  <a:ext cx="1152701" cy="1553931"/>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Fake IM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“Follow up”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(year-1)</a:t>
                  </a: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Sup>
                          <m:sSubSupPr>
                            <m:ctrlPr>
                              <a:rPr kumimoji="0" lang="en-US"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Sup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𝟏</m:t>
                            </m:r>
                          </m:sub>
                          <m:sup>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up>
                        </m:sSubSup>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n-US" sz="1600" b="1"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𝟎</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𝒚</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m:oMathPara>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64" name="Rectangle 63">
                  <a:extLst>
                    <a:ext uri="{FF2B5EF4-FFF2-40B4-BE49-F238E27FC236}">
                      <a16:creationId xmlns:a16="http://schemas.microsoft.com/office/drawing/2014/main" id="{593A6ADF-10CE-4C3F-9E2A-72EF8FE75042}"/>
                    </a:ext>
                  </a:extLst>
                </p:cNvPr>
                <p:cNvSpPr>
                  <a:spLocks noRot="1" noChangeAspect="1" noMove="1" noResize="1" noEditPoints="1" noAdjustHandles="1" noChangeArrowheads="1" noChangeShapeType="1" noTextEdit="1"/>
                </p:cNvSpPr>
                <p:nvPr/>
              </p:nvSpPr>
              <p:spPr>
                <a:xfrm>
                  <a:off x="6013975" y="3339334"/>
                  <a:ext cx="1152701" cy="1553931"/>
                </a:xfrm>
                <a:prstGeom prst="rect">
                  <a:avLst/>
                </a:prstGeom>
                <a:blipFill>
                  <a:blip r:embed="rId6"/>
                  <a:stretch>
                    <a:fillRect t="-385" b="-1538"/>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59F3849A-A47F-468E-AB24-C59E828B0349}"/>
                    </a:ext>
                  </a:extLst>
                </p:cNvPr>
                <p:cNvSpPr/>
                <p:nvPr/>
              </p:nvSpPr>
              <p:spPr>
                <a:xfrm>
                  <a:off x="7667449" y="3361751"/>
                  <a:ext cx="1152701" cy="153151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Real IM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“Follow up”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(year-1) </a:t>
                  </a:r>
                  <a14:m>
                    <m:oMath xmlns:m="http://schemas.openxmlformats.org/officeDocument/2006/math">
                      <m:r>
                        <a:rPr kumimoji="0" lang="en-GB" sz="1600" b="1" i="0"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n-US" sz="1600" b="1"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𝟏</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65" name="Rectangle 64">
                  <a:extLst>
                    <a:ext uri="{FF2B5EF4-FFF2-40B4-BE49-F238E27FC236}">
                      <a16:creationId xmlns:a16="http://schemas.microsoft.com/office/drawing/2014/main" id="{59F3849A-A47F-468E-AB24-C59E828B0349}"/>
                    </a:ext>
                  </a:extLst>
                </p:cNvPr>
                <p:cNvSpPr>
                  <a:spLocks noRot="1" noChangeAspect="1" noMove="1" noResize="1" noEditPoints="1" noAdjustHandles="1" noChangeArrowheads="1" noChangeShapeType="1" noTextEdit="1"/>
                </p:cNvSpPr>
                <p:nvPr/>
              </p:nvSpPr>
              <p:spPr>
                <a:xfrm>
                  <a:off x="7667449" y="3361751"/>
                  <a:ext cx="1152701" cy="1531514"/>
                </a:xfrm>
                <a:prstGeom prst="rect">
                  <a:avLst/>
                </a:prstGeom>
                <a:blipFill>
                  <a:blip r:embed="rId7"/>
                  <a:stretch>
                    <a:fillRect/>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p:sp>
          <p:nvSpPr>
            <p:cNvPr id="66" name="Flowchart: Or 65">
              <a:extLst>
                <a:ext uri="{FF2B5EF4-FFF2-40B4-BE49-F238E27FC236}">
                  <a16:creationId xmlns:a16="http://schemas.microsoft.com/office/drawing/2014/main" id="{0F237D6A-8BA7-47F7-BEED-B237835E8947}"/>
                </a:ext>
              </a:extLst>
            </p:cNvPr>
            <p:cNvSpPr/>
            <p:nvPr/>
          </p:nvSpPr>
          <p:spPr>
            <a:xfrm>
              <a:off x="5701731" y="3112625"/>
              <a:ext cx="140695" cy="159676"/>
            </a:xfrm>
            <a:prstGeom prst="flowChartOr">
              <a:avLst/>
            </a:prstGeom>
            <a:noFill/>
            <a:ln w="28575"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Arrow Connector 66">
              <a:extLst>
                <a:ext uri="{FF2B5EF4-FFF2-40B4-BE49-F238E27FC236}">
                  <a16:creationId xmlns:a16="http://schemas.microsoft.com/office/drawing/2014/main" id="{90E15167-C2F2-4159-98B3-01B0CF7B5154}"/>
                </a:ext>
              </a:extLst>
            </p:cNvPr>
            <p:cNvCxnSpPr>
              <a:cxnSpLocks/>
              <a:stCxn id="62" idx="3"/>
              <a:endCxn id="72" idx="2"/>
            </p:cNvCxnSpPr>
            <p:nvPr/>
          </p:nvCxnSpPr>
          <p:spPr>
            <a:xfrm flipV="1">
              <a:off x="1498595" y="3963621"/>
              <a:ext cx="408774" cy="16920"/>
            </a:xfrm>
            <a:prstGeom prst="straightConnector1">
              <a:avLst/>
            </a:prstGeom>
            <a:noFill/>
            <a:ln w="28575" cap="flat" cmpd="sng" algn="ctr">
              <a:solidFill>
                <a:schemeClr val="tx1"/>
              </a:solidFill>
              <a:prstDash val="solid"/>
              <a:miter lim="800000"/>
              <a:tailEnd type="triangle"/>
            </a:ln>
            <a:effectLst/>
          </p:spPr>
        </p:cxnSp>
        <p:cxnSp>
          <p:nvCxnSpPr>
            <p:cNvPr id="68" name="Straight Arrow Connector 67">
              <a:extLst>
                <a:ext uri="{FF2B5EF4-FFF2-40B4-BE49-F238E27FC236}">
                  <a16:creationId xmlns:a16="http://schemas.microsoft.com/office/drawing/2014/main" id="{E315FBEC-BA09-447D-AF65-ADF3E060D020}"/>
                </a:ext>
              </a:extLst>
            </p:cNvPr>
            <p:cNvCxnSpPr>
              <a:cxnSpLocks/>
              <a:stCxn id="73" idx="2"/>
              <a:endCxn id="63" idx="1"/>
            </p:cNvCxnSpPr>
            <p:nvPr/>
          </p:nvCxnSpPr>
          <p:spPr>
            <a:xfrm>
              <a:off x="3995938" y="3972156"/>
              <a:ext cx="220555" cy="1068"/>
            </a:xfrm>
            <a:prstGeom prst="straightConnector1">
              <a:avLst/>
            </a:prstGeom>
            <a:noFill/>
            <a:ln w="28575" cap="flat" cmpd="sng" algn="ctr">
              <a:solidFill>
                <a:schemeClr val="tx1"/>
              </a:solidFill>
              <a:prstDash val="solid"/>
              <a:miter lim="800000"/>
              <a:tailEnd type="triangle"/>
            </a:ln>
            <a:effectLst/>
          </p:spPr>
        </p:cxnSp>
        <p:cxnSp>
          <p:nvCxnSpPr>
            <p:cNvPr id="69" name="Straight Arrow Connector 177">
              <a:extLst>
                <a:ext uri="{FF2B5EF4-FFF2-40B4-BE49-F238E27FC236}">
                  <a16:creationId xmlns:a16="http://schemas.microsoft.com/office/drawing/2014/main" id="{54D32ACB-C99B-402B-A314-137E49C2D54D}"/>
                </a:ext>
              </a:extLst>
            </p:cNvPr>
            <p:cNvCxnSpPr>
              <a:cxnSpLocks/>
              <a:stCxn id="63" idx="3"/>
              <a:endCxn id="66" idx="4"/>
            </p:cNvCxnSpPr>
            <p:nvPr/>
          </p:nvCxnSpPr>
          <p:spPr>
            <a:xfrm flipV="1">
              <a:off x="5589766" y="3272301"/>
              <a:ext cx="182313" cy="700923"/>
            </a:xfrm>
            <a:prstGeom prst="bentConnector2">
              <a:avLst/>
            </a:prstGeom>
            <a:noFill/>
            <a:ln w="28575" cap="flat" cmpd="sng" algn="ctr">
              <a:solidFill>
                <a:schemeClr val="tx1"/>
              </a:solidFill>
              <a:prstDash val="solid"/>
              <a:miter lim="800000"/>
              <a:tailEnd type="triangle"/>
            </a:ln>
            <a:effectLst/>
          </p:spPr>
        </p:cxnSp>
        <p:cxnSp>
          <p:nvCxnSpPr>
            <p:cNvPr id="70" name="Elbow Connector 11">
              <a:extLst>
                <a:ext uri="{FF2B5EF4-FFF2-40B4-BE49-F238E27FC236}">
                  <a16:creationId xmlns:a16="http://schemas.microsoft.com/office/drawing/2014/main" id="{F7ADFD9D-59C5-425E-A9F4-F52F1CFEE13D}"/>
                </a:ext>
              </a:extLst>
            </p:cNvPr>
            <p:cNvCxnSpPr>
              <a:cxnSpLocks/>
            </p:cNvCxnSpPr>
            <p:nvPr/>
          </p:nvCxnSpPr>
          <p:spPr>
            <a:xfrm rot="5400000" flipH="1" flipV="1">
              <a:off x="3208459" y="900934"/>
              <a:ext cx="155457" cy="4766176"/>
            </a:xfrm>
            <a:prstGeom prst="bentConnector2">
              <a:avLst/>
            </a:prstGeom>
            <a:noFill/>
            <a:ln w="28575" cap="flat" cmpd="sng" algn="ctr">
              <a:solidFill>
                <a:schemeClr val="tx1"/>
              </a:solidFill>
              <a:prstDash val="solid"/>
              <a:miter lim="800000"/>
              <a:tailEnd type="triangle"/>
            </a:ln>
            <a:effectLst/>
          </p:spPr>
        </p:cxnSp>
        <p:cxnSp>
          <p:nvCxnSpPr>
            <p:cNvPr id="71" name="Elbow Connector 12">
              <a:extLst>
                <a:ext uri="{FF2B5EF4-FFF2-40B4-BE49-F238E27FC236}">
                  <a16:creationId xmlns:a16="http://schemas.microsoft.com/office/drawing/2014/main" id="{61994EE7-ACF3-417F-A9A4-4F0F2AD92B90}"/>
                </a:ext>
              </a:extLst>
            </p:cNvPr>
            <p:cNvCxnSpPr>
              <a:cxnSpLocks/>
            </p:cNvCxnSpPr>
            <p:nvPr/>
          </p:nvCxnSpPr>
          <p:spPr>
            <a:xfrm>
              <a:off x="5855849" y="3206293"/>
              <a:ext cx="747900" cy="320956"/>
            </a:xfrm>
            <a:prstGeom prst="bentConnector2">
              <a:avLst/>
            </a:prstGeom>
            <a:noFill/>
            <a:ln w="28575" cap="flat" cmpd="sng" algn="ctr">
              <a:solidFill>
                <a:schemeClr val="tx1"/>
              </a:solidFill>
              <a:prstDash val="solid"/>
              <a:miter lim="800000"/>
              <a:tailEnd type="triangle"/>
            </a:ln>
            <a:effectLst/>
          </p:spPr>
        </p:cxnSp>
        <p:sp>
          <p:nvSpPr>
            <p:cNvPr id="72" name="Trapezoid 71">
              <a:extLst>
                <a:ext uri="{FF2B5EF4-FFF2-40B4-BE49-F238E27FC236}">
                  <a16:creationId xmlns:a16="http://schemas.microsoft.com/office/drawing/2014/main" id="{2862BA86-B412-4525-B0AD-011DF143B89B}"/>
                </a:ext>
              </a:extLst>
            </p:cNvPr>
            <p:cNvSpPr/>
            <p:nvPr/>
          </p:nvSpPr>
          <p:spPr>
            <a:xfrm rot="5400000">
              <a:off x="1901534" y="3511038"/>
              <a:ext cx="916833" cy="905164"/>
            </a:xfrm>
            <a:prstGeom prst="trapezoid">
              <a:avLst>
                <a:gd name="adj" fmla="val 20791"/>
              </a:avLst>
            </a:prstGeom>
            <a:solidFill>
              <a:srgbClr val="00B0F0"/>
            </a:solidFill>
            <a:ln w="28575" cap="flat" cmpd="sng" algn="ctr">
              <a:solidFill>
                <a:srgbClr val="00B0F0"/>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3" name="Trapezoid 72">
              <a:extLst>
                <a:ext uri="{FF2B5EF4-FFF2-40B4-BE49-F238E27FC236}">
                  <a16:creationId xmlns:a16="http://schemas.microsoft.com/office/drawing/2014/main" id="{D4DDA483-863D-43E1-A1FA-8FFF4F594B54}"/>
                </a:ext>
              </a:extLst>
            </p:cNvPr>
            <p:cNvSpPr/>
            <p:nvPr/>
          </p:nvSpPr>
          <p:spPr>
            <a:xfrm rot="16200000">
              <a:off x="3184694" y="3610787"/>
              <a:ext cx="899749" cy="722739"/>
            </a:xfrm>
            <a:prstGeom prst="trapezoid">
              <a:avLst/>
            </a:prstGeom>
            <a:solidFill>
              <a:srgbClr val="00B0F0"/>
            </a:solidFill>
            <a:ln w="28575" cap="flat" cmpd="sng" algn="ctr">
              <a:solidFill>
                <a:srgbClr val="00B0F0"/>
              </a:solidFill>
              <a:prstDash val="solid"/>
              <a:miter lim="800000"/>
            </a:ln>
            <a:effectLst/>
          </p:spPr>
          <p:txBody>
            <a:bodyPr vert="vert"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1B457A3-5A7F-4777-817A-83A79D9EBE82}"/>
                    </a:ext>
                  </a:extLst>
                </p:cNvPr>
                <p:cNvSpPr txBox="1"/>
                <p:nvPr/>
              </p:nvSpPr>
              <p:spPr>
                <a:xfrm>
                  <a:off x="2812533" y="3816832"/>
                  <a:ext cx="468109" cy="3145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GB" sz="1800" b="1" i="1" u="none" strike="noStrike" kern="0" cap="none" spc="0" normalizeH="0" baseline="0" noProof="0" smtClean="0">
                            <a:ln>
                              <a:noFill/>
                            </a:ln>
                            <a:solidFill>
                              <a:prstClr val="black"/>
                            </a:solidFill>
                            <a:effectLst/>
                            <a:uLnTx/>
                            <a:uFillTx/>
                            <a:latin typeface="Cambria Math" panose="02040503050406030204" pitchFamily="18" charset="0"/>
                          </a:rPr>
                          <m:t>𝑴</m:t>
                        </m:r>
                        <m:r>
                          <a:rPr kumimoji="0" lang="en-GB" sz="18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GB" sz="1800" b="1" i="1" u="none" strike="noStrike" kern="0" cap="none" spc="0" normalizeH="0" baseline="0" noProof="0" smtClean="0">
                            <a:ln>
                              <a:noFill/>
                            </a:ln>
                            <a:solidFill>
                              <a:prstClr val="black"/>
                            </a:solidFill>
                            <a:effectLst/>
                            <a:uLnTx/>
                            <a:uFillTx/>
                            <a:latin typeface="Cambria Math" panose="02040503050406030204" pitchFamily="18" charset="0"/>
                          </a:rPr>
                          <m:t>𝒙</m:t>
                        </m:r>
                        <m:r>
                          <a:rPr kumimoji="0" lang="en-GB" sz="18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74" name="TextBox 73">
                  <a:extLst>
                    <a:ext uri="{FF2B5EF4-FFF2-40B4-BE49-F238E27FC236}">
                      <a16:creationId xmlns:a16="http://schemas.microsoft.com/office/drawing/2014/main" id="{A1B457A3-5A7F-4777-817A-83A79D9EBE82}"/>
                    </a:ext>
                  </a:extLst>
                </p:cNvPr>
                <p:cNvSpPr txBox="1">
                  <a:spLocks noRot="1" noChangeAspect="1" noMove="1" noResize="1" noEditPoints="1" noAdjustHandles="1" noChangeArrowheads="1" noChangeShapeType="1" noTextEdit="1"/>
                </p:cNvSpPr>
                <p:nvPr/>
              </p:nvSpPr>
              <p:spPr>
                <a:xfrm>
                  <a:off x="2812533" y="3816832"/>
                  <a:ext cx="468109" cy="314590"/>
                </a:xfrm>
                <a:prstGeom prst="rect">
                  <a:avLst/>
                </a:prstGeom>
                <a:blipFill>
                  <a:blip r:embed="rId8"/>
                  <a:stretch>
                    <a:fillRect l="-29870" r="-25974" b="-32692"/>
                  </a:stretch>
                </a:blipFill>
              </p:spPr>
              <p:txBody>
                <a:bodyPr/>
                <a:lstStyle/>
                <a:p>
                  <a:r>
                    <a:rPr lang="en-GB">
                      <a:noFill/>
                    </a:rPr>
                    <a:t> </a:t>
                  </a:r>
                </a:p>
              </p:txBody>
            </p:sp>
          </mc:Fallback>
        </mc:AlternateContent>
        <p:sp>
          <p:nvSpPr>
            <p:cNvPr id="75" name="Rectangle 74">
              <a:extLst>
                <a:ext uri="{FF2B5EF4-FFF2-40B4-BE49-F238E27FC236}">
                  <a16:creationId xmlns:a16="http://schemas.microsoft.com/office/drawing/2014/main" id="{4B73A91E-05DE-4B07-A901-24E35E6EC118}"/>
                </a:ext>
              </a:extLst>
            </p:cNvPr>
            <p:cNvSpPr/>
            <p:nvPr/>
          </p:nvSpPr>
          <p:spPr>
            <a:xfrm rot="5400000">
              <a:off x="139255" y="5082272"/>
              <a:ext cx="929659" cy="660346"/>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Random Noises</a:t>
              </a: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4BC8B173-E069-4B07-A1F3-854C92C10659}"/>
                    </a:ext>
                  </a:extLst>
                </p:cNvPr>
                <p:cNvSpPr/>
                <p:nvPr/>
              </p:nvSpPr>
              <p:spPr>
                <a:xfrm rot="5400000">
                  <a:off x="2201433" y="5231554"/>
                  <a:ext cx="912702" cy="344811"/>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𝜸</m:t>
                            </m:r>
                          </m:e>
                          <m:sub>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𝑴</m:t>
                            </m:r>
                          </m:sub>
                          <m:sup>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𝑵</m:t>
                            </m:r>
                          </m:sup>
                        </m:sSubSup>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en-GB" sz="1200" b="1" i="1" u="none" strike="noStrike" kern="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𝜷</m:t>
                            </m:r>
                          </m:e>
                          <m:sub>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𝑴</m:t>
                            </m:r>
                          </m:sub>
                          <m:sup>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𝑵</m:t>
                            </m:r>
                          </m:sup>
                        </m:sSubSup>
                      </m:oMath>
                    </m:oMathPara>
                  </a14:m>
                  <a:endPar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6" name="Rectangle 75">
                  <a:extLst>
                    <a:ext uri="{FF2B5EF4-FFF2-40B4-BE49-F238E27FC236}">
                      <a16:creationId xmlns:a16="http://schemas.microsoft.com/office/drawing/2014/main" id="{4BC8B173-E069-4B07-A1F3-854C92C10659}"/>
                    </a:ext>
                  </a:extLst>
                </p:cNvPr>
                <p:cNvSpPr>
                  <a:spLocks noRot="1" noChangeAspect="1" noMove="1" noResize="1" noEditPoints="1" noAdjustHandles="1" noChangeArrowheads="1" noChangeShapeType="1" noTextEdit="1"/>
                </p:cNvSpPr>
                <p:nvPr/>
              </p:nvSpPr>
              <p:spPr>
                <a:xfrm rot="5400000">
                  <a:off x="2201433" y="5231554"/>
                  <a:ext cx="912702" cy="344811"/>
                </a:xfrm>
                <a:prstGeom prst="rect">
                  <a:avLst/>
                </a:prstGeom>
                <a:blipFill>
                  <a:blip r:embed="rId9"/>
                  <a:stretch>
                    <a:fillRect/>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p:cxnSp>
          <p:nvCxnSpPr>
            <p:cNvPr id="77" name="Straight Arrow Connector 189">
              <a:extLst>
                <a:ext uri="{FF2B5EF4-FFF2-40B4-BE49-F238E27FC236}">
                  <a16:creationId xmlns:a16="http://schemas.microsoft.com/office/drawing/2014/main" id="{915B73D5-D007-4D40-9829-A81DF67C42C6}"/>
                </a:ext>
              </a:extLst>
            </p:cNvPr>
            <p:cNvCxnSpPr>
              <a:cxnSpLocks/>
              <a:stCxn id="76" idx="0"/>
              <a:endCxn id="61" idx="3"/>
            </p:cNvCxnSpPr>
            <p:nvPr/>
          </p:nvCxnSpPr>
          <p:spPr>
            <a:xfrm flipV="1">
              <a:off x="2830190" y="4241805"/>
              <a:ext cx="218350" cy="1162155"/>
            </a:xfrm>
            <a:prstGeom prst="bentConnector4">
              <a:avLst>
                <a:gd name="adj1" fmla="val 98877"/>
                <a:gd name="adj2" fmla="val 59061"/>
              </a:avLst>
            </a:prstGeom>
            <a:noFill/>
            <a:ln w="28575" cap="flat" cmpd="sng" algn="ctr">
              <a:solidFill>
                <a:schemeClr val="tx1"/>
              </a:solidFill>
              <a:prstDash val="solid"/>
              <a:miter lim="800000"/>
              <a:tailEnd type="triangle"/>
            </a:ln>
            <a:effectLst/>
          </p:spPr>
        </p:cxnSp>
        <p:grpSp>
          <p:nvGrpSpPr>
            <p:cNvPr id="78" name="Group 77">
              <a:extLst>
                <a:ext uri="{FF2B5EF4-FFF2-40B4-BE49-F238E27FC236}">
                  <a16:creationId xmlns:a16="http://schemas.microsoft.com/office/drawing/2014/main" id="{0BEAC5DB-2D21-4E8E-8F31-357BA632AAB1}"/>
                </a:ext>
              </a:extLst>
            </p:cNvPr>
            <p:cNvGrpSpPr/>
            <p:nvPr/>
          </p:nvGrpSpPr>
          <p:grpSpPr>
            <a:xfrm>
              <a:off x="1008847" y="4947592"/>
              <a:ext cx="1379059" cy="912740"/>
              <a:chOff x="1270788" y="2774120"/>
              <a:chExt cx="1837455" cy="748009"/>
            </a:xfrm>
          </p:grpSpPr>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814FBB1A-AD8F-46FC-A246-90227BEE5317}"/>
                      </a:ext>
                    </a:extLst>
                  </p:cNvPr>
                  <p:cNvSpPr/>
                  <p:nvPr/>
                </p:nvSpPr>
                <p:spPr>
                  <a:xfrm rot="5400000">
                    <a:off x="1123179" y="2921748"/>
                    <a:ext cx="747990" cy="452771"/>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𝟑</m:t>
                          </m:r>
                        </m:oMath>
                      </m:oMathPara>
                    </a14:m>
                    <a:endPar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Conv.</a:t>
                    </a:r>
                  </a:p>
                </p:txBody>
              </p:sp>
            </mc:Choice>
            <mc:Fallback xmlns="">
              <p:sp>
                <p:nvSpPr>
                  <p:cNvPr id="196" name="Rectangle 195">
                    <a:extLst>
                      <a:ext uri="{FF2B5EF4-FFF2-40B4-BE49-F238E27FC236}">
                        <a16:creationId xmlns:a16="http://schemas.microsoft.com/office/drawing/2014/main" id="{B27B9E13-0FE3-4B14-8CA2-33A0CAC745A3}"/>
                      </a:ext>
                    </a:extLst>
                  </p:cNvPr>
                  <p:cNvSpPr>
                    <a:spLocks noRot="1" noChangeAspect="1" noMove="1" noResize="1" noEditPoints="1" noAdjustHandles="1" noChangeArrowheads="1" noChangeShapeType="1" noTextEdit="1"/>
                  </p:cNvSpPr>
                  <p:nvPr/>
                </p:nvSpPr>
                <p:spPr>
                  <a:xfrm rot="5400000">
                    <a:off x="1123179" y="2921748"/>
                    <a:ext cx="747990" cy="452771"/>
                  </a:xfrm>
                  <a:prstGeom prst="rect">
                    <a:avLst/>
                  </a:prstGeom>
                  <a:blipFill>
                    <a:blip r:embed="rId10"/>
                    <a:stretch>
                      <a:fillRect l="-7595"/>
                    </a:stretch>
                  </a:blipFill>
                  <a:ln w="28575">
                    <a:solidFill>
                      <a:schemeClr val="tx1"/>
                    </a:solidFill>
                  </a:ln>
                </p:spPr>
                <p:txBody>
                  <a:bodyPr/>
                  <a:lstStyle/>
                  <a:p>
                    <a:r>
                      <a:rPr lang="en-GB">
                        <a:noFill/>
                      </a:rPr>
                      <a:t> </a:t>
                    </a:r>
                  </a:p>
                </p:txBody>
              </p:sp>
            </mc:Fallback>
          </mc:AlternateContent>
          <p:sp>
            <p:nvSpPr>
              <p:cNvPr id="93" name="Rectangle 92">
                <a:extLst>
                  <a:ext uri="{FF2B5EF4-FFF2-40B4-BE49-F238E27FC236}">
                    <a16:creationId xmlns:a16="http://schemas.microsoft.com/office/drawing/2014/main" id="{73192E3C-AD93-4562-984B-83082CB766E1}"/>
                  </a:ext>
                </a:extLst>
              </p:cNvPr>
              <p:cNvSpPr/>
              <p:nvPr/>
            </p:nvSpPr>
            <p:spPr>
              <a:xfrm rot="5400000">
                <a:off x="1452172" y="3026751"/>
                <a:ext cx="747991" cy="242744"/>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BN</a:t>
                </a:r>
              </a:p>
            </p:txBody>
          </p:sp>
          <p:sp>
            <p:nvSpPr>
              <p:cNvPr id="94" name="Rectangle 93">
                <a:extLst>
                  <a:ext uri="{FF2B5EF4-FFF2-40B4-BE49-F238E27FC236}">
                    <a16:creationId xmlns:a16="http://schemas.microsoft.com/office/drawing/2014/main" id="{E276DE85-1D6D-40E9-827D-E401390B5CBF}"/>
                  </a:ext>
                </a:extLst>
              </p:cNvPr>
              <p:cNvSpPr/>
              <p:nvPr/>
            </p:nvSpPr>
            <p:spPr>
              <a:xfrm rot="5400000">
                <a:off x="1670916" y="3026751"/>
                <a:ext cx="747991" cy="242744"/>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ReLU</a:t>
                </a:r>
              </a:p>
            </p:txBody>
          </p: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010506B5-79AB-4821-BE1A-1D47D8F5324F}"/>
                      </a:ext>
                    </a:extLst>
                  </p:cNvPr>
                  <p:cNvSpPr/>
                  <p:nvPr/>
                </p:nvSpPr>
                <p:spPr>
                  <a:xfrm rot="5400000">
                    <a:off x="2065138" y="2921741"/>
                    <a:ext cx="747990" cy="452771"/>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GB"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𝟑</m:t>
                          </m:r>
                        </m:oMath>
                      </m:oMathPara>
                    </a14:m>
                    <a:endPar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Conv.</a:t>
                    </a:r>
                  </a:p>
                </p:txBody>
              </p:sp>
            </mc:Choice>
            <mc:Fallback xmlns="">
              <p:sp>
                <p:nvSpPr>
                  <p:cNvPr id="199" name="Rectangle 198">
                    <a:extLst>
                      <a:ext uri="{FF2B5EF4-FFF2-40B4-BE49-F238E27FC236}">
                        <a16:creationId xmlns:a16="http://schemas.microsoft.com/office/drawing/2014/main" id="{BC0410F7-85D3-4901-AF37-9CEFE92817BD}"/>
                      </a:ext>
                    </a:extLst>
                  </p:cNvPr>
                  <p:cNvSpPr>
                    <a:spLocks noRot="1" noChangeAspect="1" noMove="1" noResize="1" noEditPoints="1" noAdjustHandles="1" noChangeArrowheads="1" noChangeShapeType="1" noTextEdit="1"/>
                  </p:cNvSpPr>
                  <p:nvPr/>
                </p:nvSpPr>
                <p:spPr>
                  <a:xfrm rot="5400000">
                    <a:off x="2065138" y="2921741"/>
                    <a:ext cx="747990" cy="452771"/>
                  </a:xfrm>
                  <a:prstGeom prst="rect">
                    <a:avLst/>
                  </a:prstGeom>
                  <a:blipFill>
                    <a:blip r:embed="rId11"/>
                    <a:stretch>
                      <a:fillRect l="-8861"/>
                    </a:stretch>
                  </a:blipFill>
                  <a:ln w="28575">
                    <a:solidFill>
                      <a:schemeClr val="tx1"/>
                    </a:solidFill>
                  </a:ln>
                </p:spPr>
                <p:txBody>
                  <a:bodyPr/>
                  <a:lstStyle/>
                  <a:p>
                    <a:r>
                      <a:rPr lang="en-GB">
                        <a:noFill/>
                      </a:rPr>
                      <a:t> </a:t>
                    </a:r>
                  </a:p>
                </p:txBody>
              </p:sp>
            </mc:Fallback>
          </mc:AlternateContent>
          <p:sp>
            <p:nvSpPr>
              <p:cNvPr id="96" name="Rectangle 95">
                <a:extLst>
                  <a:ext uri="{FF2B5EF4-FFF2-40B4-BE49-F238E27FC236}">
                    <a16:creationId xmlns:a16="http://schemas.microsoft.com/office/drawing/2014/main" id="{E1DE227A-B9E2-4F98-BE4C-8D6B8EF138CA}"/>
                  </a:ext>
                </a:extLst>
              </p:cNvPr>
              <p:cNvSpPr/>
              <p:nvPr/>
            </p:nvSpPr>
            <p:spPr>
              <a:xfrm rot="5400000">
                <a:off x="2394131" y="3026744"/>
                <a:ext cx="747991" cy="242744"/>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BN</a:t>
                </a:r>
              </a:p>
            </p:txBody>
          </p:sp>
          <p:sp>
            <p:nvSpPr>
              <p:cNvPr id="97" name="Rectangle 96">
                <a:extLst>
                  <a:ext uri="{FF2B5EF4-FFF2-40B4-BE49-F238E27FC236}">
                    <a16:creationId xmlns:a16="http://schemas.microsoft.com/office/drawing/2014/main" id="{ECF883D4-A7C6-422E-9BC2-BCB8AAA28CE4}"/>
                  </a:ext>
                </a:extLst>
              </p:cNvPr>
              <p:cNvSpPr/>
              <p:nvPr/>
            </p:nvSpPr>
            <p:spPr>
              <a:xfrm rot="5400000">
                <a:off x="2612875" y="3026744"/>
                <a:ext cx="747991" cy="242744"/>
              </a:xfrm>
              <a:prstGeom prst="rect">
                <a:avLst/>
              </a:prstGeom>
              <a:solidFill>
                <a:srgbClr val="FFFF00"/>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ReLU</a:t>
                </a:r>
              </a:p>
            </p:txBody>
          </p:sp>
        </p:grpSp>
        <p:sp>
          <p:nvSpPr>
            <p:cNvPr id="79" name="Rectangle 78">
              <a:extLst>
                <a:ext uri="{FF2B5EF4-FFF2-40B4-BE49-F238E27FC236}">
                  <a16:creationId xmlns:a16="http://schemas.microsoft.com/office/drawing/2014/main" id="{BD68648A-B7E6-42C2-850B-5CD3DB2E6FB7}"/>
                </a:ext>
              </a:extLst>
            </p:cNvPr>
            <p:cNvSpPr/>
            <p:nvPr/>
          </p:nvSpPr>
          <p:spPr>
            <a:xfrm>
              <a:off x="6785127" y="6150130"/>
              <a:ext cx="1372345" cy="328340"/>
            </a:xfrm>
            <a:prstGeom prst="rect">
              <a:avLst/>
            </a:prstGeom>
            <a:noFill/>
            <a:ln w="28575"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noProof="0" dirty="0">
                  <a:ln>
                    <a:noFill/>
                  </a:ln>
                  <a:effectLst/>
                  <a:uLnTx/>
                  <a:uFillTx/>
                  <a:latin typeface="Calibri" panose="020F0502020204030204"/>
                  <a:ea typeface="+mn-ea"/>
                  <a:cs typeface="+mn-cs"/>
                </a:rPr>
                <a:t>Real/Generated</a:t>
              </a:r>
            </a:p>
          </p:txBody>
        </p:sp>
        <p:cxnSp>
          <p:nvCxnSpPr>
            <p:cNvPr id="80" name="Straight Arrow Connector 79">
              <a:extLst>
                <a:ext uri="{FF2B5EF4-FFF2-40B4-BE49-F238E27FC236}">
                  <a16:creationId xmlns:a16="http://schemas.microsoft.com/office/drawing/2014/main" id="{426D598C-4DBF-40DE-B376-C7038BB1D148}"/>
                </a:ext>
              </a:extLst>
            </p:cNvPr>
            <p:cNvCxnSpPr>
              <a:cxnSpLocks/>
              <a:stCxn id="89" idx="0"/>
              <a:endCxn id="79" idx="0"/>
            </p:cNvCxnSpPr>
            <p:nvPr/>
          </p:nvCxnSpPr>
          <p:spPr>
            <a:xfrm>
              <a:off x="7455869" y="5474058"/>
              <a:ext cx="15431" cy="676072"/>
            </a:xfrm>
            <a:prstGeom prst="straightConnector1">
              <a:avLst/>
            </a:prstGeom>
            <a:noFill/>
            <a:ln w="28575" cap="flat" cmpd="sng" algn="ctr">
              <a:solidFill>
                <a:schemeClr val="tx1"/>
              </a:solidFill>
              <a:prstDash val="solid"/>
              <a:miter lim="800000"/>
              <a:tailEnd type="triangle"/>
            </a:ln>
            <a:effectLst/>
          </p:spPr>
        </p:cxnSp>
        <p:sp>
          <p:nvSpPr>
            <p:cNvPr id="81" name="Rectangle 80">
              <a:extLst>
                <a:ext uri="{FF2B5EF4-FFF2-40B4-BE49-F238E27FC236}">
                  <a16:creationId xmlns:a16="http://schemas.microsoft.com/office/drawing/2014/main" id="{77EC4123-1C2E-419A-9FB3-EE536893DAEB}"/>
                </a:ext>
              </a:extLst>
            </p:cNvPr>
            <p:cNvSpPr/>
            <p:nvPr/>
          </p:nvSpPr>
          <p:spPr>
            <a:xfrm>
              <a:off x="5069602" y="6157126"/>
              <a:ext cx="1372349" cy="328340"/>
            </a:xfrm>
            <a:prstGeom prst="rect">
              <a:avLst/>
            </a:prstGeom>
            <a:noFill/>
            <a:ln w="28575"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noProof="0" dirty="0">
                  <a:ln>
                    <a:noFill/>
                  </a:ln>
                  <a:effectLst/>
                  <a:uLnTx/>
                  <a:uFillTx/>
                  <a:latin typeface="Calibri" panose="020F0502020204030204"/>
                  <a:ea typeface="+mn-ea"/>
                  <a:cs typeface="+mn-cs"/>
                </a:rPr>
                <a:t>Real/Generated</a:t>
              </a:r>
            </a:p>
          </p:txBody>
        </p:sp>
        <p:cxnSp>
          <p:nvCxnSpPr>
            <p:cNvPr id="82" name="Straight Arrow Connector 81">
              <a:extLst>
                <a:ext uri="{FF2B5EF4-FFF2-40B4-BE49-F238E27FC236}">
                  <a16:creationId xmlns:a16="http://schemas.microsoft.com/office/drawing/2014/main" id="{17316E93-5E7B-4B8A-BC51-F94C90F51185}"/>
                </a:ext>
              </a:extLst>
            </p:cNvPr>
            <p:cNvCxnSpPr>
              <a:cxnSpLocks/>
              <a:stCxn id="88" idx="0"/>
              <a:endCxn id="81" idx="0"/>
            </p:cNvCxnSpPr>
            <p:nvPr/>
          </p:nvCxnSpPr>
          <p:spPr>
            <a:xfrm flipH="1">
              <a:off x="5755777" y="5506651"/>
              <a:ext cx="1" cy="650475"/>
            </a:xfrm>
            <a:prstGeom prst="straightConnector1">
              <a:avLst/>
            </a:prstGeom>
            <a:noFill/>
            <a:ln w="28575" cap="flat" cmpd="sng" algn="ctr">
              <a:solidFill>
                <a:schemeClr val="tx1"/>
              </a:solidFill>
              <a:prstDash val="solid"/>
              <a:miter lim="800000"/>
              <a:tailEnd type="triangle"/>
            </a:ln>
            <a:effectLst/>
          </p:spPr>
        </p:cxnSp>
        <p:cxnSp>
          <p:nvCxnSpPr>
            <p:cNvPr id="83" name="Elbow Connector 12">
              <a:extLst>
                <a:ext uri="{FF2B5EF4-FFF2-40B4-BE49-F238E27FC236}">
                  <a16:creationId xmlns:a16="http://schemas.microsoft.com/office/drawing/2014/main" id="{C17C4AC4-F1C0-454F-A0C8-6256EC9B6560}"/>
                </a:ext>
              </a:extLst>
            </p:cNvPr>
            <p:cNvCxnSpPr>
              <a:cxnSpLocks/>
              <a:stCxn id="63" idx="3"/>
            </p:cNvCxnSpPr>
            <p:nvPr/>
          </p:nvCxnSpPr>
          <p:spPr>
            <a:xfrm>
              <a:off x="5589766" y="3973224"/>
              <a:ext cx="327614" cy="924666"/>
            </a:xfrm>
            <a:prstGeom prst="bentConnector2">
              <a:avLst/>
            </a:prstGeom>
            <a:noFill/>
            <a:ln w="28575" cap="flat" cmpd="sng" algn="ctr">
              <a:solidFill>
                <a:schemeClr val="tx1"/>
              </a:solidFill>
              <a:prstDash val="solid"/>
              <a:miter lim="800000"/>
              <a:tailEnd type="triangle"/>
            </a:ln>
            <a:effectLst/>
          </p:spPr>
        </p:cxnSp>
        <p:cxnSp>
          <p:nvCxnSpPr>
            <p:cNvPr id="84" name="Elbow Connector 12">
              <a:extLst>
                <a:ext uri="{FF2B5EF4-FFF2-40B4-BE49-F238E27FC236}">
                  <a16:creationId xmlns:a16="http://schemas.microsoft.com/office/drawing/2014/main" id="{29B8B412-9117-445E-B673-04171DAC6C7F}"/>
                </a:ext>
              </a:extLst>
            </p:cNvPr>
            <p:cNvCxnSpPr>
              <a:cxnSpLocks/>
              <a:stCxn id="64" idx="3"/>
            </p:cNvCxnSpPr>
            <p:nvPr/>
          </p:nvCxnSpPr>
          <p:spPr>
            <a:xfrm>
              <a:off x="7166676" y="4116300"/>
              <a:ext cx="69956" cy="781590"/>
            </a:xfrm>
            <a:prstGeom prst="bentConnector2">
              <a:avLst/>
            </a:prstGeom>
            <a:noFill/>
            <a:ln w="28575" cap="flat" cmpd="sng" algn="ctr">
              <a:solidFill>
                <a:schemeClr val="tx1"/>
              </a:solidFill>
              <a:prstDash val="solid"/>
              <a:miter lim="800000"/>
              <a:tailEnd type="triangle"/>
            </a:ln>
            <a:effectLst/>
          </p:spPr>
        </p:cxnSp>
        <p:cxnSp>
          <p:nvCxnSpPr>
            <p:cNvPr id="85" name="Elbow Connector 12">
              <a:extLst>
                <a:ext uri="{FF2B5EF4-FFF2-40B4-BE49-F238E27FC236}">
                  <a16:creationId xmlns:a16="http://schemas.microsoft.com/office/drawing/2014/main" id="{94B65110-CAFE-48B6-95B5-DF52DC5AAF46}"/>
                </a:ext>
              </a:extLst>
            </p:cNvPr>
            <p:cNvCxnSpPr>
              <a:cxnSpLocks/>
              <a:stCxn id="65" idx="1"/>
            </p:cNvCxnSpPr>
            <p:nvPr/>
          </p:nvCxnSpPr>
          <p:spPr>
            <a:xfrm rot="10800000" flipV="1">
              <a:off x="7609675" y="4127508"/>
              <a:ext cx="57775" cy="770380"/>
            </a:xfrm>
            <a:prstGeom prst="bentConnector2">
              <a:avLst/>
            </a:prstGeom>
            <a:noFill/>
            <a:ln w="28575" cap="flat" cmpd="sng" algn="ctr">
              <a:solidFill>
                <a:schemeClr val="tx1"/>
              </a:solidFill>
              <a:prstDash val="solid"/>
              <a:miter lim="800000"/>
              <a:tailEnd type="triangle"/>
            </a:ln>
            <a:effectLst/>
          </p:spPr>
        </p:cxn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19F628E1-9F91-4CEC-B207-BCEBAEC1B57F}"/>
                    </a:ext>
                  </a:extLst>
                </p:cNvPr>
                <p:cNvSpPr/>
                <p:nvPr/>
              </p:nvSpPr>
              <p:spPr>
                <a:xfrm>
                  <a:off x="3249445" y="4946554"/>
                  <a:ext cx="1497882" cy="1538912"/>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Real “Disease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Evolution Map”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(DEM)</a:t>
                  </a: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𝒚</m:t>
                        </m:r>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𝟏</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𝒙</m:t>
                            </m:r>
                          </m:e>
                          <m: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𝟎</m:t>
                            </m:r>
                          </m:sub>
                        </m:sSub>
                        <m:r>
                          <a:rPr kumimoji="0" lang="en-GB" sz="16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oMath>
                    </m:oMathPara>
                  </a14:m>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86" name="Rectangle 85">
                  <a:extLst>
                    <a:ext uri="{FF2B5EF4-FFF2-40B4-BE49-F238E27FC236}">
                      <a16:creationId xmlns:a16="http://schemas.microsoft.com/office/drawing/2014/main" id="{19F628E1-9F91-4CEC-B207-BCEBAEC1B57F}"/>
                    </a:ext>
                  </a:extLst>
                </p:cNvPr>
                <p:cNvSpPr>
                  <a:spLocks noRot="1" noChangeAspect="1" noMove="1" noResize="1" noEditPoints="1" noAdjustHandles="1" noChangeArrowheads="1" noChangeShapeType="1" noTextEdit="1"/>
                </p:cNvSpPr>
                <p:nvPr/>
              </p:nvSpPr>
              <p:spPr>
                <a:xfrm>
                  <a:off x="3249445" y="4946554"/>
                  <a:ext cx="1497882" cy="1538912"/>
                </a:xfrm>
                <a:prstGeom prst="rect">
                  <a:avLst/>
                </a:prstGeom>
                <a:blipFill>
                  <a:blip r:embed="rId12"/>
                  <a:stretch>
                    <a:fillRect/>
                  </a:stretch>
                </a:blipFill>
                <a:ln w="28575" cap="flat" cmpd="sng" algn="ctr">
                  <a:solidFill>
                    <a:sysClr val="windowText" lastClr="000000"/>
                  </a:solidFill>
                  <a:prstDash val="solid"/>
                  <a:miter lim="800000"/>
                </a:ln>
                <a:effectLst/>
              </p:spPr>
              <p:txBody>
                <a:bodyPr/>
                <a:lstStyle/>
                <a:p>
                  <a:r>
                    <a:rPr lang="en-GB">
                      <a:noFill/>
                    </a:rPr>
                    <a:t> </a:t>
                  </a:r>
                </a:p>
              </p:txBody>
            </p:sp>
          </mc:Fallback>
        </mc:AlternateContent>
        <p:cxnSp>
          <p:nvCxnSpPr>
            <p:cNvPr id="87" name="Elbow Connector 12">
              <a:extLst>
                <a:ext uri="{FF2B5EF4-FFF2-40B4-BE49-F238E27FC236}">
                  <a16:creationId xmlns:a16="http://schemas.microsoft.com/office/drawing/2014/main" id="{69546188-4C25-48CF-8ECA-13D677FF1991}"/>
                </a:ext>
              </a:extLst>
            </p:cNvPr>
            <p:cNvCxnSpPr>
              <a:cxnSpLocks/>
            </p:cNvCxnSpPr>
            <p:nvPr/>
          </p:nvCxnSpPr>
          <p:spPr>
            <a:xfrm flipV="1">
              <a:off x="4761222" y="4897891"/>
              <a:ext cx="860248" cy="1067022"/>
            </a:xfrm>
            <a:prstGeom prst="bentConnector4">
              <a:avLst>
                <a:gd name="adj1" fmla="val 44968"/>
                <a:gd name="adj2" fmla="val 115473"/>
              </a:avLst>
            </a:prstGeom>
            <a:noFill/>
            <a:ln w="28575" cap="flat" cmpd="sng" algn="ctr">
              <a:solidFill>
                <a:schemeClr val="tx1"/>
              </a:solidFill>
              <a:prstDash val="solid"/>
              <a:miter lim="800000"/>
              <a:tailEnd type="triangle"/>
            </a:ln>
            <a:effectLst/>
          </p:spPr>
        </p:cxnSp>
        <mc:AlternateContent xmlns:mc="http://schemas.openxmlformats.org/markup-compatibility/2006" xmlns:a14="http://schemas.microsoft.com/office/drawing/2010/main">
          <mc:Choice Requires="a14">
            <p:sp>
              <p:nvSpPr>
                <p:cNvPr id="88" name="Trapezoid 87">
                  <a:extLst>
                    <a:ext uri="{FF2B5EF4-FFF2-40B4-BE49-F238E27FC236}">
                      <a16:creationId xmlns:a16="http://schemas.microsoft.com/office/drawing/2014/main" id="{8FFF2F5C-BE23-45A8-B2CE-6890D4A19220}"/>
                    </a:ext>
                  </a:extLst>
                </p:cNvPr>
                <p:cNvSpPr/>
                <p:nvPr/>
              </p:nvSpPr>
              <p:spPr>
                <a:xfrm rot="10800000">
                  <a:off x="5455479" y="4946554"/>
                  <a:ext cx="600598" cy="560097"/>
                </a:xfrm>
                <a:prstGeom prst="trapezoid">
                  <a:avLst/>
                </a:prstGeom>
                <a:solidFill>
                  <a:srgbClr val="FF0000"/>
                </a:solidFill>
                <a:ln w="28575" cap="flat" cmpd="sng" algn="ctr">
                  <a:solidFill>
                    <a:srgbClr val="FF0000"/>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𝑪</m:t>
                        </m:r>
                        <m:r>
                          <a:rPr kumimoji="0" lang="en-GB" sz="1600" b="1" i="1" u="none" strike="noStrike" kern="0" cap="none" spc="0" normalizeH="0" baseline="0" noProof="0">
                            <a:ln>
                              <a:noFill/>
                            </a:ln>
                            <a:solidFill>
                              <a:prstClr val="white"/>
                            </a:solidFill>
                            <a:effectLst/>
                            <a:uLnTx/>
                            <a:uFillTx/>
                            <a:latin typeface="Cambria Math" panose="02040503050406030204" pitchFamily="18" charset="0"/>
                            <a:ea typeface="+mn-ea"/>
                            <a:cs typeface="+mn-cs"/>
                          </a:rPr>
                          <m:t>(</m:t>
                        </m:r>
                        <m:r>
                          <a:rPr kumimoji="0" lang="en-GB" sz="1600" b="1" i="1" u="none" strike="noStrike" kern="0" cap="none" spc="0" normalizeH="0" baseline="0" noProof="0">
                            <a:ln>
                              <a:noFill/>
                            </a:ln>
                            <a:solidFill>
                              <a:prstClr val="white"/>
                            </a:solidFill>
                            <a:effectLst/>
                            <a:uLnTx/>
                            <a:uFillTx/>
                            <a:latin typeface="Cambria Math" panose="02040503050406030204" pitchFamily="18" charset="0"/>
                            <a:ea typeface="+mn-ea"/>
                            <a:cs typeface="+mn-cs"/>
                          </a:rPr>
                          <m:t>𝒙</m:t>
                        </m:r>
                        <m:r>
                          <a:rPr kumimoji="0" lang="en-GB" sz="1600" b="1" i="1" u="none" strike="noStrike" kern="0" cap="none" spc="0" normalizeH="0" baseline="0" noProof="0">
                            <a:ln>
                              <a:noFill/>
                            </a:ln>
                            <a:solidFill>
                              <a:prstClr val="white"/>
                            </a:solidFill>
                            <a:effectLst/>
                            <a:uLnTx/>
                            <a:uFillTx/>
                            <a:latin typeface="Cambria Math" panose="02040503050406030204" pitchFamily="18" charset="0"/>
                            <a:ea typeface="+mn-ea"/>
                            <a:cs typeface="+mn-cs"/>
                          </a:rPr>
                          <m:t>)</m:t>
                        </m:r>
                      </m:oMath>
                    </m:oMathPara>
                  </a14:m>
                  <a:endParaRPr kumimoji="0" lang="en-GB" sz="16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88" name="Trapezoid 87">
                  <a:extLst>
                    <a:ext uri="{FF2B5EF4-FFF2-40B4-BE49-F238E27FC236}">
                      <a16:creationId xmlns:a16="http://schemas.microsoft.com/office/drawing/2014/main" id="{8FFF2F5C-BE23-45A8-B2CE-6890D4A19220}"/>
                    </a:ext>
                  </a:extLst>
                </p:cNvPr>
                <p:cNvSpPr>
                  <a:spLocks noRot="1" noChangeAspect="1" noMove="1" noResize="1" noEditPoints="1" noAdjustHandles="1" noChangeArrowheads="1" noChangeShapeType="1" noTextEdit="1"/>
                </p:cNvSpPr>
                <p:nvPr/>
              </p:nvSpPr>
              <p:spPr>
                <a:xfrm rot="10800000">
                  <a:off x="5455479" y="4946554"/>
                  <a:ext cx="600598" cy="560097"/>
                </a:xfrm>
                <a:prstGeom prst="trapezoid">
                  <a:avLst/>
                </a:prstGeom>
                <a:blipFill>
                  <a:blip r:embed="rId13"/>
                  <a:stretch>
                    <a:fillRect/>
                  </a:stretch>
                </a:blipFill>
                <a:ln w="28575" cap="flat" cmpd="sng" algn="ctr">
                  <a:solidFill>
                    <a:srgbClr val="FF0000"/>
                  </a:solidFill>
                  <a:prstDash val="solid"/>
                  <a:miter lim="8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rapezoid 88">
                  <a:extLst>
                    <a:ext uri="{FF2B5EF4-FFF2-40B4-BE49-F238E27FC236}">
                      <a16:creationId xmlns:a16="http://schemas.microsoft.com/office/drawing/2014/main" id="{110B6E90-2C93-464E-9E6B-A71522A2FCD6}"/>
                    </a:ext>
                  </a:extLst>
                </p:cNvPr>
                <p:cNvSpPr/>
                <p:nvPr/>
              </p:nvSpPr>
              <p:spPr>
                <a:xfrm rot="10800000">
                  <a:off x="7155570" y="4911931"/>
                  <a:ext cx="600598" cy="562127"/>
                </a:xfrm>
                <a:prstGeom prst="trapezoid">
                  <a:avLst/>
                </a:prstGeom>
                <a:solidFill>
                  <a:srgbClr val="FF0000"/>
                </a:solidFill>
                <a:ln w="28575" cap="flat" cmpd="sng" algn="ctr">
                  <a:solidFill>
                    <a:srgbClr val="FF0000"/>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𝑫</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𝒙</m:t>
                        </m:r>
                        <m:r>
                          <a:rPr kumimoji="0" lang="en-GB" sz="1600" b="1"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GB" sz="16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89" name="Trapezoid 88">
                  <a:extLst>
                    <a:ext uri="{FF2B5EF4-FFF2-40B4-BE49-F238E27FC236}">
                      <a16:creationId xmlns:a16="http://schemas.microsoft.com/office/drawing/2014/main" id="{110B6E90-2C93-464E-9E6B-A71522A2FCD6}"/>
                    </a:ext>
                  </a:extLst>
                </p:cNvPr>
                <p:cNvSpPr>
                  <a:spLocks noRot="1" noChangeAspect="1" noMove="1" noResize="1" noEditPoints="1" noAdjustHandles="1" noChangeArrowheads="1" noChangeShapeType="1" noTextEdit="1"/>
                </p:cNvSpPr>
                <p:nvPr/>
              </p:nvSpPr>
              <p:spPr>
                <a:xfrm rot="10800000">
                  <a:off x="7155570" y="4911931"/>
                  <a:ext cx="600598" cy="562127"/>
                </a:xfrm>
                <a:prstGeom prst="trapezoid">
                  <a:avLst/>
                </a:prstGeom>
                <a:blipFill>
                  <a:blip r:embed="rId14"/>
                  <a:stretch>
                    <a:fillRect/>
                  </a:stretch>
                </a:blipFill>
                <a:ln w="28575" cap="flat" cmpd="sng" algn="ctr">
                  <a:solidFill>
                    <a:srgbClr val="FF0000"/>
                  </a:solidFill>
                  <a:prstDash val="solid"/>
                  <a:miter lim="800000"/>
                </a:ln>
                <a:effectLst/>
              </p:spPr>
              <p:txBody>
                <a:bodyPr/>
                <a:lstStyle/>
                <a:p>
                  <a:r>
                    <a:rPr lang="en-GB">
                      <a:noFill/>
                    </a:rPr>
                    <a:t> </a:t>
                  </a:r>
                </a:p>
              </p:txBody>
            </p:sp>
          </mc:Fallback>
        </mc:AlternateContent>
        <p:cxnSp>
          <p:nvCxnSpPr>
            <p:cNvPr id="90" name="Straight Arrow Connector 189">
              <a:extLst>
                <a:ext uri="{FF2B5EF4-FFF2-40B4-BE49-F238E27FC236}">
                  <a16:creationId xmlns:a16="http://schemas.microsoft.com/office/drawing/2014/main" id="{0C6C68E6-7BCD-462C-9A3B-FB260BCFAB7D}"/>
                </a:ext>
              </a:extLst>
            </p:cNvPr>
            <p:cNvCxnSpPr>
              <a:cxnSpLocks/>
              <a:endCxn id="73" idx="1"/>
            </p:cNvCxnSpPr>
            <p:nvPr/>
          </p:nvCxnSpPr>
          <p:spPr>
            <a:xfrm flipV="1">
              <a:off x="3024185" y="4331689"/>
              <a:ext cx="610384" cy="491194"/>
            </a:xfrm>
            <a:prstGeom prst="bentConnector2">
              <a:avLst/>
            </a:prstGeom>
            <a:noFill/>
            <a:ln w="28575" cap="flat" cmpd="sng" algn="ctr">
              <a:solidFill>
                <a:schemeClr val="tx1"/>
              </a:solidFill>
              <a:prstDash val="solid"/>
              <a:miter lim="800000"/>
              <a:tailEnd type="triangle"/>
            </a:ln>
            <a:effectLst/>
          </p:spPr>
        </p:cxnSp>
        <p:cxnSp>
          <p:nvCxnSpPr>
            <p:cNvPr id="91" name="Straight Arrow Connector 189">
              <a:extLst>
                <a:ext uri="{FF2B5EF4-FFF2-40B4-BE49-F238E27FC236}">
                  <a16:creationId xmlns:a16="http://schemas.microsoft.com/office/drawing/2014/main" id="{4337E277-CF1F-4BE8-A0AE-338252BCFDE0}"/>
                </a:ext>
              </a:extLst>
            </p:cNvPr>
            <p:cNvCxnSpPr>
              <a:cxnSpLocks/>
              <a:stCxn id="76" idx="0"/>
              <a:endCxn id="72" idx="3"/>
            </p:cNvCxnSpPr>
            <p:nvPr/>
          </p:nvCxnSpPr>
          <p:spPr>
            <a:xfrm flipH="1" flipV="1">
              <a:off x="2359951" y="4327941"/>
              <a:ext cx="470239" cy="1076019"/>
            </a:xfrm>
            <a:prstGeom prst="bentConnector4">
              <a:avLst>
                <a:gd name="adj1" fmla="val -48614"/>
                <a:gd name="adj2" fmla="val 53910"/>
              </a:avLst>
            </a:prstGeom>
            <a:noFill/>
            <a:ln w="28575" cap="flat" cmpd="sng" algn="ctr">
              <a:solidFill>
                <a:schemeClr val="tx1"/>
              </a:solidFill>
              <a:prstDash val="solid"/>
              <a:miter lim="800000"/>
              <a:tailEnd type="triangle"/>
            </a:ln>
            <a:effectLst/>
          </p:spPr>
        </p:cxnSp>
      </p:grpSp>
      <p:sp>
        <p:nvSpPr>
          <p:cNvPr id="11" name="Oval 10">
            <a:extLst>
              <a:ext uri="{FF2B5EF4-FFF2-40B4-BE49-F238E27FC236}">
                <a16:creationId xmlns:a16="http://schemas.microsoft.com/office/drawing/2014/main" id="{4E4BEC55-A543-401A-92B3-552E555BB146}"/>
              </a:ext>
            </a:extLst>
          </p:cNvPr>
          <p:cNvSpPr/>
          <p:nvPr/>
        </p:nvSpPr>
        <p:spPr bwMode="auto">
          <a:xfrm>
            <a:off x="60910" y="4608152"/>
            <a:ext cx="3247516" cy="1553931"/>
          </a:xfrm>
          <a:prstGeom prst="ellipse">
            <a:avLst/>
          </a:prstGeom>
          <a:noFill/>
          <a:ln w="57150" cap="flat" cmpd="sng" algn="ctr">
            <a:solidFill>
              <a:srgbClr val="FF0000"/>
            </a:solidFill>
            <a:prstDash val="solid"/>
            <a:round/>
            <a:headEnd type="none" w="lg" len="med"/>
            <a:tailEnd type="none" w="lg"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26838" y="6516749"/>
            <a:ext cx="5393369" cy="307777"/>
          </a:xfrm>
          <a:prstGeom prst="rect">
            <a:avLst/>
          </a:prstGeom>
        </p:spPr>
        <p:txBody>
          <a:bodyPr wrap="square">
            <a:spAutoFit/>
          </a:bodyPr>
          <a:lstStyle/>
          <a:p>
            <a:r>
              <a:rPr lang="en-GB" sz="1400" dirty="0">
                <a:hlinkClick r:id="rId15"/>
              </a:rPr>
              <a:t>https://</a:t>
            </a:r>
            <a:r>
              <a:rPr lang="en-GB" sz="1400" dirty="0" smtClean="0">
                <a:hlinkClick r:id="rId15"/>
              </a:rPr>
              <a:t>link.springer.com/chapter/10.1007/978-3-030-32248-9_17</a:t>
            </a:r>
            <a:r>
              <a:rPr lang="en-GB" sz="1400" dirty="0" smtClean="0"/>
              <a:t>  </a:t>
            </a:r>
            <a:endParaRPr lang="en-GB" sz="1400" dirty="0"/>
          </a:p>
        </p:txBody>
      </p:sp>
      <p:sp>
        <p:nvSpPr>
          <p:cNvPr id="45" name="Dodecagon 44"/>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57</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85578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Validation</a:t>
            </a:r>
            <a:endParaRPr lang="en-GB" dirty="0"/>
          </a:p>
        </p:txBody>
      </p:sp>
      <p:sp>
        <p:nvSpPr>
          <p:cNvPr id="3" name="Content Placeholder 2"/>
          <p:cNvSpPr>
            <a:spLocks noGrp="1"/>
          </p:cNvSpPr>
          <p:nvPr>
            <p:ph idx="1"/>
          </p:nvPr>
        </p:nvSpPr>
        <p:spPr>
          <a:xfrm>
            <a:off x="179388" y="1341438"/>
            <a:ext cx="7200924" cy="2375594"/>
          </a:xfrm>
        </p:spPr>
        <p:txBody>
          <a:bodyPr/>
          <a:lstStyle/>
          <a:p>
            <a:r>
              <a:rPr lang="en-GB" sz="2000" dirty="0" smtClean="0"/>
              <a:t>Cross-validation</a:t>
            </a:r>
          </a:p>
          <a:p>
            <a:r>
              <a:rPr lang="en-GB" sz="2000" dirty="0" smtClean="0"/>
              <a:t>Spatial agreement (</a:t>
            </a:r>
            <a:r>
              <a:rPr lang="en-GB" sz="2000" dirty="0" err="1" smtClean="0"/>
              <a:t>Jaccard</a:t>
            </a:r>
            <a:r>
              <a:rPr lang="en-GB" sz="2000" dirty="0" smtClean="0"/>
              <a:t> / Dice plotted against mean volume between result and ground truth)</a:t>
            </a:r>
          </a:p>
          <a:p>
            <a:r>
              <a:rPr lang="en-GB" sz="2000" dirty="0" smtClean="0"/>
              <a:t>Volumetric agreement (Plot of percentage difference  between result and ground truth with respect to their mean vs. mean volume)</a:t>
            </a:r>
          </a:p>
        </p:txBody>
      </p:sp>
      <p:sp>
        <p:nvSpPr>
          <p:cNvPr id="4" name="Right Brace 3"/>
          <p:cNvSpPr/>
          <p:nvPr/>
        </p:nvSpPr>
        <p:spPr bwMode="auto">
          <a:xfrm>
            <a:off x="7236296" y="1700808"/>
            <a:ext cx="288032" cy="1728192"/>
          </a:xfrm>
          <a:prstGeom prst="rightBrace">
            <a:avLst>
              <a:gd name="adj1" fmla="val 57503"/>
              <a:gd name="adj2" fmla="val 50000"/>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5" name="TextBox 4"/>
          <p:cNvSpPr txBox="1"/>
          <p:nvPr/>
        </p:nvSpPr>
        <p:spPr>
          <a:xfrm>
            <a:off x="7740352" y="1988840"/>
            <a:ext cx="1079798" cy="1015663"/>
          </a:xfrm>
          <a:prstGeom prst="rect">
            <a:avLst/>
          </a:prstGeom>
          <a:noFill/>
        </p:spPr>
        <p:txBody>
          <a:bodyPr wrap="square" rtlCol="0">
            <a:spAutoFit/>
          </a:bodyPr>
          <a:lstStyle/>
          <a:p>
            <a:r>
              <a:rPr lang="en-GB" sz="2000" dirty="0" smtClean="0">
                <a:hlinkClick r:id="rId2"/>
              </a:rPr>
              <a:t>Bland –Altman</a:t>
            </a:r>
            <a:r>
              <a:rPr lang="en-GB" sz="2000" dirty="0" smtClean="0"/>
              <a:t> plot</a:t>
            </a:r>
            <a:endParaRPr lang="en-GB" sz="2000" dirty="0"/>
          </a:p>
        </p:txBody>
      </p:sp>
      <p:sp>
        <p:nvSpPr>
          <p:cNvPr id="7" name="Dodecagon 6"/>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58</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6443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Validation</a:t>
            </a:r>
            <a:endParaRPr lang="en-GB" dirty="0"/>
          </a:p>
        </p:txBody>
      </p:sp>
      <p:sp>
        <p:nvSpPr>
          <p:cNvPr id="3" name="Content Placeholder 2"/>
          <p:cNvSpPr>
            <a:spLocks noGrp="1"/>
          </p:cNvSpPr>
          <p:nvPr>
            <p:ph idx="1"/>
          </p:nvPr>
        </p:nvSpPr>
        <p:spPr>
          <a:xfrm>
            <a:off x="179388" y="1341438"/>
            <a:ext cx="7200924" cy="5040312"/>
          </a:xfrm>
        </p:spPr>
        <p:txBody>
          <a:bodyPr/>
          <a:lstStyle/>
          <a:p>
            <a:r>
              <a:rPr lang="en-GB" sz="2000" dirty="0" smtClean="0">
                <a:solidFill>
                  <a:schemeClr val="tx2">
                    <a:lumMod val="65000"/>
                  </a:schemeClr>
                </a:solidFill>
              </a:rPr>
              <a:t>Cross-validation</a:t>
            </a:r>
          </a:p>
          <a:p>
            <a:r>
              <a:rPr lang="en-GB" sz="2000" dirty="0" smtClean="0">
                <a:solidFill>
                  <a:schemeClr val="tx2">
                    <a:lumMod val="65000"/>
                  </a:schemeClr>
                </a:solidFill>
              </a:rPr>
              <a:t>Spatial agreement (</a:t>
            </a:r>
            <a:r>
              <a:rPr lang="en-GB" sz="2000" dirty="0" err="1" smtClean="0">
                <a:solidFill>
                  <a:schemeClr val="tx2">
                    <a:lumMod val="65000"/>
                  </a:schemeClr>
                </a:solidFill>
              </a:rPr>
              <a:t>Jaccard</a:t>
            </a:r>
            <a:r>
              <a:rPr lang="en-GB" sz="2000" dirty="0" smtClean="0">
                <a:solidFill>
                  <a:schemeClr val="tx2">
                    <a:lumMod val="65000"/>
                  </a:schemeClr>
                </a:solidFill>
              </a:rPr>
              <a:t> / Dice plotted against mean volume between result and ground truth)</a:t>
            </a:r>
          </a:p>
          <a:p>
            <a:r>
              <a:rPr lang="en-GB" sz="2000" dirty="0" smtClean="0">
                <a:solidFill>
                  <a:schemeClr val="tx2">
                    <a:lumMod val="65000"/>
                  </a:schemeClr>
                </a:solidFill>
              </a:rPr>
              <a:t>Volumetric agreement (Plot of percentage difference  between result and ground truth with respect to their mean vs. mean volume)</a:t>
            </a:r>
          </a:p>
          <a:p>
            <a:r>
              <a:rPr lang="en-GB" sz="2000" dirty="0" smtClean="0"/>
              <a:t>Construct linear regression models involving the measurement of the parameter in question (e.g. lesion volume) and clinical and demographic factors known relate to it (e.g. vascular risk factors and age) and compare the results of the model (i.e. strength and significance of the associations) using the ground truth vs. using the results from the deep learning scheme</a:t>
            </a:r>
          </a:p>
        </p:txBody>
      </p:sp>
      <p:sp>
        <p:nvSpPr>
          <p:cNvPr id="4" name="Right Brace 3"/>
          <p:cNvSpPr/>
          <p:nvPr/>
        </p:nvSpPr>
        <p:spPr bwMode="auto">
          <a:xfrm>
            <a:off x="7236296" y="1700808"/>
            <a:ext cx="288032" cy="1728192"/>
          </a:xfrm>
          <a:prstGeom prst="rightBrace">
            <a:avLst>
              <a:gd name="adj1" fmla="val 57503"/>
              <a:gd name="adj2" fmla="val 50000"/>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5" name="TextBox 4"/>
          <p:cNvSpPr txBox="1"/>
          <p:nvPr/>
        </p:nvSpPr>
        <p:spPr>
          <a:xfrm>
            <a:off x="7740352" y="1988840"/>
            <a:ext cx="1079798" cy="1015663"/>
          </a:xfrm>
          <a:prstGeom prst="rect">
            <a:avLst/>
          </a:prstGeom>
          <a:noFill/>
        </p:spPr>
        <p:txBody>
          <a:bodyPr wrap="square" rtlCol="0">
            <a:spAutoFit/>
          </a:bodyPr>
          <a:lstStyle/>
          <a:p>
            <a:r>
              <a:rPr lang="en-GB" sz="2000" dirty="0" smtClean="0">
                <a:hlinkClick r:id="rId2"/>
              </a:rPr>
              <a:t>Bland –Altman</a:t>
            </a:r>
            <a:r>
              <a:rPr lang="en-GB" sz="2000" dirty="0" smtClean="0"/>
              <a:t> plot</a:t>
            </a:r>
            <a:endParaRPr lang="en-GB" sz="2000" dirty="0"/>
          </a:p>
        </p:txBody>
      </p:sp>
      <p:sp>
        <p:nvSpPr>
          <p:cNvPr id="6" name="Dodecagon 5"/>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59</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9385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Human brain </a:t>
            </a:r>
            <a:r>
              <a:rPr lang="en-GB" dirty="0"/>
              <a:t>n</a:t>
            </a:r>
            <a:r>
              <a:rPr lang="en-GB" dirty="0" smtClean="0"/>
              <a:t>etworks</a:t>
            </a:r>
            <a:endParaRPr lang="en-GB"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340768"/>
            <a:ext cx="7653010" cy="4905776"/>
          </a:xfrm>
          <a:prstGeom prst="rect">
            <a:avLst/>
          </a:prstGeom>
        </p:spPr>
      </p:pic>
      <p:sp>
        <p:nvSpPr>
          <p:cNvPr id="19" name="TextBox 18"/>
          <p:cNvSpPr txBox="1"/>
          <p:nvPr/>
        </p:nvSpPr>
        <p:spPr>
          <a:xfrm>
            <a:off x="4355976" y="6165304"/>
            <a:ext cx="4680520" cy="369332"/>
          </a:xfrm>
          <a:prstGeom prst="rect">
            <a:avLst/>
          </a:prstGeom>
          <a:noFill/>
        </p:spPr>
        <p:txBody>
          <a:bodyPr wrap="square" rtlCol="0">
            <a:spAutoFit/>
          </a:bodyPr>
          <a:lstStyle/>
          <a:p>
            <a:r>
              <a:rPr lang="en-GB" sz="1800" dirty="0">
                <a:hlinkClick r:id="rId4"/>
              </a:rPr>
              <a:t>http://www.humanconnectomeproject.org</a:t>
            </a:r>
            <a:r>
              <a:rPr lang="en-GB" sz="1800" dirty="0" smtClean="0">
                <a:hlinkClick r:id="rId4"/>
              </a:rPr>
              <a:t>/</a:t>
            </a:r>
            <a:r>
              <a:rPr lang="en-GB" sz="1800" dirty="0" smtClean="0"/>
              <a:t> </a:t>
            </a:r>
            <a:endParaRPr lang="en-GB" sz="1800" dirty="0"/>
          </a:p>
        </p:txBody>
      </p:sp>
      <p:sp>
        <p:nvSpPr>
          <p:cNvPr id="20" name="TextBox 19"/>
          <p:cNvSpPr txBox="1"/>
          <p:nvPr/>
        </p:nvSpPr>
        <p:spPr>
          <a:xfrm>
            <a:off x="2051720" y="4725144"/>
            <a:ext cx="6624736" cy="369332"/>
          </a:xfrm>
          <a:prstGeom prst="rect">
            <a:avLst/>
          </a:prstGeom>
          <a:noFill/>
        </p:spPr>
        <p:txBody>
          <a:bodyPr wrap="square" rtlCol="0">
            <a:spAutoFit/>
          </a:bodyPr>
          <a:lstStyle/>
          <a:p>
            <a:r>
              <a:rPr lang="en-GB" sz="1800" dirty="0" smtClean="0"/>
              <a:t>Inferior longitudinal fasciculus – visually guided behaviour</a:t>
            </a:r>
            <a:endParaRPr lang="en-GB" sz="1800" dirty="0"/>
          </a:p>
        </p:txBody>
      </p:sp>
      <p:sp>
        <p:nvSpPr>
          <p:cNvPr id="21" name="TextBox 20"/>
          <p:cNvSpPr txBox="1"/>
          <p:nvPr/>
        </p:nvSpPr>
        <p:spPr>
          <a:xfrm>
            <a:off x="1403648" y="3111411"/>
            <a:ext cx="2736304" cy="923330"/>
          </a:xfrm>
          <a:prstGeom prst="rect">
            <a:avLst/>
          </a:prstGeom>
          <a:noFill/>
        </p:spPr>
        <p:txBody>
          <a:bodyPr wrap="square" rtlCol="0">
            <a:spAutoFit/>
          </a:bodyPr>
          <a:lstStyle/>
          <a:p>
            <a:r>
              <a:rPr lang="en-GB" sz="1800" dirty="0" smtClean="0"/>
              <a:t>Arcuate fasciculus – language and associated short-term memory</a:t>
            </a:r>
            <a:endParaRPr lang="en-GB" sz="1800" dirty="0"/>
          </a:p>
        </p:txBody>
      </p:sp>
      <p:sp>
        <p:nvSpPr>
          <p:cNvPr id="23" name="TextBox 22"/>
          <p:cNvSpPr txBox="1"/>
          <p:nvPr/>
        </p:nvSpPr>
        <p:spPr>
          <a:xfrm>
            <a:off x="6454289" y="3247816"/>
            <a:ext cx="2304256" cy="1477328"/>
          </a:xfrm>
          <a:prstGeom prst="rect">
            <a:avLst/>
          </a:prstGeom>
          <a:noFill/>
        </p:spPr>
        <p:txBody>
          <a:bodyPr wrap="square" rtlCol="0">
            <a:spAutoFit/>
          </a:bodyPr>
          <a:lstStyle/>
          <a:p>
            <a:r>
              <a:rPr lang="en-GB" sz="1800" dirty="0" err="1" smtClean="0"/>
              <a:t>Uncinate</a:t>
            </a:r>
            <a:r>
              <a:rPr lang="en-GB" sz="1800" dirty="0" smtClean="0"/>
              <a:t> fasciculus -language </a:t>
            </a:r>
            <a:r>
              <a:rPr lang="en-GB" sz="1800" dirty="0"/>
              <a:t>as well as episodic memory and social emotional processing</a:t>
            </a:r>
          </a:p>
        </p:txBody>
      </p:sp>
      <p:sp>
        <p:nvSpPr>
          <p:cNvPr id="24" name="TextBox 23"/>
          <p:cNvSpPr txBox="1"/>
          <p:nvPr/>
        </p:nvSpPr>
        <p:spPr>
          <a:xfrm>
            <a:off x="4121359" y="2428552"/>
            <a:ext cx="3168352" cy="646331"/>
          </a:xfrm>
          <a:prstGeom prst="rect">
            <a:avLst/>
          </a:prstGeom>
          <a:noFill/>
        </p:spPr>
        <p:txBody>
          <a:bodyPr wrap="square" rtlCol="0">
            <a:spAutoFit/>
          </a:bodyPr>
          <a:lstStyle/>
          <a:p>
            <a:r>
              <a:rPr lang="en-GB" sz="1800" dirty="0" smtClean="0"/>
              <a:t>Cingulum – emotion (ant) and memory (post)</a:t>
            </a:r>
            <a:endParaRPr lang="en-GB" sz="1800" dirty="0"/>
          </a:p>
        </p:txBody>
      </p:sp>
      <p:sp>
        <p:nvSpPr>
          <p:cNvPr id="9" name="Dodecagon 8"/>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t>6</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15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fltVal val="0"/>
                                          </p:val>
                                        </p:tav>
                                        <p:tav tm="100000">
                                          <p:val>
                                            <p:strVal val="#ppt_w"/>
                                          </p:val>
                                        </p:tav>
                                      </p:tavLst>
                                    </p:anim>
                                    <p:anim calcmode="lin" valueType="num">
                                      <p:cBhvr>
                                        <p:cTn id="24" dur="1000" fill="hold"/>
                                        <p:tgtEl>
                                          <p:spTgt spid="23"/>
                                        </p:tgtEl>
                                        <p:attrNameLst>
                                          <p:attrName>ppt_h</p:attrName>
                                        </p:attrNameLst>
                                      </p:cBhvr>
                                      <p:tavLst>
                                        <p:tav tm="0">
                                          <p:val>
                                            <p:fltVal val="0"/>
                                          </p:val>
                                        </p:tav>
                                        <p:tav tm="100000">
                                          <p:val>
                                            <p:strVal val="#ppt_h"/>
                                          </p:val>
                                        </p:tav>
                                      </p:tavLst>
                                    </p:anim>
                                    <p:anim calcmode="lin" valueType="num">
                                      <p:cBhvr>
                                        <p:cTn id="25" dur="1000" fill="hold"/>
                                        <p:tgtEl>
                                          <p:spTgt spid="23"/>
                                        </p:tgtEl>
                                        <p:attrNameLst>
                                          <p:attrName>style.rotation</p:attrName>
                                        </p:attrNameLst>
                                      </p:cBhvr>
                                      <p:tavLst>
                                        <p:tav tm="0">
                                          <p:val>
                                            <p:fltVal val="90"/>
                                          </p:val>
                                        </p:tav>
                                        <p:tav tm="100000">
                                          <p:val>
                                            <p:fltVal val="0"/>
                                          </p:val>
                                        </p:tav>
                                      </p:tavLst>
                                    </p:anim>
                                    <p:animEffect transition="in" filter="fade">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Validation</a:t>
            </a:r>
            <a:endParaRPr lang="en-GB" dirty="0"/>
          </a:p>
        </p:txBody>
      </p:sp>
      <p:sp>
        <p:nvSpPr>
          <p:cNvPr id="3" name="Content Placeholder 2"/>
          <p:cNvSpPr>
            <a:spLocks noGrp="1"/>
          </p:cNvSpPr>
          <p:nvPr>
            <p:ph idx="1"/>
          </p:nvPr>
        </p:nvSpPr>
        <p:spPr>
          <a:xfrm>
            <a:off x="179388" y="1341438"/>
            <a:ext cx="7200924" cy="5040312"/>
          </a:xfrm>
        </p:spPr>
        <p:txBody>
          <a:bodyPr/>
          <a:lstStyle/>
          <a:p>
            <a:r>
              <a:rPr lang="en-GB" sz="2000" dirty="0" smtClean="0">
                <a:solidFill>
                  <a:schemeClr val="tx2">
                    <a:lumMod val="65000"/>
                  </a:schemeClr>
                </a:solidFill>
              </a:rPr>
              <a:t>Cross-validation</a:t>
            </a:r>
          </a:p>
          <a:p>
            <a:r>
              <a:rPr lang="en-GB" sz="2000" dirty="0" smtClean="0">
                <a:solidFill>
                  <a:schemeClr val="tx2">
                    <a:lumMod val="65000"/>
                  </a:schemeClr>
                </a:solidFill>
              </a:rPr>
              <a:t>Spatial agreement (</a:t>
            </a:r>
            <a:r>
              <a:rPr lang="en-GB" sz="2000" dirty="0" err="1" smtClean="0">
                <a:solidFill>
                  <a:schemeClr val="tx2">
                    <a:lumMod val="65000"/>
                  </a:schemeClr>
                </a:solidFill>
              </a:rPr>
              <a:t>Jaccard</a:t>
            </a:r>
            <a:r>
              <a:rPr lang="en-GB" sz="2000" dirty="0" smtClean="0">
                <a:solidFill>
                  <a:schemeClr val="tx2">
                    <a:lumMod val="65000"/>
                  </a:schemeClr>
                </a:solidFill>
              </a:rPr>
              <a:t> / Dice plotted against mean volume between result and ground truth)</a:t>
            </a:r>
          </a:p>
          <a:p>
            <a:r>
              <a:rPr lang="en-GB" sz="2000" dirty="0" smtClean="0">
                <a:solidFill>
                  <a:schemeClr val="tx2">
                    <a:lumMod val="65000"/>
                  </a:schemeClr>
                </a:solidFill>
              </a:rPr>
              <a:t>Volumetric agreement (Plot of percentage difference  between result and ground truth with respect to their mean vs. mean volume)</a:t>
            </a:r>
          </a:p>
          <a:p>
            <a:r>
              <a:rPr lang="en-GB" sz="2000" dirty="0" smtClean="0">
                <a:solidFill>
                  <a:schemeClr val="tx2">
                    <a:lumMod val="65000"/>
                  </a:schemeClr>
                </a:solidFill>
              </a:rPr>
              <a:t>Construct linear regression models involving the measurement of the parameter in question (e.g. lesion volume) and clinical and demographic factors known relate to it (e.g. vascular risk factors and age) and compare the results of the model (i.e. strength and significance of the associations) using the ground truth vs. using the results from the deep learning scheme</a:t>
            </a:r>
          </a:p>
          <a:p>
            <a:r>
              <a:rPr lang="en-GB" sz="2000" dirty="0" smtClean="0"/>
              <a:t>Use </a:t>
            </a:r>
            <a:r>
              <a:rPr lang="en-GB" sz="2000" dirty="0" err="1" smtClean="0"/>
              <a:t>Kruskal</a:t>
            </a:r>
            <a:r>
              <a:rPr lang="en-GB" sz="2000" dirty="0" smtClean="0"/>
              <a:t>-Wallis (more than 2 variables) or Mann-</a:t>
            </a:r>
            <a:r>
              <a:rPr lang="en-GB" sz="2000" dirty="0"/>
              <a:t>W</a:t>
            </a:r>
            <a:r>
              <a:rPr lang="en-GB" sz="2000" dirty="0" smtClean="0"/>
              <a:t>hitney-U test to compare volumetric results between ground truth and deep learning outcome</a:t>
            </a:r>
            <a:endParaRPr lang="en-GB" sz="2000" dirty="0"/>
          </a:p>
        </p:txBody>
      </p:sp>
      <p:sp>
        <p:nvSpPr>
          <p:cNvPr id="4" name="Right Brace 3"/>
          <p:cNvSpPr/>
          <p:nvPr/>
        </p:nvSpPr>
        <p:spPr bwMode="auto">
          <a:xfrm>
            <a:off x="7236296" y="1700808"/>
            <a:ext cx="288032" cy="1728192"/>
          </a:xfrm>
          <a:prstGeom prst="rightBrace">
            <a:avLst>
              <a:gd name="adj1" fmla="val 57503"/>
              <a:gd name="adj2" fmla="val 50000"/>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
        <p:nvSpPr>
          <p:cNvPr id="5" name="TextBox 4"/>
          <p:cNvSpPr txBox="1"/>
          <p:nvPr/>
        </p:nvSpPr>
        <p:spPr>
          <a:xfrm>
            <a:off x="7740352" y="1988840"/>
            <a:ext cx="1079798" cy="1015663"/>
          </a:xfrm>
          <a:prstGeom prst="rect">
            <a:avLst/>
          </a:prstGeom>
          <a:noFill/>
        </p:spPr>
        <p:txBody>
          <a:bodyPr wrap="square" rtlCol="0">
            <a:spAutoFit/>
          </a:bodyPr>
          <a:lstStyle/>
          <a:p>
            <a:r>
              <a:rPr lang="en-GB" sz="2000" dirty="0" smtClean="0">
                <a:hlinkClick r:id="rId2"/>
              </a:rPr>
              <a:t>Bland –Altman</a:t>
            </a:r>
            <a:r>
              <a:rPr lang="en-GB" sz="2000" dirty="0" smtClean="0"/>
              <a:t> plot</a:t>
            </a:r>
            <a:endParaRPr lang="en-GB" sz="2000" dirty="0"/>
          </a:p>
        </p:txBody>
      </p:sp>
      <p:sp>
        <p:nvSpPr>
          <p:cNvPr id="6" name="Dodecagon 5"/>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60</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8991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64" y="3789040"/>
            <a:ext cx="7732643" cy="2646014"/>
          </a:xfrm>
          <a:prstGeom prst="rect">
            <a:avLst/>
          </a:prstGeom>
        </p:spPr>
      </p:pic>
      <p:sp>
        <p:nvSpPr>
          <p:cNvPr id="2" name="Title 1"/>
          <p:cNvSpPr>
            <a:spLocks noGrp="1"/>
          </p:cNvSpPr>
          <p:nvPr>
            <p:ph type="title"/>
          </p:nvPr>
        </p:nvSpPr>
        <p:spPr>
          <a:xfrm>
            <a:off x="413597" y="127677"/>
            <a:ext cx="8322576" cy="792162"/>
          </a:xfrm>
        </p:spPr>
        <p:txBody>
          <a:bodyPr/>
          <a:lstStyle/>
          <a:p>
            <a:r>
              <a:rPr lang="en-GB" dirty="0" smtClean="0"/>
              <a:t>Deep learning value and major barriers</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4437112"/>
            <a:ext cx="2792928" cy="1736852"/>
          </a:xfrm>
          <a:prstGeom prst="rect">
            <a:avLst/>
          </a:prstGeom>
        </p:spPr>
      </p:pic>
      <p:sp>
        <p:nvSpPr>
          <p:cNvPr id="10" name="TextBox 9"/>
          <p:cNvSpPr txBox="1"/>
          <p:nvPr/>
        </p:nvSpPr>
        <p:spPr>
          <a:xfrm>
            <a:off x="467544" y="1154700"/>
            <a:ext cx="3492500" cy="1938992"/>
          </a:xfrm>
          <a:prstGeom prst="rect">
            <a:avLst/>
          </a:prstGeom>
          <a:noFill/>
        </p:spPr>
        <p:txBody>
          <a:bodyPr wrap="square" rtlCol="0">
            <a:spAutoFit/>
          </a:bodyPr>
          <a:lstStyle/>
          <a:p>
            <a:r>
              <a:rPr lang="en-GB" sz="2000" dirty="0" smtClean="0"/>
              <a:t>Invariance of translations</a:t>
            </a:r>
          </a:p>
          <a:p>
            <a:r>
              <a:rPr lang="en-GB" sz="2000" dirty="0" smtClean="0"/>
              <a:t>Multiscale hierarchy</a:t>
            </a:r>
          </a:p>
          <a:p>
            <a:r>
              <a:rPr lang="en-GB" sz="2000" dirty="0" smtClean="0"/>
              <a:t>Very flexible models</a:t>
            </a:r>
          </a:p>
          <a:p>
            <a:r>
              <a:rPr lang="en-GB" sz="2000" dirty="0" smtClean="0"/>
              <a:t>Increase in computing power</a:t>
            </a:r>
          </a:p>
          <a:p>
            <a:r>
              <a:rPr lang="en-GB" sz="2000" dirty="0" smtClean="0"/>
              <a:t>Efficient inference engine</a:t>
            </a:r>
          </a:p>
          <a:p>
            <a:r>
              <a:rPr lang="en-GB" sz="2000" dirty="0" smtClean="0"/>
              <a:t>Powerful priors </a:t>
            </a:r>
            <a:endParaRPr lang="en-GB" sz="2000" dirty="0"/>
          </a:p>
        </p:txBody>
      </p:sp>
      <p:sp>
        <p:nvSpPr>
          <p:cNvPr id="11" name="TextBox 10"/>
          <p:cNvSpPr txBox="1"/>
          <p:nvPr/>
        </p:nvSpPr>
        <p:spPr>
          <a:xfrm>
            <a:off x="4574886" y="1108533"/>
            <a:ext cx="4095173" cy="1015663"/>
          </a:xfrm>
          <a:prstGeom prst="rect">
            <a:avLst/>
          </a:prstGeom>
          <a:noFill/>
        </p:spPr>
        <p:txBody>
          <a:bodyPr wrap="square" rtlCol="0">
            <a:spAutoFit/>
          </a:bodyPr>
          <a:lstStyle/>
          <a:p>
            <a:r>
              <a:rPr lang="en-GB" sz="2000" dirty="0" smtClean="0"/>
              <a:t>Exploit compositionality (as human languages) to give representations and meanings to complex ideas</a:t>
            </a:r>
            <a:endParaRPr lang="en-GB" sz="2000" dirty="0"/>
          </a:p>
        </p:txBody>
      </p:sp>
      <p:sp>
        <p:nvSpPr>
          <p:cNvPr id="13" name="Down Arrow 12"/>
          <p:cNvSpPr/>
          <p:nvPr/>
        </p:nvSpPr>
        <p:spPr>
          <a:xfrm>
            <a:off x="6407725" y="2271289"/>
            <a:ext cx="429491" cy="327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140033" y="2708971"/>
            <a:ext cx="2964873" cy="769441"/>
          </a:xfrm>
          <a:prstGeom prst="rect">
            <a:avLst/>
          </a:prstGeom>
          <a:noFill/>
        </p:spPr>
        <p:txBody>
          <a:bodyPr wrap="square" rtlCol="0">
            <a:spAutoFit/>
          </a:bodyPr>
          <a:lstStyle/>
          <a:p>
            <a:r>
              <a:rPr lang="en-GB" dirty="0" smtClean="0"/>
              <a:t>   </a:t>
            </a:r>
            <a:r>
              <a:rPr lang="en-GB" sz="2000" dirty="0" smtClean="0"/>
              <a:t>Exponential gain in representational power</a:t>
            </a:r>
            <a:endParaRPr lang="en-GB" sz="2000" dirty="0"/>
          </a:p>
        </p:txBody>
      </p:sp>
      <p:sp>
        <p:nvSpPr>
          <p:cNvPr id="12" name="Dodecagon 11"/>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61</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67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3" y="116632"/>
            <a:ext cx="8732837" cy="792162"/>
          </a:xfrm>
        </p:spPr>
        <p:txBody>
          <a:bodyPr/>
          <a:lstStyle/>
          <a:p>
            <a:r>
              <a:rPr lang="en-GB" dirty="0" smtClean="0"/>
              <a:t>Advances in Deep Learning Research</a:t>
            </a:r>
            <a:endParaRPr lang="en-GB" dirty="0"/>
          </a:p>
        </p:txBody>
      </p:sp>
      <p:sp>
        <p:nvSpPr>
          <p:cNvPr id="3" name="Content Placeholder 2"/>
          <p:cNvSpPr>
            <a:spLocks noGrp="1"/>
          </p:cNvSpPr>
          <p:nvPr>
            <p:ph idx="1"/>
          </p:nvPr>
        </p:nvSpPr>
        <p:spPr/>
        <p:txBody>
          <a:bodyPr/>
          <a:lstStyle/>
          <a:p>
            <a:r>
              <a:rPr lang="en-GB" sz="2000" dirty="0" smtClean="0"/>
              <a:t>MIDL (Medical Imaging with Deep Learning)</a:t>
            </a:r>
          </a:p>
          <a:p>
            <a:pPr marL="457200" lvl="1" indent="0">
              <a:buNone/>
            </a:pPr>
            <a:r>
              <a:rPr lang="en-GB" sz="2000" dirty="0" smtClean="0"/>
              <a:t>      </a:t>
            </a:r>
            <a:r>
              <a:rPr lang="en-GB" sz="2000" dirty="0" smtClean="0">
                <a:hlinkClick r:id="rId2"/>
              </a:rPr>
              <a:t>MIDL 2018 Selected Papers</a:t>
            </a:r>
            <a:endParaRPr lang="en-GB" sz="2000" dirty="0" smtClean="0"/>
          </a:p>
          <a:p>
            <a:pPr marL="0" indent="0">
              <a:buNone/>
            </a:pPr>
            <a:r>
              <a:rPr lang="en-GB" sz="2000" dirty="0" smtClean="0"/>
              <a:t>	</a:t>
            </a:r>
            <a:r>
              <a:rPr lang="en-GB" sz="2000" dirty="0" smtClean="0">
                <a:hlinkClick r:id="rId3"/>
              </a:rPr>
              <a:t>MIDL 2019 Proceedings</a:t>
            </a:r>
            <a:endParaRPr lang="en-GB" sz="2000" dirty="0" smtClean="0"/>
          </a:p>
          <a:p>
            <a:pPr marL="0" indent="0">
              <a:buNone/>
            </a:pPr>
            <a:r>
              <a:rPr lang="en-GB" sz="2000" dirty="0"/>
              <a:t>	</a:t>
            </a:r>
            <a:r>
              <a:rPr lang="en-GB" sz="2000" dirty="0" smtClean="0">
                <a:hlinkClick r:id="rId4"/>
              </a:rPr>
              <a:t>MIDL 2020 Proceedings</a:t>
            </a:r>
            <a:endParaRPr lang="en-GB" sz="2000" dirty="0" smtClean="0"/>
          </a:p>
          <a:p>
            <a:pPr marL="0" indent="0">
              <a:buNone/>
            </a:pPr>
            <a:r>
              <a:rPr lang="en-GB" sz="2000" dirty="0"/>
              <a:t>	</a:t>
            </a:r>
            <a:r>
              <a:rPr lang="en-GB" sz="2000" dirty="0" smtClean="0">
                <a:hlinkClick r:id="rId5"/>
              </a:rPr>
              <a:t>MIDL 2021 Proceedings</a:t>
            </a:r>
            <a:endParaRPr lang="en-GB" sz="2000" dirty="0" smtClean="0"/>
          </a:p>
          <a:p>
            <a:r>
              <a:rPr lang="en-GB" sz="2000" dirty="0" smtClean="0"/>
              <a:t>MICCAI Conference proceedings</a:t>
            </a:r>
          </a:p>
          <a:p>
            <a:r>
              <a:rPr lang="en-GB" sz="2000" dirty="0" smtClean="0"/>
              <a:t>Medical Image Analysis (journal Elsevier)</a:t>
            </a:r>
          </a:p>
          <a:p>
            <a:r>
              <a:rPr lang="en-GB" sz="2000" dirty="0" smtClean="0"/>
              <a:t>IEEE Transactions in Medical Imaging</a:t>
            </a:r>
          </a:p>
          <a:p>
            <a:r>
              <a:rPr lang="en-GB" sz="2000" dirty="0" smtClean="0"/>
              <a:t>Frontiers (journals)</a:t>
            </a:r>
          </a:p>
          <a:p>
            <a:r>
              <a:rPr lang="en-GB" sz="2000" dirty="0" smtClean="0"/>
              <a:t>Computerized Medical Imaging and Graphics (journal Elsevier)</a:t>
            </a:r>
          </a:p>
          <a:p>
            <a:endParaRPr lang="en-GB" sz="2000" dirty="0"/>
          </a:p>
          <a:p>
            <a:r>
              <a:rPr lang="en-GB" sz="2000" dirty="0" smtClean="0"/>
              <a:t>IEEE Transactions on Neural Networks and Learning Systems</a:t>
            </a:r>
          </a:p>
          <a:p>
            <a:endParaRPr lang="en-GB" sz="2000" dirty="0" smtClean="0"/>
          </a:p>
          <a:p>
            <a:pPr marL="0" indent="0">
              <a:buNone/>
            </a:pPr>
            <a:r>
              <a:rPr lang="en-GB" dirty="0"/>
              <a:t>	</a:t>
            </a:r>
          </a:p>
        </p:txBody>
      </p:sp>
      <p:sp>
        <p:nvSpPr>
          <p:cNvPr id="4" name="Dodecagon 3"/>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62</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098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3" y="188913"/>
            <a:ext cx="8732837" cy="575791"/>
          </a:xfrm>
        </p:spPr>
        <p:txBody>
          <a:bodyPr/>
          <a:lstStyle/>
          <a:p>
            <a:r>
              <a:rPr lang="en-GB" sz="3200" dirty="0" smtClean="0"/>
              <a:t>Our Publications</a:t>
            </a:r>
            <a:endParaRPr lang="en-GB" sz="3200" dirty="0"/>
          </a:p>
        </p:txBody>
      </p:sp>
      <p:sp>
        <p:nvSpPr>
          <p:cNvPr id="3" name="Content Placeholder 2"/>
          <p:cNvSpPr>
            <a:spLocks noGrp="1"/>
          </p:cNvSpPr>
          <p:nvPr>
            <p:ph idx="1"/>
          </p:nvPr>
        </p:nvSpPr>
        <p:spPr>
          <a:xfrm>
            <a:off x="179388" y="836712"/>
            <a:ext cx="8640762" cy="5760640"/>
          </a:xfrm>
        </p:spPr>
        <p:txBody>
          <a:bodyPr/>
          <a:lstStyle/>
          <a:p>
            <a:r>
              <a:rPr lang="en-GB" sz="1600" dirty="0">
                <a:hlinkClick r:id="rId2"/>
              </a:rPr>
              <a:t>Evaluation  of  Enhanced  Learning  Techniques  for  Segmenting  </a:t>
            </a:r>
            <a:r>
              <a:rPr lang="en-GB" sz="1600" dirty="0" smtClean="0">
                <a:hlinkClick r:id="rId2"/>
              </a:rPr>
              <a:t>Ischaemic </a:t>
            </a:r>
            <a:r>
              <a:rPr lang="en-GB" sz="1600" dirty="0">
                <a:hlinkClick r:id="rId2"/>
              </a:rPr>
              <a:t>Stroke Lesions in Brain Magnetic Resonance Perfusion Images using </a:t>
            </a:r>
            <a:r>
              <a:rPr lang="en-GB" sz="1600" dirty="0" smtClean="0">
                <a:hlinkClick r:id="rId2"/>
              </a:rPr>
              <a:t>a Convolutional </a:t>
            </a:r>
            <a:r>
              <a:rPr lang="en-GB" sz="1600" dirty="0">
                <a:hlinkClick r:id="rId2"/>
              </a:rPr>
              <a:t>Neural Network Scheme </a:t>
            </a:r>
            <a:endParaRPr lang="en-GB" sz="1600" dirty="0" smtClean="0"/>
          </a:p>
          <a:p>
            <a:r>
              <a:rPr lang="en-GB" sz="1600" dirty="0" smtClean="0">
                <a:hlinkClick r:id="rId3"/>
              </a:rPr>
              <a:t>Dilated </a:t>
            </a:r>
            <a:r>
              <a:rPr lang="en-GB" sz="1600" dirty="0">
                <a:hlinkClick r:id="rId3"/>
              </a:rPr>
              <a:t>Saliency U-Net for White Matter </a:t>
            </a:r>
            <a:r>
              <a:rPr lang="en-GB" sz="1600" dirty="0" err="1">
                <a:hlinkClick r:id="rId3"/>
              </a:rPr>
              <a:t>Hyperintensities</a:t>
            </a:r>
            <a:r>
              <a:rPr lang="en-GB" sz="1600" dirty="0">
                <a:hlinkClick r:id="rId3"/>
              </a:rPr>
              <a:t> Segmentation </a:t>
            </a:r>
            <a:r>
              <a:rPr lang="en-GB" sz="1600" dirty="0" smtClean="0">
                <a:hlinkClick r:id="rId3"/>
              </a:rPr>
              <a:t>using Irregularity </a:t>
            </a:r>
            <a:r>
              <a:rPr lang="en-GB" sz="1600" dirty="0">
                <a:hlinkClick r:id="rId3"/>
              </a:rPr>
              <a:t>Age </a:t>
            </a:r>
            <a:r>
              <a:rPr lang="en-GB" sz="1600" dirty="0" smtClean="0">
                <a:hlinkClick r:id="rId3"/>
              </a:rPr>
              <a:t>Map</a:t>
            </a:r>
            <a:endParaRPr lang="en-GB" sz="1600" dirty="0" smtClean="0"/>
          </a:p>
          <a:p>
            <a:r>
              <a:rPr lang="en-GB" sz="1600" dirty="0" smtClean="0">
                <a:hlinkClick r:id="rId4"/>
              </a:rPr>
              <a:t>Segmentation </a:t>
            </a:r>
            <a:r>
              <a:rPr lang="en-GB" sz="1600" dirty="0">
                <a:hlinkClick r:id="rId4"/>
              </a:rPr>
              <a:t>of white matter </a:t>
            </a:r>
            <a:r>
              <a:rPr lang="en-GB" sz="1600" dirty="0" err="1">
                <a:hlinkClick r:id="rId4"/>
              </a:rPr>
              <a:t>hyperintensities</a:t>
            </a:r>
            <a:r>
              <a:rPr lang="en-GB" sz="1600" dirty="0">
                <a:hlinkClick r:id="rId4"/>
              </a:rPr>
              <a:t> using convolutional neural networks </a:t>
            </a:r>
            <a:r>
              <a:rPr lang="en-GB" sz="1600" dirty="0" smtClean="0">
                <a:hlinkClick r:id="rId4"/>
              </a:rPr>
              <a:t>with global </a:t>
            </a:r>
            <a:r>
              <a:rPr lang="en-GB" sz="1600" dirty="0">
                <a:hlinkClick r:id="rId4"/>
              </a:rPr>
              <a:t>spatial information in routine clinical brain MRI with none or mild vascular </a:t>
            </a:r>
            <a:r>
              <a:rPr lang="en-GB" sz="1600" dirty="0" smtClean="0">
                <a:hlinkClick r:id="rId4"/>
              </a:rPr>
              <a:t>pathology</a:t>
            </a:r>
            <a:endParaRPr lang="en-GB" sz="1600" dirty="0" smtClean="0"/>
          </a:p>
          <a:p>
            <a:r>
              <a:rPr lang="en-GB" sz="1600" dirty="0" smtClean="0">
                <a:hlinkClick r:id="rId5"/>
              </a:rPr>
              <a:t>Deep learning </a:t>
            </a:r>
            <a:r>
              <a:rPr lang="en-GB" sz="1600" dirty="0">
                <a:hlinkClick r:id="rId5"/>
              </a:rPr>
              <a:t>vs. conventional machine learning: Pilot study </a:t>
            </a:r>
            <a:r>
              <a:rPr lang="en-GB" sz="1600" dirty="0" smtClean="0">
                <a:hlinkClick r:id="rId5"/>
              </a:rPr>
              <a:t>of WMH </a:t>
            </a:r>
            <a:r>
              <a:rPr lang="en-GB" sz="1600" dirty="0">
                <a:hlinkClick r:id="rId5"/>
              </a:rPr>
              <a:t>segmentation </a:t>
            </a:r>
            <a:r>
              <a:rPr lang="en-GB" sz="1600" dirty="0" smtClean="0">
                <a:hlinkClick r:id="rId5"/>
              </a:rPr>
              <a:t>in brain MRI </a:t>
            </a:r>
            <a:r>
              <a:rPr lang="en-GB" sz="1600" dirty="0">
                <a:hlinkClick r:id="rId5"/>
              </a:rPr>
              <a:t>with absence or mild vascular </a:t>
            </a:r>
            <a:r>
              <a:rPr lang="en-GB" sz="1600" dirty="0" smtClean="0">
                <a:hlinkClick r:id="rId5"/>
              </a:rPr>
              <a:t>pathology</a:t>
            </a:r>
            <a:endParaRPr lang="en-GB" sz="1600" dirty="0" smtClean="0"/>
          </a:p>
          <a:p>
            <a:r>
              <a:rPr lang="en-GB" sz="1600" dirty="0">
                <a:hlinkClick r:id="rId6"/>
              </a:rPr>
              <a:t>Automatic Spatial Estimation of White Matter </a:t>
            </a:r>
            <a:r>
              <a:rPr lang="en-GB" sz="1600" dirty="0" err="1" smtClean="0">
                <a:hlinkClick r:id="rId6"/>
              </a:rPr>
              <a:t>Hyperintensities</a:t>
            </a:r>
            <a:r>
              <a:rPr lang="en-GB" sz="1600" dirty="0" smtClean="0">
                <a:hlinkClick r:id="rId6"/>
              </a:rPr>
              <a:t>  </a:t>
            </a:r>
            <a:r>
              <a:rPr lang="en-GB" sz="1600" dirty="0">
                <a:hlinkClick r:id="rId6"/>
              </a:rPr>
              <a:t>Evolution  in  Brain  MRI  using  Disease  Evolution  Predictor  Deep  Neural </a:t>
            </a:r>
            <a:r>
              <a:rPr lang="en-GB" sz="1600" dirty="0" smtClean="0">
                <a:hlinkClick r:id="rId6"/>
              </a:rPr>
              <a:t>Networks</a:t>
            </a:r>
            <a:endParaRPr lang="en-GB" sz="1600" dirty="0" smtClean="0"/>
          </a:p>
          <a:p>
            <a:r>
              <a:rPr lang="en-GB" sz="1600" dirty="0">
                <a:hlinkClick r:id="rId7"/>
              </a:rPr>
              <a:t>Predicting the Evolution of White Matter </a:t>
            </a:r>
            <a:r>
              <a:rPr lang="en-GB" sz="1600" dirty="0" err="1" smtClean="0">
                <a:hlinkClick r:id="rId7"/>
              </a:rPr>
              <a:t>Hyperintensities</a:t>
            </a:r>
            <a:r>
              <a:rPr lang="en-GB" sz="1600" dirty="0" smtClean="0">
                <a:hlinkClick r:id="rId7"/>
              </a:rPr>
              <a:t> in </a:t>
            </a:r>
            <a:r>
              <a:rPr lang="en-GB" sz="1600" dirty="0">
                <a:hlinkClick r:id="rId7"/>
              </a:rPr>
              <a:t>Brain MRI using Generative Adversarial Networks and Irregularity Map </a:t>
            </a:r>
            <a:endParaRPr lang="en-GB" sz="1600" dirty="0" smtClean="0"/>
          </a:p>
          <a:p>
            <a:r>
              <a:rPr lang="en-GB" sz="1600" dirty="0" smtClean="0">
                <a:hlinkClick r:id="rId8"/>
              </a:rPr>
              <a:t>Evaluation </a:t>
            </a:r>
            <a:r>
              <a:rPr lang="en-GB" sz="1600" dirty="0">
                <a:hlinkClick r:id="rId8"/>
              </a:rPr>
              <a:t>of </a:t>
            </a:r>
            <a:r>
              <a:rPr lang="en-GB" sz="1600" dirty="0" smtClean="0">
                <a:hlinkClick r:id="rId8"/>
              </a:rPr>
              <a:t>Four Supervised </a:t>
            </a:r>
            <a:r>
              <a:rPr lang="en-GB" sz="1600" dirty="0">
                <a:hlinkClick r:id="rId8"/>
              </a:rPr>
              <a:t>Learning Schemes in White Matter </a:t>
            </a:r>
            <a:r>
              <a:rPr lang="en-GB" sz="1600" dirty="0" err="1">
                <a:hlinkClick r:id="rId8"/>
              </a:rPr>
              <a:t>Hyperintensities</a:t>
            </a:r>
            <a:r>
              <a:rPr lang="en-GB" sz="1600" dirty="0">
                <a:hlinkClick r:id="rId8"/>
              </a:rPr>
              <a:t> </a:t>
            </a:r>
            <a:r>
              <a:rPr lang="en-GB" sz="1600" dirty="0" smtClean="0">
                <a:hlinkClick r:id="rId8"/>
              </a:rPr>
              <a:t>Segmentation</a:t>
            </a:r>
            <a:endParaRPr lang="en-GB" sz="1600" dirty="0" smtClean="0"/>
          </a:p>
          <a:p>
            <a:r>
              <a:rPr lang="en-GB" sz="1600" dirty="0">
                <a:hlinkClick r:id="rId9"/>
              </a:rPr>
              <a:t>White matter </a:t>
            </a:r>
            <a:r>
              <a:rPr lang="en-GB" sz="1600" dirty="0" err="1">
                <a:hlinkClick r:id="rId9"/>
              </a:rPr>
              <a:t>hyperintensity</a:t>
            </a:r>
            <a:r>
              <a:rPr lang="en-GB" sz="1600" dirty="0">
                <a:hlinkClick r:id="rId9"/>
              </a:rPr>
              <a:t> and stroke lesion segmentation and differentiation using convolutional neural </a:t>
            </a:r>
            <a:r>
              <a:rPr lang="en-GB" sz="1600" dirty="0" smtClean="0">
                <a:hlinkClick r:id="rId9"/>
              </a:rPr>
              <a:t>networks</a:t>
            </a:r>
            <a:endParaRPr lang="en-GB" sz="1600" dirty="0" smtClean="0"/>
          </a:p>
          <a:p>
            <a:endParaRPr lang="en-GB" sz="1600" dirty="0"/>
          </a:p>
        </p:txBody>
      </p:sp>
      <p:sp>
        <p:nvSpPr>
          <p:cNvPr id="4" name="Dodecagon 3"/>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t>63</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8127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732837" cy="792162"/>
          </a:xfrm>
        </p:spPr>
        <p:txBody>
          <a:bodyPr/>
          <a:lstStyle/>
          <a:p>
            <a:pPr algn="ctr"/>
            <a:r>
              <a:rPr lang="en-GB" dirty="0" smtClean="0"/>
              <a:t>Thank you!</a:t>
            </a:r>
            <a:endParaRPr lang="en-GB" dirty="0"/>
          </a:p>
        </p:txBody>
      </p:sp>
      <p:pic>
        <p:nvPicPr>
          <p:cNvPr id="4" name="Picture 68"/>
          <p:cNvPicPr>
            <a:picLocks noChangeAspect="1" noChangeArrowheads="1"/>
          </p:cNvPicPr>
          <p:nvPr/>
        </p:nvPicPr>
        <p:blipFill>
          <a:blip r:embed="rId2" cstate="hqprint">
            <a:extLst>
              <a:ext uri="{28A0092B-C50C-407E-A947-70E740481C1C}">
                <a14:useLocalDpi xmlns:a14="http://schemas.microsoft.com/office/drawing/2010/main" val="0"/>
              </a:ext>
            </a:extLst>
          </a:blip>
          <a:srcRect l="39766"/>
          <a:stretch>
            <a:fillRect/>
          </a:stretch>
        </p:blipFill>
        <p:spPr bwMode="auto">
          <a:xfrm>
            <a:off x="2915816" y="1927151"/>
            <a:ext cx="123507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RowF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289612"/>
            <a:ext cx="53403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ew sinap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16832"/>
            <a:ext cx="22320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4295130" y="1916832"/>
            <a:ext cx="4572396" cy="566977"/>
          </a:xfrm>
          <a:prstGeom prst="rect">
            <a:avLst/>
          </a:prstGeom>
        </p:spPr>
      </p:pic>
      <p:pic>
        <p:nvPicPr>
          <p:cNvPr id="12" name="Picture 11"/>
          <p:cNvPicPr>
            <a:picLocks noChangeAspect="1"/>
          </p:cNvPicPr>
          <p:nvPr/>
        </p:nvPicPr>
        <p:blipFill>
          <a:blip r:embed="rId6"/>
          <a:stretch>
            <a:fillRect/>
          </a:stretch>
        </p:blipFill>
        <p:spPr>
          <a:xfrm>
            <a:off x="4295131" y="2686414"/>
            <a:ext cx="2437109" cy="114775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592" y="3379430"/>
            <a:ext cx="2416447" cy="1096041"/>
          </a:xfrm>
          <a:prstGeom prst="rect">
            <a:avLst/>
          </a:prstGeom>
        </p:spPr>
      </p:pic>
    </p:spTree>
    <p:extLst>
      <p:ext uri="{BB962C8B-B14F-4D97-AF65-F5344CB8AC3E}">
        <p14:creationId xmlns:p14="http://schemas.microsoft.com/office/powerpoint/2010/main" val="1194434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Human brain networks</a:t>
            </a:r>
            <a:endParaRPr lang="en-GB"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340768"/>
            <a:ext cx="7653010" cy="4905776"/>
          </a:xfrm>
          <a:prstGeom prst="rect">
            <a:avLst/>
          </a:prstGeom>
        </p:spPr>
      </p:pic>
      <p:sp>
        <p:nvSpPr>
          <p:cNvPr id="19" name="TextBox 18"/>
          <p:cNvSpPr txBox="1"/>
          <p:nvPr/>
        </p:nvSpPr>
        <p:spPr>
          <a:xfrm>
            <a:off x="4355976" y="6165304"/>
            <a:ext cx="4680520" cy="369332"/>
          </a:xfrm>
          <a:prstGeom prst="rect">
            <a:avLst/>
          </a:prstGeom>
          <a:noFill/>
        </p:spPr>
        <p:txBody>
          <a:bodyPr wrap="square" rtlCol="0">
            <a:spAutoFit/>
          </a:bodyPr>
          <a:lstStyle/>
          <a:p>
            <a:r>
              <a:rPr lang="en-GB" sz="1800" dirty="0">
                <a:hlinkClick r:id="rId4"/>
              </a:rPr>
              <a:t>http://www.humanconnectomeproject.org</a:t>
            </a:r>
            <a:r>
              <a:rPr lang="en-GB" sz="1800" dirty="0" smtClean="0">
                <a:hlinkClick r:id="rId4"/>
              </a:rPr>
              <a:t>/</a:t>
            </a:r>
            <a:r>
              <a:rPr lang="en-GB" sz="1800" dirty="0" smtClean="0"/>
              <a:t> </a:t>
            </a:r>
            <a:endParaRPr lang="en-GB" sz="1800" dirty="0"/>
          </a:p>
        </p:txBody>
      </p:sp>
      <p:sp>
        <p:nvSpPr>
          <p:cNvPr id="3" name="TextBox 2"/>
          <p:cNvSpPr txBox="1"/>
          <p:nvPr/>
        </p:nvSpPr>
        <p:spPr>
          <a:xfrm>
            <a:off x="3635896" y="3645024"/>
            <a:ext cx="2952328" cy="646331"/>
          </a:xfrm>
          <a:prstGeom prst="rect">
            <a:avLst/>
          </a:prstGeom>
          <a:noFill/>
        </p:spPr>
        <p:txBody>
          <a:bodyPr wrap="square" rtlCol="0">
            <a:spAutoFit/>
          </a:bodyPr>
          <a:lstStyle/>
          <a:p>
            <a:r>
              <a:rPr lang="en-GB" sz="1800" dirty="0" smtClean="0"/>
              <a:t>Corticospinal tract – senses and motion</a:t>
            </a:r>
            <a:endParaRPr lang="en-GB" sz="1800" dirty="0"/>
          </a:p>
        </p:txBody>
      </p:sp>
      <p:sp>
        <p:nvSpPr>
          <p:cNvPr id="4" name="TextBox 3"/>
          <p:cNvSpPr txBox="1"/>
          <p:nvPr/>
        </p:nvSpPr>
        <p:spPr>
          <a:xfrm>
            <a:off x="683568" y="2624034"/>
            <a:ext cx="2396426" cy="1200329"/>
          </a:xfrm>
          <a:prstGeom prst="rect">
            <a:avLst/>
          </a:prstGeom>
          <a:noFill/>
        </p:spPr>
        <p:txBody>
          <a:bodyPr wrap="square" rtlCol="0">
            <a:spAutoFit/>
          </a:bodyPr>
          <a:lstStyle/>
          <a:p>
            <a:r>
              <a:rPr lang="en-GB" sz="1800" dirty="0" smtClean="0"/>
              <a:t>Cerebellar tracts (various) – involuntary movements </a:t>
            </a:r>
            <a:endParaRPr lang="en-GB" sz="1800" dirty="0"/>
          </a:p>
        </p:txBody>
      </p:sp>
      <p:sp>
        <p:nvSpPr>
          <p:cNvPr id="5" name="TextBox 4"/>
          <p:cNvSpPr txBox="1"/>
          <p:nvPr/>
        </p:nvSpPr>
        <p:spPr>
          <a:xfrm>
            <a:off x="5076056" y="1772816"/>
            <a:ext cx="2808312" cy="923330"/>
          </a:xfrm>
          <a:prstGeom prst="rect">
            <a:avLst/>
          </a:prstGeom>
          <a:noFill/>
        </p:spPr>
        <p:txBody>
          <a:bodyPr wrap="square" rtlCol="0">
            <a:spAutoFit/>
          </a:bodyPr>
          <a:lstStyle/>
          <a:p>
            <a:r>
              <a:rPr lang="en-GB" sz="1800" dirty="0" smtClean="0"/>
              <a:t>Corpus callosum – </a:t>
            </a:r>
            <a:r>
              <a:rPr lang="en-GB" sz="1800" dirty="0" err="1" smtClean="0"/>
              <a:t>interhemispheral</a:t>
            </a:r>
            <a:r>
              <a:rPr lang="en-GB" sz="1800" dirty="0" smtClean="0"/>
              <a:t> connections</a:t>
            </a:r>
            <a:endParaRPr lang="en-GB" sz="1800" dirty="0"/>
          </a:p>
        </p:txBody>
      </p:sp>
      <p:sp>
        <p:nvSpPr>
          <p:cNvPr id="8" name="Dodecagon 7"/>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t>7</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808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Human brain networks</a:t>
            </a:r>
            <a:endParaRPr lang="en-GB" dirty="0"/>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827584" y="1340768"/>
            <a:ext cx="7653010" cy="4905776"/>
          </a:xfrm>
          <a:prstGeom prst="rect">
            <a:avLst/>
          </a:prstGeom>
        </p:spPr>
      </p:pic>
      <p:sp>
        <p:nvSpPr>
          <p:cNvPr id="19" name="TextBox 18"/>
          <p:cNvSpPr txBox="1"/>
          <p:nvPr/>
        </p:nvSpPr>
        <p:spPr>
          <a:xfrm>
            <a:off x="4355976" y="6165304"/>
            <a:ext cx="4680520" cy="369332"/>
          </a:xfrm>
          <a:prstGeom prst="rect">
            <a:avLst/>
          </a:prstGeom>
          <a:noFill/>
        </p:spPr>
        <p:txBody>
          <a:bodyPr wrap="square" rtlCol="0">
            <a:spAutoFit/>
          </a:bodyPr>
          <a:lstStyle/>
          <a:p>
            <a:r>
              <a:rPr lang="en-GB" sz="1800" dirty="0">
                <a:hlinkClick r:id="rId5"/>
              </a:rPr>
              <a:t>http://www.humanconnectomeproject.org</a:t>
            </a:r>
            <a:r>
              <a:rPr lang="en-GB" sz="1800" dirty="0" smtClean="0">
                <a:hlinkClick r:id="rId5"/>
              </a:rPr>
              <a:t>/</a:t>
            </a:r>
            <a:r>
              <a:rPr lang="en-GB" sz="1800" dirty="0" smtClean="0"/>
              <a:t> </a:t>
            </a:r>
            <a:endParaRPr lang="en-GB" sz="1800" dirty="0"/>
          </a:p>
        </p:txBody>
      </p:sp>
      <p:sp>
        <p:nvSpPr>
          <p:cNvPr id="6" name="TextBox 5"/>
          <p:cNvSpPr txBox="1"/>
          <p:nvPr/>
        </p:nvSpPr>
        <p:spPr>
          <a:xfrm>
            <a:off x="1036193" y="4297762"/>
            <a:ext cx="7436986" cy="707886"/>
          </a:xfrm>
          <a:prstGeom prst="rect">
            <a:avLst/>
          </a:prstGeom>
          <a:noFill/>
        </p:spPr>
        <p:txBody>
          <a:bodyPr wrap="square" rtlCol="0">
            <a:spAutoFit/>
          </a:bodyPr>
          <a:lstStyle/>
          <a:p>
            <a:r>
              <a:rPr lang="en-GB" sz="2000" dirty="0">
                <a:hlinkClick r:id="rId6"/>
              </a:rPr>
              <a:t>NOVA SCIENCE NOW - HOW THE BRAIN WORKS - PBS NOVA </a:t>
            </a:r>
            <a:r>
              <a:rPr lang="en-GB" sz="2000" dirty="0" smtClean="0">
                <a:hlinkClick r:id="rId6"/>
              </a:rPr>
              <a:t>DOCUMENTARY</a:t>
            </a:r>
            <a:r>
              <a:rPr lang="en-GB" sz="2000" dirty="0" smtClean="0"/>
              <a:t> (1h 26.38 </a:t>
            </a:r>
            <a:r>
              <a:rPr lang="en-GB" sz="2000" dirty="0" err="1" smtClean="0"/>
              <a:t>mins</a:t>
            </a:r>
            <a:r>
              <a:rPr lang="en-GB" sz="2000" dirty="0" smtClean="0"/>
              <a:t>)</a:t>
            </a:r>
            <a:endParaRPr lang="en-GB" sz="2000" dirty="0">
              <a:hlinkClick r:id="rId6"/>
            </a:endParaRPr>
          </a:p>
        </p:txBody>
      </p:sp>
      <p:sp>
        <p:nvSpPr>
          <p:cNvPr id="7" name="TextBox 6"/>
          <p:cNvSpPr txBox="1"/>
          <p:nvPr/>
        </p:nvSpPr>
        <p:spPr>
          <a:xfrm>
            <a:off x="1003029" y="2865303"/>
            <a:ext cx="7100597" cy="707886"/>
          </a:xfrm>
          <a:prstGeom prst="rect">
            <a:avLst/>
          </a:prstGeom>
          <a:noFill/>
        </p:spPr>
        <p:txBody>
          <a:bodyPr wrap="square" rtlCol="0">
            <a:spAutoFit/>
          </a:bodyPr>
          <a:lstStyle/>
          <a:p>
            <a:r>
              <a:rPr lang="en-GB" sz="2000" dirty="0">
                <a:hlinkClick r:id="rId7"/>
              </a:rPr>
              <a:t>BBC Science Documentary | Human Brain How smart can we </a:t>
            </a:r>
            <a:r>
              <a:rPr lang="en-GB" sz="2000" dirty="0" smtClean="0">
                <a:hlinkClick r:id="rId7"/>
              </a:rPr>
              <a:t>get</a:t>
            </a:r>
            <a:r>
              <a:rPr lang="en-GB" sz="2000" dirty="0" smtClean="0"/>
              <a:t> (52.42 </a:t>
            </a:r>
            <a:r>
              <a:rPr lang="en-GB" sz="2000" dirty="0" err="1" smtClean="0"/>
              <a:t>mins</a:t>
            </a:r>
            <a:r>
              <a:rPr lang="en-GB" sz="2000" dirty="0" smtClean="0"/>
              <a:t>)</a:t>
            </a:r>
            <a:endParaRPr lang="en-GB" sz="2000" dirty="0"/>
          </a:p>
        </p:txBody>
      </p:sp>
      <p:sp>
        <p:nvSpPr>
          <p:cNvPr id="9" name="TextBox 8"/>
          <p:cNvSpPr txBox="1"/>
          <p:nvPr/>
        </p:nvSpPr>
        <p:spPr>
          <a:xfrm>
            <a:off x="1130999" y="1712225"/>
            <a:ext cx="6872747" cy="400110"/>
          </a:xfrm>
          <a:prstGeom prst="rect">
            <a:avLst/>
          </a:prstGeom>
          <a:noFill/>
        </p:spPr>
        <p:txBody>
          <a:bodyPr wrap="square" rtlCol="0">
            <a:spAutoFit/>
          </a:bodyPr>
          <a:lstStyle/>
          <a:p>
            <a:r>
              <a:rPr lang="en-GB" sz="2000" dirty="0">
                <a:hlinkClick r:id="rId8"/>
              </a:rPr>
              <a:t>BRAIN POWER: From Neurons to </a:t>
            </a:r>
            <a:r>
              <a:rPr lang="en-GB" sz="2000" dirty="0" smtClean="0">
                <a:hlinkClick r:id="rId8"/>
              </a:rPr>
              <a:t>Networks</a:t>
            </a:r>
            <a:r>
              <a:rPr lang="en-GB" sz="2000" dirty="0" smtClean="0"/>
              <a:t> (10.46 </a:t>
            </a:r>
            <a:r>
              <a:rPr lang="en-GB" sz="2000" dirty="0" err="1" smtClean="0"/>
              <a:t>mins</a:t>
            </a:r>
            <a:r>
              <a:rPr lang="en-GB" sz="2000" dirty="0" smtClean="0"/>
              <a:t>)</a:t>
            </a:r>
            <a:endParaRPr lang="en-GB" sz="2000" dirty="0">
              <a:hlinkClick r:id="rId8"/>
            </a:endParaRPr>
          </a:p>
        </p:txBody>
      </p:sp>
      <p:sp>
        <p:nvSpPr>
          <p:cNvPr id="8" name="Dodecagon 7"/>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t>8</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32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Human brain networks</a:t>
            </a:r>
            <a:endParaRPr lang="en-GB" dirty="0"/>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827584" y="1340768"/>
            <a:ext cx="7653010" cy="490577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2092171"/>
            <a:ext cx="4824536" cy="2819545"/>
          </a:xfrm>
          <a:prstGeom prst="rect">
            <a:avLst/>
          </a:prstGeom>
        </p:spPr>
      </p:pic>
      <p:sp>
        <p:nvSpPr>
          <p:cNvPr id="4" name="TextBox 3"/>
          <p:cNvSpPr txBox="1"/>
          <p:nvPr/>
        </p:nvSpPr>
        <p:spPr>
          <a:xfrm>
            <a:off x="395536" y="1340768"/>
            <a:ext cx="6768752" cy="461665"/>
          </a:xfrm>
          <a:prstGeom prst="rect">
            <a:avLst/>
          </a:prstGeom>
          <a:noFill/>
        </p:spPr>
        <p:txBody>
          <a:bodyPr wrap="square" rtlCol="0">
            <a:spAutoFit/>
          </a:bodyPr>
          <a:lstStyle/>
          <a:p>
            <a:r>
              <a:rPr lang="en-GB" dirty="0" smtClean="0"/>
              <a:t>When something goes wrong somewhere</a:t>
            </a:r>
            <a:endParaRPr lang="en-GB" dirty="0"/>
          </a:p>
        </p:txBody>
      </p:sp>
      <p:sp>
        <p:nvSpPr>
          <p:cNvPr id="5" name="TextBox 4"/>
          <p:cNvSpPr txBox="1"/>
          <p:nvPr/>
        </p:nvSpPr>
        <p:spPr>
          <a:xfrm>
            <a:off x="4654089" y="6396432"/>
            <a:ext cx="3816424" cy="369332"/>
          </a:xfrm>
          <a:prstGeom prst="rect">
            <a:avLst/>
          </a:prstGeom>
          <a:noFill/>
        </p:spPr>
        <p:txBody>
          <a:bodyPr wrap="square" rtlCol="0">
            <a:spAutoFit/>
          </a:bodyPr>
          <a:lstStyle/>
          <a:p>
            <a:r>
              <a:rPr lang="en-GB" sz="1800" dirty="0"/>
              <a:t>doi: </a:t>
            </a:r>
            <a:r>
              <a:rPr lang="en-GB" sz="1800" dirty="0" smtClean="0"/>
              <a:t>10.3389/fneur.2019.00784/full </a:t>
            </a:r>
            <a:endParaRPr lang="en-GB" sz="1800" dirty="0"/>
          </a:p>
        </p:txBody>
      </p:sp>
      <p:sp>
        <p:nvSpPr>
          <p:cNvPr id="10" name="TextBox 9"/>
          <p:cNvSpPr txBox="1"/>
          <p:nvPr/>
        </p:nvSpPr>
        <p:spPr>
          <a:xfrm>
            <a:off x="395536" y="4671244"/>
            <a:ext cx="8424614" cy="1200329"/>
          </a:xfrm>
          <a:prstGeom prst="rect">
            <a:avLst/>
          </a:prstGeom>
          <a:noFill/>
        </p:spPr>
        <p:txBody>
          <a:bodyPr wrap="square" rtlCol="0">
            <a:spAutoFit/>
          </a:bodyPr>
          <a:lstStyle/>
          <a:p>
            <a:r>
              <a:rPr lang="en-GB" dirty="0" smtClean="0"/>
              <a:t>Damage may either propagate along the tracts or accumulate prompting re-routing of the signal transmission reflecting in different patterns of cortical activation</a:t>
            </a:r>
            <a:endParaRPr lang="en-GB" dirty="0"/>
          </a:p>
        </p:txBody>
      </p:sp>
      <p:sp>
        <p:nvSpPr>
          <p:cNvPr id="8" name="Dodecagon 7"/>
          <p:cNvSpPr/>
          <p:nvPr/>
        </p:nvSpPr>
        <p:spPr bwMode="auto">
          <a:xfrm>
            <a:off x="8460432" y="188640"/>
            <a:ext cx="504056" cy="432048"/>
          </a:xfrm>
          <a:prstGeom prst="dodecagon">
            <a:avLst/>
          </a:prstGeom>
          <a:noFill/>
          <a:ln w="19050" cap="flat" cmpd="sng" algn="ctr">
            <a:solidFill>
              <a:schemeClr val="tx1"/>
            </a:solidFill>
            <a:prstDash val="solid"/>
            <a:round/>
            <a:headEnd type="none" w="lg" len="med"/>
            <a:tailEnd type="none" w="lg"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t>9</a:t>
            </a:r>
            <a:endParaRPr kumimoji="0" lang="en-GB"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71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21190&quot;&gt;&lt;/object&gt;&lt;object type=&quot;2&quot; unique_id=&quot;21191&quot;&gt;&lt;object type=&quot;3&quot; unique_id=&quot;21197&quot;&gt;&lt;property id=&quot;20148&quot; value=&quot;5&quot;/&gt;&lt;property id=&quot;20300&quot; value=&quot;Slide 3 - &amp;quot;Signals&amp;quot;&quot;/&gt;&lt;property id=&quot;20307&quot; value=&quot;297&quot;/&gt;&lt;/object&gt;&lt;object type=&quot;3&quot; unique_id=&quot;21198&quot;&gt;&lt;property id=&quot;20148&quot; value=&quot;5&quot;/&gt;&lt;property id=&quot;20300&quot; value=&quot;Slide 4 - &amp;quot;Representation of signals&amp;quot;&quot;/&gt;&lt;property id=&quot;20307&quot; value=&quot;298&quot;/&gt;&lt;/object&gt;&lt;object type=&quot;3&quot; unique_id=&quot;21206&quot;&gt;&lt;property id=&quot;20148&quot; value=&quot;5&quot;/&gt;&lt;property id=&quot;20300&quot; value=&quot;Slide 13 - &amp;quot;Fourier series of a square wave&amp;quot;&quot;/&gt;&lt;property id=&quot;20307&quot; value=&quot;306&quot;/&gt;&lt;/object&gt;&lt;object type=&quot;3&quot; unique_id=&quot;40995&quot;&gt;&lt;property id=&quot;20148&quot; value=&quot;5&quot;/&gt;&lt;property id=&quot;20300&quot; value=&quot;Slide 1&quot;/&gt;&lt;property id=&quot;20307&quot; value=&quot;324&quot;/&gt;&lt;/object&gt;&lt;object type=&quot;3&quot; unique_id=&quot;40996&quot;&gt;&lt;property id=&quot;20148&quot; value=&quot;5&quot;/&gt;&lt;property id=&quot;20300&quot; value=&quot;Slide 2&quot;/&gt;&lt;property id=&quot;20307&quot; value=&quot;325&quot;/&gt;&lt;/object&gt;&lt;object type=&quot;3&quot; unique_id=&quot;41345&quot;&gt;&lt;property id=&quot;20148&quot; value=&quot;5&quot;/&gt;&lt;property id=&quot;20300&quot; value=&quot;Slide 5 - &amp;quot;Sound waves&amp;quot;&quot;/&gt;&lt;property id=&quot;20307&quot; value=&quot;326&quot;/&gt;&lt;/object&gt;&lt;object type=&quot;3&quot; unique_id=&quot;41346&quot;&gt;&lt;property id=&quot;20148&quot; value=&quot;5&quot;/&gt;&lt;property id=&quot;20300&quot; value=&quot;Slide 6 - &amp;quot;Sound waves&amp;quot;&quot;/&gt;&lt;property id=&quot;20307&quot; value=&quot;327&quot;/&gt;&lt;/object&gt;&lt;object type=&quot;3&quot; unique_id=&quot;41557&quot;&gt;&lt;property id=&quot;20148&quot; value=&quot;5&quot;/&gt;&lt;property id=&quot;20300&quot; value=&quot;Slide 7 - &amp;quot;Principle&amp;quot;&quot;/&gt;&lt;property id=&quot;20307&quot; value=&quot;328&quot;/&gt;&lt;/object&gt;&lt;object type=&quot;3&quot; unique_id=&quot;41770&quot;&gt;&lt;property id=&quot;20148&quot; value=&quot;5&quot;/&gt;&lt;property id=&quot;20300&quot; value=&quot;Slide 8 - &amp;quot;Fourier transform&amp;quot;&quot;/&gt;&lt;property id=&quot;20307&quot; value=&quot;329&quot;/&gt;&lt;/object&gt;&lt;object type=&quot;3&quot; unique_id=&quot;42050&quot;&gt;&lt;property id=&quot;20148&quot; value=&quot;5&quot;/&gt;&lt;property id=&quot;20300&quot; value=&quot;Slide 9 - &amp;quot;In other words…&amp;quot;&quot;/&gt;&lt;property id=&quot;20307&quot; value=&quot;330&quot;/&gt;&lt;/object&gt;&lt;object type=&quot;3&quot; unique_id=&quot;42883&quot;&gt;&lt;property id=&quot;20148&quot; value=&quot;5&quot;/&gt;&lt;property id=&quot;20300&quot; value=&quot;Slide 10 - &amp;quot;What is the definition then?&amp;quot;&quot;/&gt;&lt;property id=&quot;20307&quot; value=&quot;332&quot;/&gt;&lt;/object&gt;&lt;object type=&quot;3&quot; unique_id=&quot;42884&quot;&gt;&lt;property id=&quot;20148&quot; value=&quot;5&quot;/&gt;&lt;property id=&quot;20300&quot; value=&quot;Slide 11 - &amp;quot;Example: partial sums of a square wave&amp;quot;&quot;/&gt;&lt;property id=&quot;20307&quot; value=&quot;333&quot;/&gt;&lt;/object&gt;&lt;object type=&quot;3&quot; unique_id=&quot;42885&quot;&gt;&lt;property id=&quot;20148&quot; value=&quot;5&quot;/&gt;&lt;property id=&quot;20300&quot; value=&quot;Slide 12 - &amp;quot;Complex numbers?&amp;quot;&quot;/&gt;&lt;property id=&quot;20307&quot; value=&quot;334&quot;/&gt;&lt;/object&gt;&lt;object type=&quot;3&quot; unique_id=&quot;43107&quot;&gt;&lt;property id=&quot;20148&quot; value=&quot;5&quot;/&gt;&lt;property id=&quot;20300&quot; value=&quot;Slide 14 - &amp;quot;Fourier transform in images&amp;quot;&quot;/&gt;&lt;property id=&quot;20307&quot; value=&quot;335&quot;/&gt;&lt;/object&gt;&lt;object type=&quot;3&quot; unique_id=&quot;43204&quot;&gt;&lt;property id=&quot;20148&quot; value=&quot;5&quot;/&gt;&lt;property id=&quot;20300&quot; value=&quot;Slide 15 - &amp;quot;2D sinusoids&amp;quot;&quot;/&gt;&lt;property id=&quot;20307&quot; value=&quot;336&quot;/&gt;&lt;/object&gt;&lt;object type=&quot;3&quot; unique_id=&quot;43365&quot;&gt;&lt;property id=&quot;20148&quot; value=&quot;5&quot;/&gt;&lt;property id=&quot;20300&quot; value=&quot;Slide 16 - &amp;quot;The value of Fourier coefficient&amp;quot;&quot;/&gt;&lt;property id=&quot;20307&quot; value=&quot;337&quot;/&gt;&lt;/object&gt;&lt;object type=&quot;3&quot; unique_id=&quot;43366&quot;&gt;&lt;property id=&quot;20148&quot; value=&quot;5&quot;/&gt;&lt;property id=&quot;20300&quot; value=&quot;Slide 17 - &amp;quot;Example 1: FT of an edge &amp;quot;&quot;/&gt;&lt;property id=&quot;20307&quot; value=&quot;338&quot;/&gt;&lt;/object&gt;&lt;object type=&quot;3&quot; unique_id=&quot;43367&quot;&gt;&lt;property id=&quot;20148&quot; value=&quot;5&quot;/&gt;&lt;property id=&quot;20300&quot; value=&quot;Slide 18 - &amp;quot;Example 2 - FT of a bar&amp;quot;&quot;/&gt;&lt;property id=&quot;20307&quot; value=&quot;339&quot;/&gt;&lt;/object&gt;&lt;object type=&quot;3&quot; unique_id=&quot;43461&quot;&gt;&lt;property id=&quot;20148&quot; value=&quot;5&quot;/&gt;&lt;property id=&quot;20300&quot; value=&quot;Slide 19 - &amp;quot;The Laplace transform&amp;quot;&quot;/&gt;&lt;property id=&quot;20307&quot; value=&quot;340&quot;/&gt;&lt;/object&gt;&lt;object type=&quot;3&quot; unique_id=&quot;43622&quot;&gt;&lt;property id=&quot;20148&quot; value=&quot;5&quot;/&gt;&lt;property id=&quot;20300&quot; value=&quot;Slide 20 - &amp;quot;Example application - image sharpening&amp;quot;&quot;/&gt;&lt;property id=&quot;20307&quot; value=&quot;341&quot;/&gt;&lt;/object&gt;&lt;object type=&quot;3&quot; unique_id=&quot;43821&quot;&gt;&lt;property id=&quot;20148&quot; value=&quot;5&quot;/&gt;&lt;property id=&quot;20300&quot; value=&quot;Slide 21 - &amp;quot;Other transforms - DCT&amp;quot;&quot;/&gt;&lt;property id=&quot;20307&quot; value=&quot;342&quot;/&gt;&lt;/object&gt;&lt;object type=&quot;3&quot; unique_id=&quot;43822&quot;&gt;&lt;property id=&quot;20148&quot; value=&quot;5&quot;/&gt;&lt;property id=&quot;20300&quot; value=&quot;Slide 22 - &amp;quot;Other transforms - DCT&amp;quot;&quot;/&gt;&lt;property id=&quot;20307&quot; value=&quot;343&quot;/&gt;&lt;/object&gt;&lt;object type=&quot;3&quot; unique_id=&quot;43925&quot;&gt;&lt;property id=&quot;20148&quot; value=&quot;5&quot;/&gt;&lt;property id=&quot;20300&quot; value=&quot;Slide 23 - &amp;quot;Other transforms: Wavelet transform&amp;quot;&quot;/&gt;&lt;property id=&quot;20307&quot; value=&quot;344&quot;/&gt;&lt;/object&gt;&lt;object type=&quot;3&quot; unique_id=&quot;44300&quot;&gt;&lt;property id=&quot;20148&quot; value=&quot;5&quot;/&gt;&lt;property id=&quot;20300&quot; value=&quot;Slide 24 - &amp;quot;Markov chain model&amp;quot;&quot;/&gt;&lt;property id=&quot;20307&quot; value=&quot;345&quot;/&gt;&lt;/object&gt;&lt;object type=&quot;3&quot; unique_id=&quot;44437&quot;&gt;&lt;property id=&quot;20148&quot; value=&quot;5&quot;/&gt;&lt;property id=&quot;20300&quot; value=&quot;Slide 25 - &amp;quot;Example – identification of EVPS&amp;quot;&quot;/&gt;&lt;property id=&quot;20307&quot; value=&quot;347&quot;/&gt;&lt;/object&gt;&lt;object type=&quot;3&quot; unique_id=&quot;44438&quot;&gt;&lt;property id=&quot;20148&quot; value=&quot;5&quot;/&gt;&lt;property id=&quot;20300&quot; value=&quot;Slide 26 - &amp;quot;Example - identification of EVPS&amp;quot;&quot;/&gt;&lt;property id=&quot;20307&quot; value=&quot;346&quot;/&gt;&lt;/object&gt;&lt;object type=&quot;3&quot; unique_id=&quot;44721&quot;&gt;&lt;property id=&quot;20148&quot; value=&quot;5&quot;/&gt;&lt;property id=&quot;20300&quot; value=&quot;Slide 27 - &amp;quot;Example - identification of EVPS&amp;quot;&quot;/&gt;&lt;property id=&quot;20307&quot; value=&quot;348&quot;/&gt;&lt;/object&gt;&lt;object type=&quot;3&quot; unique_id=&quot;44722&quot;&gt;&lt;property id=&quot;20148&quot; value=&quot;5&quot;/&gt;&lt;property id=&quot;20300&quot; value=&quot;Slide 28 - &amp;quot;Related references&amp;quot;&quot;/&gt;&lt;property id=&quot;20307&quot; value=&quot;349&quot;/&gt;&lt;/object&gt;&lt;object type=&quot;3&quot; unique_id=&quot;44834&quot;&gt;&lt;property id=&quot;20148&quot; value=&quot;5&quot;/&gt;&lt;property id=&quot;20300&quot; value=&quot;Slide 29&quot;/&gt;&lt;property id=&quot;20307&quot; value=&quot;350&quot;/&gt;&lt;/object&gt;&lt;/object&gt;&lt;/object&gt;&lt;/database&gt;"/>
</p:tagLst>
</file>

<file path=ppt/theme/theme1.xml><?xml version="1.0" encoding="utf-8"?>
<a:theme xmlns:a="http://schemas.openxmlformats.org/drawingml/2006/main" name="eLearning template 23 June 2011">
  <a:themeElements>
    <a:clrScheme name="eLearning template 23 June 2011 15">
      <a:dk1>
        <a:srgbClr val="FFFFFF"/>
      </a:dk1>
      <a:lt1>
        <a:srgbClr val="FFFFFF"/>
      </a:lt1>
      <a:dk2>
        <a:srgbClr val="FFFFFF"/>
      </a:dk2>
      <a:lt2>
        <a:srgbClr val="808080"/>
      </a:lt2>
      <a:accent1>
        <a:srgbClr val="BBE0E3"/>
      </a:accent1>
      <a:accent2>
        <a:srgbClr val="FFFF00"/>
      </a:accent2>
      <a:accent3>
        <a:srgbClr val="FFFFFF"/>
      </a:accent3>
      <a:accent4>
        <a:srgbClr val="DADADA"/>
      </a:accent4>
      <a:accent5>
        <a:srgbClr val="DAEDEF"/>
      </a:accent5>
      <a:accent6>
        <a:srgbClr val="E7E700"/>
      </a:accent6>
      <a:hlink>
        <a:srgbClr val="BDCDFF"/>
      </a:hlink>
      <a:folHlink>
        <a:srgbClr val="BDCDFF"/>
      </a:folHlink>
    </a:clrScheme>
    <a:fontScheme name="eLearning template 23 June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Learning template 23 Jun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earning template 23 Jun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earning template 23 Jun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earning template 23 Jun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earning template 23 Jun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earning template 23 Jun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earning template 23 Jun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earning template 23 Jun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earning template 23 Jun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earning template 23 Jun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earning template 23 Jun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earning template 23 Jun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earning template 23 June 2011 13">
        <a:dk1>
          <a:srgbClr val="F8F8F8"/>
        </a:dk1>
        <a:lt1>
          <a:srgbClr val="FFFFFF"/>
        </a:lt1>
        <a:dk2>
          <a:srgbClr val="000000"/>
        </a:dk2>
        <a:lt2>
          <a:srgbClr val="80808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earning template 23 June 2011 14">
        <a:dk1>
          <a:srgbClr val="F8F8F8"/>
        </a:dk1>
        <a:lt1>
          <a:srgbClr val="FFFFFF"/>
        </a:lt1>
        <a:dk2>
          <a:srgbClr val="FFFFFF"/>
        </a:dk2>
        <a:lt2>
          <a:srgbClr val="808080"/>
        </a:lt2>
        <a:accent1>
          <a:srgbClr val="BBE0E3"/>
        </a:accent1>
        <a:accent2>
          <a:srgbClr val="FFFF00"/>
        </a:accent2>
        <a:accent3>
          <a:srgbClr val="FFFFFF"/>
        </a:accent3>
        <a:accent4>
          <a:srgbClr val="D4D4D4"/>
        </a:accent4>
        <a:accent5>
          <a:srgbClr val="DAEDEF"/>
        </a:accent5>
        <a:accent6>
          <a:srgbClr val="E7E700"/>
        </a:accent6>
        <a:hlink>
          <a:srgbClr val="BDCDFF"/>
        </a:hlink>
        <a:folHlink>
          <a:srgbClr val="BDCDFF"/>
        </a:folHlink>
      </a:clrScheme>
      <a:clrMap bg1="lt1" tx1="dk1" bg2="lt2" tx2="dk2" accent1="accent1" accent2="accent2" accent3="accent3" accent4="accent4" accent5="accent5" accent6="accent6" hlink="hlink" folHlink="folHlink"/>
    </a:extraClrScheme>
    <a:extraClrScheme>
      <a:clrScheme name="eLearning template 23 June 2011 15">
        <a:dk1>
          <a:srgbClr val="FFFFFF"/>
        </a:dk1>
        <a:lt1>
          <a:srgbClr val="FFFFFF"/>
        </a:lt1>
        <a:dk2>
          <a:srgbClr val="FFFFFF"/>
        </a:dk2>
        <a:lt2>
          <a:srgbClr val="808080"/>
        </a:lt2>
        <a:accent1>
          <a:srgbClr val="BBE0E3"/>
        </a:accent1>
        <a:accent2>
          <a:srgbClr val="FFFF00"/>
        </a:accent2>
        <a:accent3>
          <a:srgbClr val="FFFFFF"/>
        </a:accent3>
        <a:accent4>
          <a:srgbClr val="DADADA"/>
        </a:accent4>
        <a:accent5>
          <a:srgbClr val="DAEDEF"/>
        </a:accent5>
        <a:accent6>
          <a:srgbClr val="E7E700"/>
        </a:accent6>
        <a:hlink>
          <a:srgbClr val="BDCDFF"/>
        </a:hlink>
        <a:folHlink>
          <a:srgbClr val="BDCD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Lecture1_Fundamentals_of_Image_Processing_20110715_kh</Template>
  <TotalTime>22478</TotalTime>
  <Words>6369</Words>
  <Application>Microsoft Office PowerPoint</Application>
  <PresentationFormat>On-screen Show (4:3)</PresentationFormat>
  <Paragraphs>941</Paragraphs>
  <Slides>64</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Brush Script MT</vt:lpstr>
      <vt:lpstr>Calibri</vt:lpstr>
      <vt:lpstr>Cambria Math</vt:lpstr>
      <vt:lpstr>Wingdings</vt:lpstr>
      <vt:lpstr>eLearning template 23 June 2011</vt:lpstr>
      <vt:lpstr>PowerPoint Presentation</vt:lpstr>
      <vt:lpstr>Overview</vt:lpstr>
      <vt:lpstr>Overview</vt:lpstr>
      <vt:lpstr>Human brain networks</vt:lpstr>
      <vt:lpstr>Human brain networks</vt:lpstr>
      <vt:lpstr>Human brain networks</vt:lpstr>
      <vt:lpstr>Human brain networks</vt:lpstr>
      <vt:lpstr>Human brain networks</vt:lpstr>
      <vt:lpstr>Human brain networks</vt:lpstr>
      <vt:lpstr>Machine learning</vt:lpstr>
      <vt:lpstr>Artificial neural networks</vt:lpstr>
      <vt:lpstr>Artificial neural networks</vt:lpstr>
      <vt:lpstr>Artificial neural networks</vt:lpstr>
      <vt:lpstr>Types of artificial neural networks</vt:lpstr>
      <vt:lpstr>Radial Basis Network</vt:lpstr>
      <vt:lpstr>Types of artificial neural networks</vt:lpstr>
      <vt:lpstr>Recurrent Neural Networks</vt:lpstr>
      <vt:lpstr>Types of artificial neural networks</vt:lpstr>
      <vt:lpstr>Artificial neural networks</vt:lpstr>
      <vt:lpstr>Artificial neural networks</vt:lpstr>
      <vt:lpstr>Artificial neural networks</vt:lpstr>
      <vt:lpstr>Overview</vt:lpstr>
      <vt:lpstr>Artificial neural networks</vt:lpstr>
      <vt:lpstr>Activation functions</vt:lpstr>
      <vt:lpstr>Convolutional neural networks (CNNs)</vt:lpstr>
      <vt:lpstr>Things to address </vt:lpstr>
      <vt:lpstr>Things to address </vt:lpstr>
      <vt:lpstr>Things to address </vt:lpstr>
      <vt:lpstr>Pre-processing</vt:lpstr>
      <vt:lpstr>Registration – code example</vt:lpstr>
      <vt:lpstr>Registration – code example</vt:lpstr>
      <vt:lpstr>ROI extraction – Brain extraction example</vt:lpstr>
      <vt:lpstr>ROI extraction – Brain extraction example</vt:lpstr>
      <vt:lpstr>ROI extraction – Brain extraction example</vt:lpstr>
      <vt:lpstr>ROI extraction – Brain extraction example</vt:lpstr>
      <vt:lpstr>Construction of the data input array</vt:lpstr>
      <vt:lpstr>But we have several images</vt:lpstr>
      <vt:lpstr>… all together in a 4D volume</vt:lpstr>
      <vt:lpstr>… all together in a 4D volume</vt:lpstr>
      <vt:lpstr>Designing a CNN</vt:lpstr>
      <vt:lpstr>Designing a CNN</vt:lpstr>
      <vt:lpstr>PowerPoint Presentation</vt:lpstr>
      <vt:lpstr>PowerPoint Presentation</vt:lpstr>
      <vt:lpstr>Designing a CNN</vt:lpstr>
      <vt:lpstr>Designing a CNN</vt:lpstr>
      <vt:lpstr>Designing a CNN</vt:lpstr>
      <vt:lpstr>Designing a CNN</vt:lpstr>
      <vt:lpstr>Designing a CNN</vt:lpstr>
      <vt:lpstr>Designing a CNN</vt:lpstr>
      <vt:lpstr>Designing a CNN</vt:lpstr>
      <vt:lpstr>Designing a CNN</vt:lpstr>
      <vt:lpstr>Designing a CNN</vt:lpstr>
      <vt:lpstr>Designing a CNN</vt:lpstr>
      <vt:lpstr>Designing a CNN</vt:lpstr>
      <vt:lpstr>Generative Adversarial Networks</vt:lpstr>
      <vt:lpstr>DEP-GAN</vt:lpstr>
      <vt:lpstr>DEP-GAN</vt:lpstr>
      <vt:lpstr>Validation</vt:lpstr>
      <vt:lpstr>Validation</vt:lpstr>
      <vt:lpstr>Validation</vt:lpstr>
      <vt:lpstr>Deep learning value and major barriers</vt:lpstr>
      <vt:lpstr>Advances in Deep Learning Research</vt:lpstr>
      <vt:lpstr>Our Publications</vt:lpstr>
      <vt:lpstr>Thank you!</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transformations and modelling application</dc:title>
  <dc:creator>mvhernan</dc:creator>
  <cp:lastModifiedBy>VALDES HERNANDEZ Maria</cp:lastModifiedBy>
  <cp:revision>404</cp:revision>
  <dcterms:created xsi:type="dcterms:W3CDTF">2011-06-28T16:54:34Z</dcterms:created>
  <dcterms:modified xsi:type="dcterms:W3CDTF">2022-03-03T12:03:39Z</dcterms:modified>
</cp:coreProperties>
</file>