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>
      <p:cViewPr varScale="1">
        <p:scale>
          <a:sx n="14" d="100"/>
          <a:sy n="14" d="100"/>
        </p:scale>
        <p:origin x="2094" y="19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6373E-2849-4DE3-A65E-A999DB75301D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87B29-071A-464C-9A1C-F3755E7D39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0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3B3-507B-469E-9574-8D1B7931E0C8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069-BEBE-4459-B74A-7ACDAC368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10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3B3-507B-469E-9574-8D1B7931E0C8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069-BEBE-4459-B74A-7ACDAC368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28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3B3-507B-469E-9574-8D1B7931E0C8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069-BEBE-4459-B74A-7ACDAC368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5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3B3-507B-469E-9574-8D1B7931E0C8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069-BEBE-4459-B74A-7ACDAC368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08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3B3-507B-469E-9574-8D1B7931E0C8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069-BEBE-4459-B74A-7ACDAC368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58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3B3-507B-469E-9574-8D1B7931E0C8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069-BEBE-4459-B74A-7ACDAC368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9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3B3-507B-469E-9574-8D1B7931E0C8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069-BEBE-4459-B74A-7ACDAC368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6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3B3-507B-469E-9574-8D1B7931E0C8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069-BEBE-4459-B74A-7ACDAC368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59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3B3-507B-469E-9574-8D1B7931E0C8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069-BEBE-4459-B74A-7ACDAC368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08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3B3-507B-469E-9574-8D1B7931E0C8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069-BEBE-4459-B74A-7ACDAC368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76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3B3-507B-469E-9574-8D1B7931E0C8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069-BEBE-4459-B74A-7ACDAC368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01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D3B3-507B-469E-9574-8D1B7931E0C8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C4069-BEBE-4459-B74A-7ACDAC368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96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363" y="15505"/>
            <a:ext cx="23238251" cy="45243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Establishing a model for macular degeneration using CRISPR-Cas9 gene editing and human induced pluripotent stem cells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8014" y="4550262"/>
            <a:ext cx="25850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 Neiteler</a:t>
            </a:r>
            <a:r>
              <a:rPr lang="en-GB" sz="4000" b="1" baseline="30000" dirty="0"/>
              <a:t>1,2,3,5</a:t>
            </a:r>
            <a:r>
              <a:rPr lang="en-GB" sz="4000" b="1" dirty="0"/>
              <a:t>, S Borooah</a:t>
            </a:r>
            <a:r>
              <a:rPr lang="en-GB" sz="4000" b="1" baseline="30000" dirty="0"/>
              <a:t>6</a:t>
            </a:r>
            <a:r>
              <a:rPr lang="en-GB" sz="4000" b="1" dirty="0"/>
              <a:t>, BT Selvaraj</a:t>
            </a:r>
            <a:r>
              <a:rPr lang="en-GB" sz="4000" b="1" baseline="30000" dirty="0"/>
              <a:t>2,3,5</a:t>
            </a:r>
            <a:r>
              <a:rPr lang="en-GB" sz="4000" b="1" dirty="0"/>
              <a:t>, K Burr</a:t>
            </a:r>
            <a:r>
              <a:rPr lang="en-GB" sz="4000" b="1" baseline="30000" dirty="0"/>
              <a:t>2,3,5</a:t>
            </a:r>
            <a:r>
              <a:rPr lang="en-GB" sz="4000" b="1" dirty="0"/>
              <a:t>, B Dhillon</a:t>
            </a:r>
            <a:r>
              <a:rPr lang="en-GB" sz="4000" b="1" baseline="30000" dirty="0"/>
              <a:t>2,4</a:t>
            </a:r>
            <a:r>
              <a:rPr lang="en-GB" sz="4000" b="1" dirty="0"/>
              <a:t>, JA Ross</a:t>
            </a:r>
            <a:r>
              <a:rPr lang="en-GB" sz="4000" b="1" baseline="30000" dirty="0"/>
              <a:t>1</a:t>
            </a:r>
            <a:r>
              <a:rPr lang="en-GB" sz="4000" b="1" dirty="0"/>
              <a:t>, S Chandran</a:t>
            </a:r>
            <a:r>
              <a:rPr lang="en-GB" sz="4000" b="1" baseline="30000" dirty="0"/>
              <a:t>2,3,5</a:t>
            </a:r>
          </a:p>
          <a:p>
            <a:r>
              <a:rPr lang="en-GB" sz="4000" baseline="30000" dirty="0"/>
              <a:t>1</a:t>
            </a:r>
            <a:r>
              <a:rPr lang="en-GB" sz="4000" dirty="0"/>
              <a:t>Tissue Injury and Repair Group, </a:t>
            </a:r>
            <a:r>
              <a:rPr lang="en-GB" sz="4000" baseline="30000" dirty="0"/>
              <a:t>2</a:t>
            </a:r>
            <a:r>
              <a:rPr lang="en-GB" sz="4000" dirty="0"/>
              <a:t>Centre for Clinical Brain Sciences, </a:t>
            </a:r>
            <a:r>
              <a:rPr lang="en-GB" sz="4000" baseline="30000" dirty="0"/>
              <a:t>3</a:t>
            </a:r>
            <a:r>
              <a:rPr lang="en-GB" sz="4000" dirty="0"/>
              <a:t>Euan MacDonald Centre, </a:t>
            </a:r>
            <a:r>
              <a:rPr lang="en-GB" sz="4000" baseline="30000" dirty="0"/>
              <a:t>4</a:t>
            </a:r>
            <a:r>
              <a:rPr lang="en-GB" sz="4000" dirty="0"/>
              <a:t>Ophthalmology, School of Clinical Sciences, University of Edinburgh, 49 Little France Crescent, Edinburgh EH16 4SB, UK</a:t>
            </a:r>
          </a:p>
          <a:p>
            <a:r>
              <a:rPr lang="en-GB" sz="4000" baseline="30000" dirty="0"/>
              <a:t>5</a:t>
            </a:r>
            <a:r>
              <a:rPr lang="en-GB" sz="4000" dirty="0"/>
              <a:t>MRC Centre for Regenerative Medicine, University of Edinburgh, 5 Little France Drive, Edinburgh EH16 4UU, UK</a:t>
            </a:r>
          </a:p>
          <a:p>
            <a:r>
              <a:rPr lang="en-GB" sz="4000" baseline="30000" dirty="0"/>
              <a:t>6</a:t>
            </a:r>
            <a:r>
              <a:rPr lang="en-GB" sz="4000" dirty="0"/>
              <a:t>Shiley Eye Institute, University of California, San Diego, 9415 Campus Point Drive, La Jolla, CA 92093, USA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4" y="39962476"/>
            <a:ext cx="2592288" cy="2610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44" y="39478972"/>
            <a:ext cx="10785386" cy="35951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694" y="231529"/>
            <a:ext cx="5040000" cy="507528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267676"/>
              </p:ext>
            </p:extLst>
          </p:nvPr>
        </p:nvGraphicFramePr>
        <p:xfrm>
          <a:off x="736006" y="8080401"/>
          <a:ext cx="14041560" cy="993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0">
                  <a:extLst>
                    <a:ext uri="{9D8B030D-6E8A-4147-A177-3AD203B41FA5}">
                      <a16:colId xmlns="" xmlns:a16="http://schemas.microsoft.com/office/drawing/2014/main" val="2114520002"/>
                    </a:ext>
                  </a:extLst>
                </a:gridCol>
              </a:tblGrid>
              <a:tr h="1254858">
                <a:tc>
                  <a:txBody>
                    <a:bodyPr/>
                    <a:lstStyle/>
                    <a:p>
                      <a:pPr marL="0" marR="0" lvl="0" indent="0" algn="l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0" b="1" dirty="0"/>
                        <a:t>Introduction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7539023"/>
                  </a:ext>
                </a:extLst>
              </a:tr>
              <a:tr h="8205485">
                <a:tc>
                  <a:txBody>
                    <a:bodyPr/>
                    <a:lstStyle/>
                    <a:p>
                      <a:pPr marL="571500" marR="0" lvl="0" indent="-571500" algn="l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4000" dirty="0"/>
                        <a:t>Late-onset retinal degeneration (L-ORD) is a rare autosomal dominant inherited retinal degeneration and shares similar phenotypic and pathologic characteristics with age-related macular degeneration (AMD).</a:t>
                      </a:r>
                    </a:p>
                    <a:p>
                      <a:pPr marL="571500" marR="0" lvl="0" indent="-571500" algn="l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4000" dirty="0"/>
                        <a:t>L-ORD results from a p.S163R mutation in the gene </a:t>
                      </a:r>
                      <a:r>
                        <a:rPr lang="en-GB" sz="4000" i="1" dirty="0"/>
                        <a:t>C1QTNF5</a:t>
                      </a:r>
                      <a:r>
                        <a:rPr lang="en-GB" sz="4000" dirty="0"/>
                        <a:t>.</a:t>
                      </a:r>
                    </a:p>
                    <a:p>
                      <a:pPr marL="571500" marR="0" lvl="0" indent="-571500" algn="l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4000" dirty="0"/>
                        <a:t>Previously, we derived human induced pluripotent stem cells (</a:t>
                      </a:r>
                      <a:r>
                        <a:rPr lang="en-GB" sz="4000" dirty="0" err="1"/>
                        <a:t>hiPSCs</a:t>
                      </a:r>
                      <a:r>
                        <a:rPr lang="en-GB" sz="4000" dirty="0"/>
                        <a:t>) from patients with L-ORD.</a:t>
                      </a:r>
                    </a:p>
                    <a:p>
                      <a:pPr marL="571500" marR="0" lvl="0" indent="-571500" algn="l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4000" dirty="0"/>
                        <a:t>To further asses the L-ORD </a:t>
                      </a:r>
                      <a:r>
                        <a:rPr lang="en-GB" sz="4000" i="1" dirty="0"/>
                        <a:t>C1QTNF5</a:t>
                      </a:r>
                      <a:r>
                        <a:rPr lang="en-GB" sz="4000" i="1" baseline="30000" dirty="0"/>
                        <a:t>S163R </a:t>
                      </a:r>
                      <a:r>
                        <a:rPr lang="en-GB" sz="4000" dirty="0"/>
                        <a:t>mutation, we show the gene correction of this mutation in a patient-derived </a:t>
                      </a:r>
                      <a:r>
                        <a:rPr lang="en-GB" sz="4000" dirty="0" err="1"/>
                        <a:t>hiPSC</a:t>
                      </a:r>
                      <a:r>
                        <a:rPr lang="en-GB" sz="4000" dirty="0"/>
                        <a:t> line using CRISPR-Cas9 to establish an isogenic control </a:t>
                      </a:r>
                    </a:p>
                    <a:p>
                      <a:pPr marL="571500" marR="0" lvl="0" indent="-571500" algn="l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4000" dirty="0"/>
                        <a:t>To further asses the function of C1QTNF5, we also generated a </a:t>
                      </a:r>
                      <a:r>
                        <a:rPr lang="en-GB" sz="4000" i="1" dirty="0"/>
                        <a:t>C1QTNF5</a:t>
                      </a:r>
                      <a:r>
                        <a:rPr lang="en-GB" sz="4000" dirty="0"/>
                        <a:t> null </a:t>
                      </a:r>
                      <a:r>
                        <a:rPr lang="en-GB" sz="4000" dirty="0" err="1"/>
                        <a:t>hiPSC</a:t>
                      </a:r>
                      <a:r>
                        <a:rPr lang="en-GB" sz="4000" dirty="0"/>
                        <a:t> line using CRISPR-Cas9</a:t>
                      </a:r>
                    </a:p>
                    <a:p>
                      <a:pPr marL="571500" marR="0" lvl="0" indent="-571500" algn="l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4000" dirty="0"/>
                        <a:t>Retinal pigment epithelial (RPE) cells that we derive from</a:t>
                      </a:r>
                      <a:r>
                        <a:rPr lang="en-GB" sz="4000" baseline="0" dirty="0"/>
                        <a:t> iPSCs </a:t>
                      </a:r>
                      <a:r>
                        <a:rPr lang="en-GB" sz="4000" dirty="0"/>
                        <a:t>express characteristic RPE markers, as well as C1QTNF5.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200888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141579"/>
              </p:ext>
            </p:extLst>
          </p:nvPr>
        </p:nvGraphicFramePr>
        <p:xfrm>
          <a:off x="736005" y="18449553"/>
          <a:ext cx="14037017" cy="21318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7017">
                  <a:extLst>
                    <a:ext uri="{9D8B030D-6E8A-4147-A177-3AD203B41FA5}">
                      <a16:colId xmlns="" xmlns:a16="http://schemas.microsoft.com/office/drawing/2014/main" val="2114520002"/>
                    </a:ext>
                  </a:extLst>
                </a:gridCol>
              </a:tblGrid>
              <a:tr h="1410983">
                <a:tc>
                  <a:txBody>
                    <a:bodyPr/>
                    <a:lstStyle/>
                    <a:p>
                      <a:r>
                        <a:rPr lang="en-GB" sz="8000" dirty="0"/>
                        <a:t>Gene correction of </a:t>
                      </a:r>
                      <a:r>
                        <a:rPr lang="en-GB" sz="8000" i="1" dirty="0"/>
                        <a:t>C1QTNF5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7539023"/>
                  </a:ext>
                </a:extLst>
              </a:tr>
              <a:tr h="199073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2008881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102" y="19958741"/>
            <a:ext cx="12899357" cy="386082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51327" y="19670709"/>
            <a:ext cx="7777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0255" y="23854143"/>
            <a:ext cx="742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B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432" y="28057414"/>
            <a:ext cx="10405830" cy="936201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80022" y="37213366"/>
            <a:ext cx="122413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Figure 1. Gene correction of L-ORD </a:t>
            </a:r>
            <a:r>
              <a:rPr lang="en-GB" sz="4000" b="1" dirty="0" err="1"/>
              <a:t>hiPSCs</a:t>
            </a:r>
            <a:r>
              <a:rPr lang="en-GB" sz="4000" b="1" dirty="0"/>
              <a:t>. </a:t>
            </a:r>
            <a:r>
              <a:rPr lang="en-GB" sz="4000" dirty="0"/>
              <a:t>(</a:t>
            </a:r>
            <a:r>
              <a:rPr lang="en-GB" sz="4000" b="1" dirty="0"/>
              <a:t>A</a:t>
            </a:r>
            <a:r>
              <a:rPr lang="en-GB" sz="4000" dirty="0"/>
              <a:t>) CRISPR-Cas9 gene editing strategy. (</a:t>
            </a:r>
            <a:r>
              <a:rPr lang="en-GB" sz="4000" b="1" dirty="0"/>
              <a:t>B</a:t>
            </a:r>
            <a:r>
              <a:rPr lang="en-GB" sz="4000" dirty="0"/>
              <a:t>) Clone screen using restriction fragment length polymorphism. (</a:t>
            </a:r>
            <a:r>
              <a:rPr lang="en-GB" sz="4000" b="1" dirty="0"/>
              <a:t>C</a:t>
            </a:r>
            <a:r>
              <a:rPr lang="en-GB" sz="4000" dirty="0"/>
              <a:t>) Sequencing results.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282644"/>
              </p:ext>
            </p:extLst>
          </p:nvPr>
        </p:nvGraphicFramePr>
        <p:xfrm>
          <a:off x="15590520" y="37459665"/>
          <a:ext cx="13876678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6678">
                  <a:extLst>
                    <a:ext uri="{9D8B030D-6E8A-4147-A177-3AD203B41FA5}">
                      <a16:colId xmlns="" xmlns:a16="http://schemas.microsoft.com/office/drawing/2014/main" val="2114520002"/>
                    </a:ext>
                  </a:extLst>
                </a:gridCol>
              </a:tblGrid>
              <a:tr h="1172477">
                <a:tc>
                  <a:txBody>
                    <a:bodyPr/>
                    <a:lstStyle/>
                    <a:p>
                      <a:pPr marL="0" marR="0" lvl="0" indent="0" algn="l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0" b="1" dirty="0"/>
                        <a:t>Conclusion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7539023"/>
                  </a:ext>
                </a:extLst>
              </a:tr>
              <a:tr h="3621045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GB" sz="4000" dirty="0"/>
                        <a:t>We successfully corrected the L-ORD </a:t>
                      </a:r>
                      <a:r>
                        <a:rPr lang="en-GB" sz="4000" i="1" dirty="0"/>
                        <a:t>C1QTNF5</a:t>
                      </a:r>
                      <a:r>
                        <a:rPr lang="en-GB" sz="4000" i="1" baseline="30000" dirty="0"/>
                        <a:t>S163R</a:t>
                      </a:r>
                      <a:r>
                        <a:rPr lang="en-GB" sz="4000" dirty="0"/>
                        <a:t> mutation in patient-derived </a:t>
                      </a:r>
                      <a:r>
                        <a:rPr lang="en-GB" sz="4000" dirty="0" err="1"/>
                        <a:t>hiPSCs</a:t>
                      </a:r>
                      <a:r>
                        <a:rPr lang="en-GB" sz="4000" dirty="0"/>
                        <a:t> using CRISPR-Cas9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GB" sz="4000" dirty="0"/>
                        <a:t>We</a:t>
                      </a:r>
                      <a:r>
                        <a:rPr lang="en-GB" sz="4000" baseline="0" dirty="0"/>
                        <a:t> successfully </a:t>
                      </a:r>
                      <a:r>
                        <a:rPr lang="en-GB" sz="4000" dirty="0"/>
                        <a:t>generated a </a:t>
                      </a:r>
                      <a:r>
                        <a:rPr lang="en-GB" sz="4000" dirty="0" err="1"/>
                        <a:t>hiPSC</a:t>
                      </a:r>
                      <a:r>
                        <a:rPr lang="en-GB" sz="4000" dirty="0"/>
                        <a:t> </a:t>
                      </a:r>
                      <a:r>
                        <a:rPr lang="en-GB" sz="4000" i="1" dirty="0"/>
                        <a:t>C1QTNF5</a:t>
                      </a:r>
                      <a:r>
                        <a:rPr lang="en-GB" sz="4000" dirty="0"/>
                        <a:t> knockout line using CRISP-Cas9 to assess </a:t>
                      </a:r>
                      <a:r>
                        <a:rPr lang="en-GB" sz="4000" i="0" dirty="0"/>
                        <a:t>C1QTNF5 function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GB" sz="4000" dirty="0"/>
                        <a:t>We</a:t>
                      </a:r>
                      <a:r>
                        <a:rPr lang="en-GB" sz="4000" baseline="0" dirty="0"/>
                        <a:t> successfully differentiated </a:t>
                      </a:r>
                      <a:r>
                        <a:rPr lang="en-GB" sz="4000" baseline="0" dirty="0" err="1"/>
                        <a:t>hiPSCs</a:t>
                      </a:r>
                      <a:r>
                        <a:rPr lang="en-GB" sz="4000" baseline="0" dirty="0"/>
                        <a:t> to </a:t>
                      </a:r>
                      <a:r>
                        <a:rPr lang="en-GB" sz="4000" baseline="0" dirty="0" err="1"/>
                        <a:t>hiPSC</a:t>
                      </a:r>
                      <a:r>
                        <a:rPr lang="en-GB" sz="4000" baseline="0" dirty="0"/>
                        <a:t>-RPE that express typical RPE markers, as well as C1QTNF5</a:t>
                      </a:r>
                      <a:endParaRPr lang="en-GB" sz="4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200888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636141"/>
              </p:ext>
            </p:extLst>
          </p:nvPr>
        </p:nvGraphicFramePr>
        <p:xfrm>
          <a:off x="15590520" y="23346097"/>
          <a:ext cx="13881220" cy="1371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1220">
                  <a:extLst>
                    <a:ext uri="{9D8B030D-6E8A-4147-A177-3AD203B41FA5}">
                      <a16:colId xmlns="" xmlns:a16="http://schemas.microsoft.com/office/drawing/2014/main" val="2114520002"/>
                    </a:ext>
                  </a:extLst>
                </a:gridCol>
              </a:tblGrid>
              <a:tr h="1336964">
                <a:tc>
                  <a:txBody>
                    <a:bodyPr/>
                    <a:lstStyle/>
                    <a:p>
                      <a:pPr marL="0" marR="0" lvl="0" indent="0" algn="l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200" b="1" dirty="0"/>
                        <a:t>C1QTNF5 expression in iPSC-RPE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7539023"/>
                  </a:ext>
                </a:extLst>
              </a:tr>
              <a:tr h="12380388"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2008881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3770" y="29734938"/>
            <a:ext cx="5400000" cy="46617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70454" y="29734938"/>
            <a:ext cx="5400000" cy="464157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6001702" y="34508904"/>
            <a:ext cx="122413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Figure 3. Expression of RPE markers and C1QTNF5 in </a:t>
            </a:r>
            <a:r>
              <a:rPr lang="en-GB" sz="4000" b="1" dirty="0" err="1"/>
              <a:t>hiPSC</a:t>
            </a:r>
            <a:r>
              <a:rPr lang="en-GB" sz="4000" b="1" dirty="0"/>
              <a:t>-RPE. </a:t>
            </a:r>
            <a:r>
              <a:rPr lang="en-GB" sz="4000" dirty="0"/>
              <a:t>Immunocytochemistry of control </a:t>
            </a:r>
            <a:r>
              <a:rPr lang="en-GB" sz="4000" dirty="0" err="1"/>
              <a:t>hiPSC</a:t>
            </a:r>
            <a:r>
              <a:rPr lang="en-GB" sz="4000" dirty="0"/>
              <a:t>-RPE showing expression of (</a:t>
            </a:r>
            <a:r>
              <a:rPr lang="en-GB" sz="4000" b="1" dirty="0"/>
              <a:t>A</a:t>
            </a:r>
            <a:r>
              <a:rPr lang="en-GB" sz="4000" dirty="0"/>
              <a:t>) MITF and ZO-1, (</a:t>
            </a:r>
            <a:r>
              <a:rPr lang="en-GB" sz="4000" b="1" dirty="0"/>
              <a:t>B</a:t>
            </a:r>
            <a:r>
              <a:rPr lang="en-GB" sz="4000" dirty="0"/>
              <a:t>) </a:t>
            </a:r>
            <a:r>
              <a:rPr lang="en-GB" sz="4000" dirty="0" err="1"/>
              <a:t>Bestrophin</a:t>
            </a:r>
            <a:r>
              <a:rPr lang="en-GB" sz="4000" dirty="0"/>
              <a:t>, (</a:t>
            </a:r>
            <a:r>
              <a:rPr lang="en-GB" sz="4000" b="1" dirty="0"/>
              <a:t>C</a:t>
            </a:r>
            <a:r>
              <a:rPr lang="en-GB" sz="4000" dirty="0"/>
              <a:t>) CRALBP, and (</a:t>
            </a:r>
            <a:r>
              <a:rPr lang="en-GB" sz="4000" b="1" dirty="0"/>
              <a:t>D</a:t>
            </a:r>
            <a:r>
              <a:rPr lang="en-GB" sz="4000" dirty="0"/>
              <a:t>) C1QTNF5.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223769" y="30257569"/>
            <a:ext cx="7312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793975" y="30208541"/>
            <a:ext cx="8162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139" y="24828052"/>
            <a:ext cx="5400000" cy="4661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82754" y="24838165"/>
            <a:ext cx="5400000" cy="465168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6228949" y="25307537"/>
            <a:ext cx="7777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782754" y="25329570"/>
            <a:ext cx="742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9888" y="24142175"/>
            <a:ext cx="11073462" cy="357173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70581" y="27735605"/>
            <a:ext cx="7312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C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654249"/>
              </p:ext>
            </p:extLst>
          </p:nvPr>
        </p:nvGraphicFramePr>
        <p:xfrm>
          <a:off x="15590520" y="8069086"/>
          <a:ext cx="14020694" cy="14959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0694">
                  <a:extLst>
                    <a:ext uri="{9D8B030D-6E8A-4147-A177-3AD203B41FA5}">
                      <a16:colId xmlns="" xmlns:a16="http://schemas.microsoft.com/office/drawing/2014/main" val="2114520002"/>
                    </a:ext>
                  </a:extLst>
                </a:gridCol>
              </a:tblGrid>
              <a:tr h="1330946">
                <a:tc>
                  <a:txBody>
                    <a:bodyPr/>
                    <a:lstStyle/>
                    <a:p>
                      <a:r>
                        <a:rPr lang="en-GB" sz="8000" dirty="0"/>
                        <a:t>Gene knockout of </a:t>
                      </a:r>
                      <a:r>
                        <a:rPr lang="en-GB" sz="8000" i="1" dirty="0"/>
                        <a:t>C1QTNF5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7539023"/>
                  </a:ext>
                </a:extLst>
              </a:tr>
              <a:tr h="1362897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2008881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95928" y="9950704"/>
            <a:ext cx="13815286" cy="19498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5754954" y="9198484"/>
            <a:ext cx="7777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/>
          <a:srcRect l="19313"/>
          <a:stretch/>
        </p:blipFill>
        <p:spPr>
          <a:xfrm>
            <a:off x="16566350" y="17128492"/>
            <a:ext cx="12900848" cy="29487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90220" y="20157164"/>
            <a:ext cx="13771816" cy="95668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929694" y="21014546"/>
            <a:ext cx="12241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Figure 2. Gene knockout of </a:t>
            </a:r>
            <a:r>
              <a:rPr lang="en-GB" sz="4000" b="1" i="1" dirty="0"/>
              <a:t>C1QTNF5</a:t>
            </a:r>
            <a:r>
              <a:rPr lang="en-GB" sz="4000" b="1" dirty="0"/>
              <a:t>. </a:t>
            </a:r>
            <a:r>
              <a:rPr lang="en-GB" sz="4000" dirty="0"/>
              <a:t>(</a:t>
            </a:r>
            <a:r>
              <a:rPr lang="en-GB" sz="4000" b="1" dirty="0"/>
              <a:t>A</a:t>
            </a:r>
            <a:r>
              <a:rPr lang="en-GB" sz="4000" dirty="0"/>
              <a:t>) CRISPR-Cas9 gene editing strategy. (</a:t>
            </a:r>
            <a:r>
              <a:rPr lang="en-GB" sz="4000" b="1" dirty="0"/>
              <a:t>B</a:t>
            </a:r>
            <a:r>
              <a:rPr lang="en-GB" sz="4000" dirty="0"/>
              <a:t>) Clone screen using PCR. (</a:t>
            </a:r>
            <a:r>
              <a:rPr lang="en-GB" sz="4000" b="1" dirty="0"/>
              <a:t>C</a:t>
            </a:r>
            <a:r>
              <a:rPr lang="en-GB" sz="4000" dirty="0"/>
              <a:t>) Sequencing results.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754954" y="17297425"/>
            <a:ext cx="7312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649774" y="12158052"/>
            <a:ext cx="9108213" cy="513937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5772586" y="11896825"/>
            <a:ext cx="742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009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412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NEITELER Almar</dc:creator>
  <cp:lastModifiedBy>pmelone</cp:lastModifiedBy>
  <cp:revision>21</cp:revision>
  <dcterms:created xsi:type="dcterms:W3CDTF">2017-08-24T12:13:43Z</dcterms:created>
  <dcterms:modified xsi:type="dcterms:W3CDTF">2019-04-17T14:43:58Z</dcterms:modified>
</cp:coreProperties>
</file>