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64" r:id="rId3"/>
    <p:sldId id="268" r:id="rId4"/>
    <p:sldId id="269" r:id="rId5"/>
    <p:sldId id="270" r:id="rId6"/>
    <p:sldId id="272" r:id="rId7"/>
    <p:sldId id="266" r:id="rId8"/>
    <p:sldId id="275" r:id="rId9"/>
    <p:sldId id="276" r:id="rId10"/>
    <p:sldId id="273" r:id="rId11"/>
    <p:sldId id="274" r:id="rId12"/>
    <p:sldId id="265" r:id="rId13"/>
    <p:sldId id="277" r:id="rId14"/>
    <p:sldId id="281" r:id="rId15"/>
    <p:sldId id="283" r:id="rId16"/>
    <p:sldId id="279" r:id="rId17"/>
    <p:sldId id="282" r:id="rId18"/>
    <p:sldId id="286"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6" d="100"/>
          <a:sy n="66" d="100"/>
        </p:scale>
        <p:origin x="5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66347-6F02-45B7-BB9E-B8F62A6405AA}" type="datetimeFigureOut">
              <a:rPr lang="en-GB" smtClean="0"/>
              <a:t>26/03/2021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C9A86-60FF-4381-BA0E-AA305048D8B2}" type="slidenum">
              <a:rPr lang="en-GB" smtClean="0"/>
              <a:t>‹#›</a:t>
            </a:fld>
            <a:endParaRPr lang="en-GB"/>
          </a:p>
        </p:txBody>
      </p:sp>
    </p:spTree>
    <p:extLst>
      <p:ext uri="{BB962C8B-B14F-4D97-AF65-F5344CB8AC3E}">
        <p14:creationId xmlns:p14="http://schemas.microsoft.com/office/powerpoint/2010/main" val="389469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0C680A-E286-4023-860F-F413C3DADB59}"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59158E-BA80-4E64-8CF2-16B408A61E29}" type="slidenum">
              <a:rPr lang="en-GB" smtClean="0"/>
              <a:t>‹#›</a:t>
            </a:fld>
            <a:endParaRPr lang="en-GB"/>
          </a:p>
        </p:txBody>
      </p:sp>
    </p:spTree>
    <p:extLst>
      <p:ext uri="{BB962C8B-B14F-4D97-AF65-F5344CB8AC3E}">
        <p14:creationId xmlns:p14="http://schemas.microsoft.com/office/powerpoint/2010/main" val="523080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0C680A-E286-4023-860F-F413C3DADB59}"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59158E-BA80-4E64-8CF2-16B408A61E29}" type="slidenum">
              <a:rPr lang="en-GB" smtClean="0"/>
              <a:t>‹#›</a:t>
            </a:fld>
            <a:endParaRPr lang="en-GB"/>
          </a:p>
        </p:txBody>
      </p:sp>
    </p:spTree>
    <p:extLst>
      <p:ext uri="{BB962C8B-B14F-4D97-AF65-F5344CB8AC3E}">
        <p14:creationId xmlns:p14="http://schemas.microsoft.com/office/powerpoint/2010/main" val="364334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0C680A-E286-4023-860F-F413C3DADB59}"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59158E-BA80-4E64-8CF2-16B408A61E29}" type="slidenum">
              <a:rPr lang="en-GB" smtClean="0"/>
              <a:t>‹#›</a:t>
            </a:fld>
            <a:endParaRPr lang="en-GB"/>
          </a:p>
        </p:txBody>
      </p:sp>
    </p:spTree>
    <p:extLst>
      <p:ext uri="{BB962C8B-B14F-4D97-AF65-F5344CB8AC3E}">
        <p14:creationId xmlns:p14="http://schemas.microsoft.com/office/powerpoint/2010/main" val="76195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0C680A-E286-4023-860F-F413C3DADB59}"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59158E-BA80-4E64-8CF2-16B408A61E29}" type="slidenum">
              <a:rPr lang="en-GB" smtClean="0"/>
              <a:t>‹#›</a:t>
            </a:fld>
            <a:endParaRPr lang="en-GB"/>
          </a:p>
        </p:txBody>
      </p:sp>
    </p:spTree>
    <p:extLst>
      <p:ext uri="{BB962C8B-B14F-4D97-AF65-F5344CB8AC3E}">
        <p14:creationId xmlns:p14="http://schemas.microsoft.com/office/powerpoint/2010/main" val="149280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0C680A-E286-4023-860F-F413C3DADB59}"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59158E-BA80-4E64-8CF2-16B408A61E29}" type="slidenum">
              <a:rPr lang="en-GB" smtClean="0"/>
              <a:t>‹#›</a:t>
            </a:fld>
            <a:endParaRPr lang="en-GB"/>
          </a:p>
        </p:txBody>
      </p:sp>
    </p:spTree>
    <p:extLst>
      <p:ext uri="{BB962C8B-B14F-4D97-AF65-F5344CB8AC3E}">
        <p14:creationId xmlns:p14="http://schemas.microsoft.com/office/powerpoint/2010/main" val="42977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0C680A-E286-4023-860F-F413C3DADB59}"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59158E-BA80-4E64-8CF2-16B408A61E29}" type="slidenum">
              <a:rPr lang="en-GB" smtClean="0"/>
              <a:t>‹#›</a:t>
            </a:fld>
            <a:endParaRPr lang="en-GB"/>
          </a:p>
        </p:txBody>
      </p:sp>
    </p:spTree>
    <p:extLst>
      <p:ext uri="{BB962C8B-B14F-4D97-AF65-F5344CB8AC3E}">
        <p14:creationId xmlns:p14="http://schemas.microsoft.com/office/powerpoint/2010/main" val="205588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0C680A-E286-4023-860F-F413C3DADB59}" type="datetimeFigureOut">
              <a:rPr lang="en-GB" smtClean="0"/>
              <a:t>26/03/2021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59158E-BA80-4E64-8CF2-16B408A61E29}" type="slidenum">
              <a:rPr lang="en-GB" smtClean="0"/>
              <a:t>‹#›</a:t>
            </a:fld>
            <a:endParaRPr lang="en-GB"/>
          </a:p>
        </p:txBody>
      </p:sp>
    </p:spTree>
    <p:extLst>
      <p:ext uri="{BB962C8B-B14F-4D97-AF65-F5344CB8AC3E}">
        <p14:creationId xmlns:p14="http://schemas.microsoft.com/office/powerpoint/2010/main" val="186247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0C680A-E286-4023-860F-F413C3DADB59}" type="datetimeFigureOut">
              <a:rPr lang="en-GB" smtClean="0"/>
              <a:t>26/03/2021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59158E-BA80-4E64-8CF2-16B408A61E29}" type="slidenum">
              <a:rPr lang="en-GB" smtClean="0"/>
              <a:t>‹#›</a:t>
            </a:fld>
            <a:endParaRPr lang="en-GB"/>
          </a:p>
        </p:txBody>
      </p:sp>
    </p:spTree>
    <p:extLst>
      <p:ext uri="{BB962C8B-B14F-4D97-AF65-F5344CB8AC3E}">
        <p14:creationId xmlns:p14="http://schemas.microsoft.com/office/powerpoint/2010/main" val="147964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C680A-E286-4023-860F-F413C3DADB59}" type="datetimeFigureOut">
              <a:rPr lang="en-GB" smtClean="0"/>
              <a:t>26/03/2021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59158E-BA80-4E64-8CF2-16B408A61E29}" type="slidenum">
              <a:rPr lang="en-GB" smtClean="0"/>
              <a:t>‹#›</a:t>
            </a:fld>
            <a:endParaRPr lang="en-GB"/>
          </a:p>
        </p:txBody>
      </p:sp>
    </p:spTree>
    <p:extLst>
      <p:ext uri="{BB962C8B-B14F-4D97-AF65-F5344CB8AC3E}">
        <p14:creationId xmlns:p14="http://schemas.microsoft.com/office/powerpoint/2010/main" val="212877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0C680A-E286-4023-860F-F413C3DADB59}"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59158E-BA80-4E64-8CF2-16B408A61E29}" type="slidenum">
              <a:rPr lang="en-GB" smtClean="0"/>
              <a:t>‹#›</a:t>
            </a:fld>
            <a:endParaRPr lang="en-GB"/>
          </a:p>
        </p:txBody>
      </p:sp>
    </p:spTree>
    <p:extLst>
      <p:ext uri="{BB962C8B-B14F-4D97-AF65-F5344CB8AC3E}">
        <p14:creationId xmlns:p14="http://schemas.microsoft.com/office/powerpoint/2010/main" val="1081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0C680A-E286-4023-860F-F413C3DADB59}"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59158E-BA80-4E64-8CF2-16B408A61E29}" type="slidenum">
              <a:rPr lang="en-GB" smtClean="0"/>
              <a:t>‹#›</a:t>
            </a:fld>
            <a:endParaRPr lang="en-GB"/>
          </a:p>
        </p:txBody>
      </p:sp>
    </p:spTree>
    <p:extLst>
      <p:ext uri="{BB962C8B-B14F-4D97-AF65-F5344CB8AC3E}">
        <p14:creationId xmlns:p14="http://schemas.microsoft.com/office/powerpoint/2010/main" val="326417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C680A-E286-4023-860F-F413C3DADB59}" type="datetimeFigureOut">
              <a:rPr lang="en-GB" smtClean="0"/>
              <a:t>26/03/2021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9158E-BA80-4E64-8CF2-16B408A61E29}" type="slidenum">
              <a:rPr lang="en-GB" smtClean="0"/>
              <a:t>‹#›</a:t>
            </a:fld>
            <a:endParaRPr lang="en-GB"/>
          </a:p>
        </p:txBody>
      </p:sp>
    </p:spTree>
    <p:extLst>
      <p:ext uri="{BB962C8B-B14F-4D97-AF65-F5344CB8AC3E}">
        <p14:creationId xmlns:p14="http://schemas.microsoft.com/office/powerpoint/2010/main" val="2419562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4"/><Relationship Id="rId7" Type="http://schemas.openxmlformats.org/officeDocument/2006/relationships/image" Target="../media/image13.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video" Target="../media/media2.mp4"/><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tiff"/><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tiff"/></Relationships>
</file>

<file path=ppt/slides/_rels/slide16.xml.rels><?xml version="1.0" encoding="UTF-8" standalone="yes"?>
<Relationships xmlns="http://schemas.openxmlformats.org/package/2006/relationships"><Relationship Id="rId3" Type="http://schemas.openxmlformats.org/officeDocument/2006/relationships/image" Target="../media/image24.tiff"/><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tiff"/><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watch?v=qdr9Z0itTdo&amp;t=2670s" TargetMode="External"/><Relationship Id="rId5" Type="http://schemas.openxmlformats.org/officeDocument/2006/relationships/hyperlink" Target="https://www.youtube.com/watch?v=aC4dNaDh9og" TargetMode="External"/><Relationship Id="rId4" Type="http://schemas.openxmlformats.org/officeDocument/2006/relationships/hyperlink" Target="https://www.visualsonics.com/product/software/vevo-strain-softwa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758" y="0"/>
            <a:ext cx="4514350" cy="1184778"/>
          </a:xfrm>
          <a:prstGeom prst="rect">
            <a:avLst/>
          </a:prstGeom>
          <a:noFill/>
          <a:ln w="9525">
            <a:noFill/>
            <a:miter lim="800000"/>
            <a:headEnd/>
            <a:tailEnd/>
          </a:ln>
        </p:spPr>
      </p:pic>
      <p:sp>
        <p:nvSpPr>
          <p:cNvPr id="8" name="Rectangle 7"/>
          <p:cNvSpPr/>
          <p:nvPr/>
        </p:nvSpPr>
        <p:spPr>
          <a:xfrm>
            <a:off x="-223520" y="2177349"/>
            <a:ext cx="13148109" cy="1637371"/>
          </a:xfrm>
          <a:prstGeom prst="rect">
            <a:avLst/>
          </a:prstGeom>
        </p:spPr>
        <p:txBody>
          <a:bodyPr wrap="square" anchor="ctr">
            <a:spAutoFit/>
          </a:bodyPr>
          <a:lstStyle/>
          <a:p>
            <a:pPr lvl="0" algn="ctr">
              <a:lnSpc>
                <a:spcPct val="90000"/>
              </a:lnSpc>
              <a:spcBef>
                <a:spcPts val="1000"/>
              </a:spcBef>
              <a:defRPr/>
            </a:pPr>
            <a:r>
              <a:rPr lang="en-GB" sz="3200" b="1" u="sng" dirty="0" err="1">
                <a:solidFill>
                  <a:prstClr val="white"/>
                </a:solidFill>
                <a:latin typeface="Arial" panose="020B0604020202020204" pitchFamily="34" charset="0"/>
                <a:cs typeface="Arial" panose="020B0604020202020204" pitchFamily="34" charset="0"/>
                <a:sym typeface="Wingdings" panose="05000000000000000000" pitchFamily="2" charset="2"/>
              </a:rPr>
              <a:t>Vevo</a:t>
            </a:r>
            <a:r>
              <a:rPr lang="en-GB" sz="3200" b="1" u="sng" dirty="0">
                <a:solidFill>
                  <a:prstClr val="white"/>
                </a:solidFill>
                <a:latin typeface="Arial" panose="020B0604020202020204" pitchFamily="34" charset="0"/>
                <a:cs typeface="Arial" panose="020B0604020202020204" pitchFamily="34" charset="0"/>
                <a:sym typeface="Wingdings" panose="05000000000000000000" pitchFamily="2" charset="2"/>
              </a:rPr>
              <a:t> Strain Software: Multifunctional cardiac analysis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rgbClr val="FFFFFF"/>
              </a:solidFill>
              <a:effectLst/>
              <a:uLnTx/>
              <a:uFillTx/>
              <a:latin typeface="Arial" pitchFamily="84" charset="0"/>
              <a:ea typeface="ＭＳ Ｐゴシック" pitchFamily="84" charset="-128"/>
              <a:cs typeface="ＭＳ Ｐゴシック" pitchFamily="8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Arial" pitchFamily="84" charset="0"/>
                <a:ea typeface="ＭＳ Ｐゴシック" pitchFamily="84" charset="-128"/>
                <a:cs typeface="ＭＳ Ｐゴシック" pitchFamily="84" charset="-128"/>
              </a:rPr>
              <a:t>Mr Adrian Thomson</a:t>
            </a:r>
            <a:endParaRPr kumimoji="0" lang="en-GB" sz="2800" b="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1268990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424732"/>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endPar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pic>
        <p:nvPicPr>
          <p:cNvPr id="5" name="Picture 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37131" y="911134"/>
            <a:ext cx="2693435" cy="1556923"/>
          </a:xfrm>
          <a:prstGeom prst="rect">
            <a:avLst/>
          </a:prstGeom>
        </p:spPr>
      </p:pic>
      <p:sp>
        <p:nvSpPr>
          <p:cNvPr id="6" name="TextBox 5"/>
          <p:cNvSpPr txBox="1"/>
          <p:nvPr/>
        </p:nvSpPr>
        <p:spPr>
          <a:xfrm flipH="1">
            <a:off x="4430580" y="825027"/>
            <a:ext cx="7319985" cy="2031325"/>
          </a:xfrm>
          <a:prstGeom prst="rect">
            <a:avLst/>
          </a:prstGeom>
          <a:noFill/>
        </p:spPr>
        <p:txBody>
          <a:bodyPr wrap="square" rtlCol="0">
            <a:spAutoFit/>
          </a:bodyPr>
          <a:lstStyle/>
          <a:p>
            <a:r>
              <a:rPr lang="en-GB" dirty="0" smtClean="0">
                <a:solidFill>
                  <a:schemeClr val="bg1"/>
                </a:solidFill>
              </a:rPr>
              <a:t>Data can be exported in excel format .</a:t>
            </a:r>
          </a:p>
          <a:p>
            <a:r>
              <a:rPr lang="en-GB" dirty="0" smtClean="0">
                <a:solidFill>
                  <a:schemeClr val="bg1"/>
                </a:solidFill>
              </a:rPr>
              <a:t>Plus Movie' and images can be exported of either </a:t>
            </a:r>
            <a:r>
              <a:rPr lang="en-GB" dirty="0" err="1" smtClean="0">
                <a:solidFill>
                  <a:schemeClr val="bg1"/>
                </a:solidFill>
              </a:rPr>
              <a:t>bmode</a:t>
            </a:r>
            <a:r>
              <a:rPr lang="en-GB" dirty="0" smtClean="0">
                <a:solidFill>
                  <a:schemeClr val="bg1"/>
                </a:solidFill>
              </a:rPr>
              <a:t> only or whole screen</a:t>
            </a:r>
          </a:p>
          <a:p>
            <a:endParaRPr lang="en-GB" dirty="0" smtClean="0">
              <a:solidFill>
                <a:schemeClr val="bg1"/>
              </a:solidFill>
            </a:endParaRPr>
          </a:p>
          <a:p>
            <a:r>
              <a:rPr lang="en-GB" dirty="0" smtClean="0">
                <a:solidFill>
                  <a:schemeClr val="bg1"/>
                </a:solidFill>
              </a:rPr>
              <a:t>Plus on the </a:t>
            </a:r>
            <a:r>
              <a:rPr lang="en-GB" dirty="0" err="1" smtClean="0">
                <a:solidFill>
                  <a:schemeClr val="bg1"/>
                </a:solidFill>
              </a:rPr>
              <a:t>Bmode</a:t>
            </a:r>
            <a:r>
              <a:rPr lang="en-GB" dirty="0" smtClean="0">
                <a:solidFill>
                  <a:schemeClr val="bg1"/>
                </a:solidFill>
              </a:rPr>
              <a:t> image  there is an option to </a:t>
            </a:r>
            <a:r>
              <a:rPr lang="en-GB" dirty="0">
                <a:solidFill>
                  <a:schemeClr val="bg1"/>
                </a:solidFill>
              </a:rPr>
              <a:t>view the directional tendencies of the LV wall </a:t>
            </a:r>
            <a:r>
              <a:rPr lang="en-GB" dirty="0" smtClean="0">
                <a:solidFill>
                  <a:schemeClr val="bg1"/>
                </a:solidFill>
              </a:rPr>
              <a:t>trace.</a:t>
            </a:r>
          </a:p>
          <a:p>
            <a:r>
              <a:rPr lang="en-GB" dirty="0" smtClean="0">
                <a:solidFill>
                  <a:schemeClr val="bg1"/>
                </a:solidFill>
              </a:rPr>
              <a:t>Vectors of degree of movement or orbital movement can be  be displayed </a:t>
            </a:r>
            <a:endParaRPr lang="en-GB" dirty="0">
              <a:solidFill>
                <a:schemeClr val="bg1"/>
              </a:solidFill>
            </a:endParaRPr>
          </a:p>
        </p:txBody>
      </p:sp>
      <p:pic>
        <p:nvPicPr>
          <p:cNvPr id="7" name="_03252021-17521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7335548" y="3114561"/>
            <a:ext cx="3874820" cy="3343163"/>
          </a:xfrm>
          <a:prstGeom prst="rect">
            <a:avLst/>
          </a:prstGeom>
        </p:spPr>
      </p:pic>
      <p:pic>
        <p:nvPicPr>
          <p:cNvPr id="8" name="_03252021-175650">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506793" y="2883778"/>
            <a:ext cx="5576019" cy="3573947"/>
          </a:xfrm>
          <a:prstGeom prst="rect">
            <a:avLst/>
          </a:prstGeom>
        </p:spPr>
      </p:pic>
      <p:sp>
        <p:nvSpPr>
          <p:cNvPr id="9" name="TextBox 8"/>
          <p:cNvSpPr txBox="1"/>
          <p:nvPr/>
        </p:nvSpPr>
        <p:spPr>
          <a:xfrm>
            <a:off x="10699532" y="6457725"/>
            <a:ext cx="1393330" cy="369332"/>
          </a:xfrm>
          <a:prstGeom prst="rect">
            <a:avLst/>
          </a:prstGeom>
          <a:noFill/>
        </p:spPr>
        <p:txBody>
          <a:bodyPr wrap="none" rtlCol="0">
            <a:spAutoFit/>
          </a:bodyPr>
          <a:lstStyle/>
          <a:p>
            <a:r>
              <a:rPr lang="en-GB" dirty="0" smtClean="0">
                <a:solidFill>
                  <a:schemeClr val="bg1"/>
                </a:solidFill>
              </a:rPr>
              <a:t>Ben Thomas </a:t>
            </a:r>
            <a:endParaRPr lang="en-GB" dirty="0">
              <a:solidFill>
                <a:schemeClr val="bg1"/>
              </a:solidFill>
            </a:endParaRPr>
          </a:p>
        </p:txBody>
      </p:sp>
    </p:spTree>
    <p:extLst>
      <p:ext uri="{BB962C8B-B14F-4D97-AF65-F5344CB8AC3E}">
        <p14:creationId xmlns:p14="http://schemas.microsoft.com/office/powerpoint/2010/main" val="337501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41" fill="hold"/>
                                        <p:tgtEl>
                                          <p:spTgt spid="7"/>
                                        </p:tgtEl>
                                      </p:cBhvr>
                                    </p:cmd>
                                  </p:childTnLst>
                                </p:cTn>
                              </p:par>
                            </p:childTnLst>
                          </p:cTn>
                        </p:par>
                        <p:par>
                          <p:cTn id="7" fill="hold">
                            <p:stCondLst>
                              <p:cond delay="3541"/>
                            </p:stCondLst>
                            <p:childTnLst>
                              <p:par>
                                <p:cTn id="8" presetID="1" presetClass="mediacall" presetSubtype="0" fill="hold" nodeType="afterEffect">
                                  <p:stCondLst>
                                    <p:cond delay="0"/>
                                  </p:stCondLst>
                                  <p:childTnLst>
                                    <p:cmd type="call" cmd="playFrom(0.0)">
                                      <p:cBhvr>
                                        <p:cTn id="9" dur="354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7"/>
                                        </p:tgtEl>
                                      </p:cBhvr>
                                    </p:cmd>
                                  </p:childTnLst>
                                </p:cTn>
                              </p:par>
                            </p:childTnLst>
                          </p:cTn>
                        </p:par>
                      </p:childTnLst>
                    </p:cTn>
                  </p:par>
                </p:childTnLst>
              </p:cTn>
              <p:nextCondLst>
                <p:cond evt="onClick" delay="0">
                  <p:tgtEl>
                    <p:spTgt spid="7"/>
                  </p:tgtEl>
                </p:cond>
              </p:nextCondLst>
            </p:seq>
            <p:video>
              <p:cMediaNode vol="80000">
                <p:cTn id="15" repeatCount="indefinite" fill="hold" display="0">
                  <p:stCondLst>
                    <p:cond delay="indefinite"/>
                  </p:stCondLst>
                </p:cTn>
                <p:tgtEl>
                  <p:spTgt spid="7"/>
                </p:tgtEl>
              </p:cMediaNode>
            </p:video>
            <p:video>
              <p:cMediaNode vol="80000">
                <p:cTn id="16" repeatCount="indefinite" fill="hold" display="0">
                  <p:stCondLst>
                    <p:cond delay="indefinite"/>
                  </p:stCondLst>
                </p:cTn>
                <p:tgtEl>
                  <p:spTgt spid="8"/>
                </p:tgtEl>
              </p:cMediaNode>
            </p:video>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424732"/>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endPar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506" y="2511974"/>
            <a:ext cx="6454695" cy="4130564"/>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2938" y="934988"/>
            <a:ext cx="1282263" cy="1334814"/>
          </a:xfrm>
          <a:prstGeom prst="rect">
            <a:avLst/>
          </a:prstGeom>
        </p:spPr>
      </p:pic>
      <p:sp>
        <p:nvSpPr>
          <p:cNvPr id="5" name="TextBox 4"/>
          <p:cNvSpPr txBox="1"/>
          <p:nvPr/>
        </p:nvSpPr>
        <p:spPr>
          <a:xfrm>
            <a:off x="6684580" y="1237187"/>
            <a:ext cx="5265682" cy="4247317"/>
          </a:xfrm>
          <a:prstGeom prst="rect">
            <a:avLst/>
          </a:prstGeom>
          <a:noFill/>
        </p:spPr>
        <p:txBody>
          <a:bodyPr wrap="square" rtlCol="0">
            <a:spAutoFit/>
          </a:bodyPr>
          <a:lstStyle/>
          <a:p>
            <a:r>
              <a:rPr lang="en-GB" dirty="0" smtClean="0">
                <a:solidFill>
                  <a:schemeClr val="bg1"/>
                </a:solidFill>
              </a:rPr>
              <a:t>Press 3D button for a 3D illustrative representation of longitudinal strain .</a:t>
            </a: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smtClean="0">
              <a:solidFill>
                <a:schemeClr val="bg1"/>
              </a:solidFill>
            </a:endParaRPr>
          </a:p>
          <a:p>
            <a:r>
              <a:rPr lang="en-GB" dirty="0" smtClean="0">
                <a:solidFill>
                  <a:schemeClr val="bg1"/>
                </a:solidFill>
              </a:rPr>
              <a:t>Red positive strain diastolic </a:t>
            </a:r>
          </a:p>
          <a:p>
            <a:r>
              <a:rPr lang="en-GB" dirty="0" smtClean="0">
                <a:solidFill>
                  <a:schemeClr val="bg1"/>
                </a:solidFill>
              </a:rPr>
              <a:t>Blue negative strain systolic </a:t>
            </a:r>
          </a:p>
          <a:p>
            <a:endParaRPr lang="en-GB" dirty="0">
              <a:solidFill>
                <a:schemeClr val="bg1"/>
              </a:solidFill>
            </a:endParaRPr>
          </a:p>
          <a:p>
            <a:r>
              <a:rPr lang="en-GB" dirty="0" smtClean="0">
                <a:solidFill>
                  <a:schemeClr val="bg1"/>
                </a:solidFill>
              </a:rPr>
              <a:t>X axis is time </a:t>
            </a:r>
          </a:p>
          <a:p>
            <a:r>
              <a:rPr lang="en-GB" dirty="0" smtClean="0">
                <a:solidFill>
                  <a:schemeClr val="bg1"/>
                </a:solidFill>
              </a:rPr>
              <a:t>Y axis is position or distance  on the epi LV starting at the posterior base 0mm around to the anterior base 10mm.</a:t>
            </a:r>
          </a:p>
          <a:p>
            <a:r>
              <a:rPr lang="en-GB" dirty="0" smtClean="0">
                <a:solidFill>
                  <a:schemeClr val="bg1"/>
                </a:solidFill>
              </a:rPr>
              <a:t>Z axis is ( in this case ) strain % </a:t>
            </a:r>
            <a:endParaRPr lang="en-GB" dirty="0">
              <a:solidFill>
                <a:schemeClr val="bg1"/>
              </a:solidFill>
            </a:endParaRPr>
          </a:p>
        </p:txBody>
      </p:sp>
    </p:spTree>
    <p:extLst>
      <p:ext uri="{BB962C8B-B14F-4D97-AF65-F5344CB8AC3E}">
        <p14:creationId xmlns:p14="http://schemas.microsoft.com/office/powerpoint/2010/main" val="2109113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424732"/>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endPar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sp>
        <p:nvSpPr>
          <p:cNvPr id="8" name="Content Placeholder 7">
            <a:extLst>
              <a:ext uri="{FF2B5EF4-FFF2-40B4-BE49-F238E27FC236}">
                <a16:creationId xmlns:a16="http://schemas.microsoft.com/office/drawing/2014/main" id="{45847241-496D-B849-A9AB-62D7405F985F}"/>
              </a:ext>
            </a:extLst>
          </p:cNvPr>
          <p:cNvSpPr txBox="1">
            <a:spLocks/>
          </p:cNvSpPr>
          <p:nvPr/>
        </p:nvSpPr>
        <p:spPr>
          <a:xfrm>
            <a:off x="360479" y="1149191"/>
            <a:ext cx="11623442" cy="11336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800" b="1" dirty="0" smtClean="0">
                <a:solidFill>
                  <a:prstClr val="white"/>
                </a:solidFill>
                <a:cs typeface="Arial" panose="020B0604020202020204" pitchFamily="34" charset="0"/>
                <a:sym typeface="Wingdings" panose="05000000000000000000" pitchFamily="2" charset="2"/>
              </a:rPr>
              <a:t>          Example of a 14D MI and Sham </a:t>
            </a:r>
            <a:endParaRPr lang="en-GB" sz="1800" b="1" dirty="0">
              <a:solidFill>
                <a:prstClr val="white"/>
              </a:solidFill>
              <a:cs typeface="Arial" panose="020B0604020202020204" pitchFamily="34" charset="0"/>
              <a:sym typeface="Wingdings" panose="05000000000000000000" pitchFamily="2" charset="2"/>
            </a:endParaRPr>
          </a:p>
          <a:p>
            <a:pPr marL="0" lvl="0" indent="0">
              <a:buNone/>
              <a:defRPr/>
            </a:pPr>
            <a:endParaRPr lang="en-GB" sz="1800" b="1" dirty="0">
              <a:solidFill>
                <a:prstClr val="white"/>
              </a:solidFill>
              <a:cs typeface="Arial" panose="020B0604020202020204" pitchFamily="34" charset="0"/>
              <a:sym typeface="Wingdings" panose="05000000000000000000" pitchFamily="2" charset="2"/>
            </a:endParaRPr>
          </a:p>
          <a:p>
            <a:pPr marL="0" lvl="0" indent="0">
              <a:buNone/>
              <a:defRPr/>
            </a:pPr>
            <a:r>
              <a:rPr lang="en-GB" sz="1800" b="1" dirty="0">
                <a:solidFill>
                  <a:prstClr val="white"/>
                </a:solidFill>
                <a:cs typeface="Arial" panose="020B0604020202020204" pitchFamily="34" charset="0"/>
                <a:sym typeface="Wingdings" panose="05000000000000000000" pitchFamily="2" charset="2"/>
              </a:rPr>
              <a:t> </a:t>
            </a:r>
            <a:r>
              <a:rPr lang="en-GB" sz="1800" b="1" dirty="0" smtClean="0">
                <a:solidFill>
                  <a:prstClr val="white"/>
                </a:solidFill>
                <a:cs typeface="Arial" panose="020B0604020202020204" pitchFamily="34" charset="0"/>
                <a:sym typeface="Wingdings" panose="05000000000000000000" pitchFamily="2" charset="2"/>
              </a:rPr>
              <a:t>          SHAM</a:t>
            </a:r>
            <a:r>
              <a:rPr lang="en-GB" sz="1800" b="1" dirty="0">
                <a:solidFill>
                  <a:prstClr val="white"/>
                </a:solidFill>
                <a:cs typeface="Arial" panose="020B0604020202020204" pitchFamily="34" charset="0"/>
                <a:sym typeface="Wingdings" panose="05000000000000000000" pitchFamily="2" charset="2"/>
              </a:rPr>
              <a:t>					</a:t>
            </a:r>
            <a:r>
              <a:rPr lang="en-GB" sz="1800" b="1" dirty="0" smtClean="0">
                <a:solidFill>
                  <a:prstClr val="white"/>
                </a:solidFill>
                <a:cs typeface="Arial" panose="020B0604020202020204" pitchFamily="34" charset="0"/>
                <a:sym typeface="Wingdings" panose="05000000000000000000" pitchFamily="2" charset="2"/>
              </a:rPr>
              <a:t>    MI</a:t>
            </a:r>
            <a:endParaRPr lang="en-GB" sz="1800" b="1" dirty="0">
              <a:solidFill>
                <a:prstClr val="white"/>
              </a:solidFill>
              <a:cs typeface="Arial" panose="020B0604020202020204" pitchFamily="34" charset="0"/>
              <a:sym typeface="Wingdings" panose="05000000000000000000" pitchFamily="2" charset="2"/>
            </a:endParaRPr>
          </a:p>
        </p:txBody>
      </p:sp>
      <p:sp>
        <p:nvSpPr>
          <p:cNvPr id="14" name="Rectangle 13"/>
          <p:cNvSpPr/>
          <p:nvPr/>
        </p:nvSpPr>
        <p:spPr>
          <a:xfrm>
            <a:off x="9324590" y="5867217"/>
            <a:ext cx="2304926" cy="369332"/>
          </a:xfrm>
          <a:prstGeom prst="rect">
            <a:avLst/>
          </a:prstGeom>
        </p:spPr>
        <p:txBody>
          <a:bodyPr wrap="none">
            <a:spAutoFit/>
          </a:bodyPr>
          <a:lstStyle/>
          <a:p>
            <a:r>
              <a:rPr lang="en-GB" dirty="0" smtClean="0">
                <a:solidFill>
                  <a:schemeClr val="bg1"/>
                </a:solidFill>
              </a:rPr>
              <a:t>Dr Ana-Mishel </a:t>
            </a:r>
            <a:r>
              <a:rPr lang="en-GB" dirty="0" err="1" smtClean="0">
                <a:solidFill>
                  <a:schemeClr val="bg1"/>
                </a:solidFill>
              </a:rPr>
              <a:t>Spiroski</a:t>
            </a:r>
            <a:endParaRPr lang="en-GB" dirty="0">
              <a:solidFill>
                <a:schemeClr val="bg1"/>
              </a:solidFill>
            </a:endParaRPr>
          </a:p>
        </p:txBody>
      </p:sp>
    </p:spTree>
    <p:extLst>
      <p:ext uri="{BB962C8B-B14F-4D97-AF65-F5344CB8AC3E}">
        <p14:creationId xmlns:p14="http://schemas.microsoft.com/office/powerpoint/2010/main" val="216290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885371"/>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p>
          <a:p>
            <a:pPr lvl="0" algn="ctr">
              <a:lnSpc>
                <a:spcPct val="90000"/>
              </a:lnSpc>
              <a:spcBef>
                <a:spcPts val="1000"/>
              </a:spcBef>
              <a:defRPr/>
            </a:pPr>
            <a:r>
              <a:rPr lang="en-GB" sz="2400"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Time to Peak  analysis </a:t>
            </a:r>
            <a:endParaRPr lang="en-GB" sz="2400"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037" y="1002259"/>
            <a:ext cx="1446539" cy="2384268"/>
          </a:xfrm>
          <a:prstGeom prst="rect">
            <a:avLst/>
          </a:prstGeom>
        </p:spPr>
      </p:pic>
      <p:sp>
        <p:nvSpPr>
          <p:cNvPr id="5" name="Oval 4"/>
          <p:cNvSpPr/>
          <p:nvPr/>
        </p:nvSpPr>
        <p:spPr>
          <a:xfrm>
            <a:off x="549385" y="1701008"/>
            <a:ext cx="766921" cy="472965"/>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299228" y="2508825"/>
            <a:ext cx="3983420" cy="923330"/>
          </a:xfrm>
          <a:prstGeom prst="rect">
            <a:avLst/>
          </a:prstGeom>
          <a:noFill/>
        </p:spPr>
        <p:txBody>
          <a:bodyPr wrap="square" rtlCol="0">
            <a:spAutoFit/>
          </a:bodyPr>
          <a:lstStyle/>
          <a:p>
            <a:r>
              <a:rPr lang="en-GB" dirty="0" smtClean="0">
                <a:solidFill>
                  <a:schemeClr val="bg1"/>
                </a:solidFill>
              </a:rPr>
              <a:t>Press </a:t>
            </a:r>
            <a:r>
              <a:rPr lang="en-GB" dirty="0" smtClean="0">
                <a:solidFill>
                  <a:srgbClr val="FF0000"/>
                </a:solidFill>
              </a:rPr>
              <a:t>Button</a:t>
            </a:r>
            <a:r>
              <a:rPr lang="en-GB" dirty="0" smtClean="0">
                <a:solidFill>
                  <a:schemeClr val="bg1"/>
                </a:solidFill>
              </a:rPr>
              <a:t> for open Time to Peak (TPK) window</a:t>
            </a:r>
          </a:p>
          <a:p>
            <a:endParaRPr lang="en-GB" dirty="0">
              <a:solidFill>
                <a:schemeClr val="bg1"/>
              </a:solidFill>
            </a:endParaRPr>
          </a:p>
        </p:txBody>
      </p:sp>
      <p:sp>
        <p:nvSpPr>
          <p:cNvPr id="8" name="TextBox 7"/>
          <p:cNvSpPr txBox="1"/>
          <p:nvPr/>
        </p:nvSpPr>
        <p:spPr>
          <a:xfrm>
            <a:off x="7527064" y="1808326"/>
            <a:ext cx="4417171" cy="4247317"/>
          </a:xfrm>
          <a:prstGeom prst="rect">
            <a:avLst/>
          </a:prstGeom>
          <a:noFill/>
        </p:spPr>
        <p:txBody>
          <a:bodyPr wrap="none" rtlCol="0">
            <a:spAutoFit/>
          </a:bodyPr>
          <a:lstStyle/>
          <a:p>
            <a:r>
              <a:rPr lang="en-GB" dirty="0" smtClean="0">
                <a:solidFill>
                  <a:schemeClr val="bg1"/>
                </a:solidFill>
              </a:rPr>
              <a:t>Press Back to return to analysis workspace.</a:t>
            </a:r>
          </a:p>
          <a:p>
            <a:endParaRPr lang="en-GB" dirty="0">
              <a:solidFill>
                <a:schemeClr val="bg1"/>
              </a:solidFill>
            </a:endParaRPr>
          </a:p>
          <a:p>
            <a:r>
              <a:rPr lang="en-GB" dirty="0" smtClean="0">
                <a:solidFill>
                  <a:schemeClr val="bg1"/>
                </a:solidFill>
              </a:rPr>
              <a:t>And export data/ images with buttons below.</a:t>
            </a: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r>
              <a:rPr lang="en-GB" dirty="0" smtClean="0">
                <a:solidFill>
                  <a:schemeClr val="bg1"/>
                </a:solidFill>
              </a:rPr>
              <a:t>History – you can have more than one trace </a:t>
            </a:r>
            <a:endParaRPr lang="en-GB" dirty="0">
              <a:solidFill>
                <a:schemeClr val="bg1"/>
              </a:solidFill>
            </a:endParaRPr>
          </a:p>
          <a:p>
            <a:r>
              <a:rPr lang="en-GB" dirty="0" smtClean="0">
                <a:solidFill>
                  <a:schemeClr val="bg1"/>
                </a:solidFill>
              </a:rPr>
              <a:t> </a:t>
            </a:r>
            <a:endParaRPr lang="en-GB"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58856" y="1901096"/>
            <a:ext cx="1368208" cy="4404174"/>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8272" y="3740679"/>
            <a:ext cx="3812114" cy="2564591"/>
          </a:xfrm>
          <a:prstGeom prst="rect">
            <a:avLst/>
          </a:prstGeom>
        </p:spPr>
      </p:pic>
    </p:spTree>
    <p:extLst>
      <p:ext uri="{BB962C8B-B14F-4D97-AF65-F5344CB8AC3E}">
        <p14:creationId xmlns:p14="http://schemas.microsoft.com/office/powerpoint/2010/main" val="780314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885371"/>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p>
          <a:p>
            <a:pPr lvl="0" algn="ctr">
              <a:lnSpc>
                <a:spcPct val="90000"/>
              </a:lnSpc>
              <a:spcBef>
                <a:spcPts val="1000"/>
              </a:spcBef>
              <a:defRPr/>
            </a:pPr>
            <a:r>
              <a:rPr lang="en-GB" sz="2400"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Time to Peak analysis </a:t>
            </a:r>
            <a:endParaRPr lang="en-GB" sz="2400"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045" y="1651560"/>
            <a:ext cx="6238468" cy="3992194"/>
          </a:xfrm>
          <a:prstGeom prst="rect">
            <a:avLst/>
          </a:prstGeom>
        </p:spPr>
      </p:pic>
      <p:sp>
        <p:nvSpPr>
          <p:cNvPr id="2" name="TextBox 1"/>
          <p:cNvSpPr txBox="1"/>
          <p:nvPr/>
        </p:nvSpPr>
        <p:spPr>
          <a:xfrm>
            <a:off x="7126651" y="1616332"/>
            <a:ext cx="4381169" cy="3970318"/>
          </a:xfrm>
          <a:prstGeom prst="rect">
            <a:avLst/>
          </a:prstGeom>
          <a:noFill/>
        </p:spPr>
        <p:txBody>
          <a:bodyPr wrap="square" rtlCol="0">
            <a:spAutoFit/>
          </a:bodyPr>
          <a:lstStyle/>
          <a:p>
            <a:r>
              <a:rPr lang="en-GB" dirty="0">
                <a:solidFill>
                  <a:srgbClr val="FF0000"/>
                </a:solidFill>
              </a:rPr>
              <a:t>Time-to-Peak</a:t>
            </a:r>
            <a:r>
              <a:rPr lang="en-GB" dirty="0">
                <a:solidFill>
                  <a:schemeClr val="bg1"/>
                </a:solidFill>
              </a:rPr>
              <a:t> is calculated as the time from the reference axis, 0.000 (the </a:t>
            </a:r>
            <a:r>
              <a:rPr lang="en-GB" dirty="0" err="1" smtClean="0">
                <a:solidFill>
                  <a:schemeClr val="bg1"/>
                </a:solidFill>
              </a:rPr>
              <a:t>Rwave</a:t>
            </a:r>
            <a:r>
              <a:rPr lang="en-GB" dirty="0" smtClean="0">
                <a:solidFill>
                  <a:schemeClr val="bg1"/>
                </a:solidFill>
              </a:rPr>
              <a:t> is the </a:t>
            </a:r>
            <a:r>
              <a:rPr lang="en-GB" dirty="0">
                <a:solidFill>
                  <a:schemeClr val="bg1"/>
                </a:solidFill>
              </a:rPr>
              <a:t>reference point), to the maximum peak velocity, for</a:t>
            </a:r>
          </a:p>
          <a:p>
            <a:r>
              <a:rPr lang="en-GB" dirty="0">
                <a:solidFill>
                  <a:schemeClr val="bg1"/>
                </a:solidFill>
              </a:rPr>
              <a:t>each of the segments of the heart</a:t>
            </a:r>
            <a:r>
              <a:rPr lang="en-GB" dirty="0" smtClean="0">
                <a:solidFill>
                  <a:schemeClr val="bg1"/>
                </a:solidFill>
              </a:rPr>
              <a:t>.</a:t>
            </a:r>
          </a:p>
          <a:p>
            <a:r>
              <a:rPr lang="en-GB" dirty="0" smtClean="0">
                <a:solidFill>
                  <a:schemeClr val="bg1"/>
                </a:solidFill>
              </a:rPr>
              <a:t>The C pictographs show the TPK blue /low to red/high  for each segment and the outer /inner border colours correspond with the lines on the </a:t>
            </a:r>
            <a:r>
              <a:rPr lang="en-GB" dirty="0" err="1" smtClean="0">
                <a:solidFill>
                  <a:schemeClr val="bg1"/>
                </a:solidFill>
              </a:rPr>
              <a:t>mmode</a:t>
            </a:r>
            <a:r>
              <a:rPr lang="en-GB" dirty="0" smtClean="0">
                <a:solidFill>
                  <a:schemeClr val="bg1"/>
                </a:solidFill>
              </a:rPr>
              <a:t> .</a:t>
            </a:r>
          </a:p>
          <a:p>
            <a:endParaRPr lang="en-GB" dirty="0">
              <a:solidFill>
                <a:schemeClr val="bg1"/>
              </a:solidFill>
            </a:endParaRPr>
          </a:p>
          <a:p>
            <a:r>
              <a:rPr lang="en-GB" dirty="0" smtClean="0">
                <a:solidFill>
                  <a:schemeClr val="bg1"/>
                </a:solidFill>
              </a:rPr>
              <a:t>The </a:t>
            </a:r>
            <a:r>
              <a:rPr lang="en-GB" dirty="0" smtClean="0">
                <a:solidFill>
                  <a:srgbClr val="FFFF00"/>
                </a:solidFill>
              </a:rPr>
              <a:t>phase</a:t>
            </a:r>
            <a:r>
              <a:rPr lang="en-GB" dirty="0" smtClean="0">
                <a:solidFill>
                  <a:schemeClr val="bg1"/>
                </a:solidFill>
              </a:rPr>
              <a:t> measures the synchronicity between regions of the heart for a</a:t>
            </a:r>
          </a:p>
          <a:p>
            <a:r>
              <a:rPr lang="en-GB" dirty="0" smtClean="0">
                <a:solidFill>
                  <a:schemeClr val="bg1"/>
                </a:solidFill>
              </a:rPr>
              <a:t>selected </a:t>
            </a:r>
            <a:r>
              <a:rPr lang="en-GB" dirty="0">
                <a:solidFill>
                  <a:schemeClr val="bg1"/>
                </a:solidFill>
              </a:rPr>
              <a:t>time interval </a:t>
            </a:r>
            <a:endParaRPr lang="en-GB" dirty="0" smtClean="0">
              <a:solidFill>
                <a:schemeClr val="bg1"/>
              </a:solidFill>
            </a:endParaRPr>
          </a:p>
          <a:p>
            <a:r>
              <a:rPr lang="en-GB" dirty="0" smtClean="0">
                <a:solidFill>
                  <a:schemeClr val="bg1"/>
                </a:solidFill>
              </a:rPr>
              <a:t> </a:t>
            </a:r>
            <a:endParaRPr lang="en-GB" dirty="0">
              <a:solidFill>
                <a:schemeClr val="bg1"/>
              </a:solidFill>
            </a:endParaRPr>
          </a:p>
        </p:txBody>
      </p:sp>
      <p:sp>
        <p:nvSpPr>
          <p:cNvPr id="7" name="Oval 6"/>
          <p:cNvSpPr/>
          <p:nvPr/>
        </p:nvSpPr>
        <p:spPr>
          <a:xfrm>
            <a:off x="1991387" y="3647657"/>
            <a:ext cx="1332257" cy="1035661"/>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700297" y="4373083"/>
            <a:ext cx="369322" cy="927928"/>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992503" y="3647657"/>
            <a:ext cx="3434965" cy="365626"/>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030503" y="4683318"/>
            <a:ext cx="1332257" cy="1035661"/>
          </a:xfrm>
          <a:prstGeom prst="ellipse">
            <a:avLst/>
          </a:prstGeom>
          <a:noFill/>
          <a:ln w="508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5132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885371"/>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p>
          <a:p>
            <a:pPr lvl="0" algn="ctr">
              <a:lnSpc>
                <a:spcPct val="90000"/>
              </a:lnSpc>
              <a:spcBef>
                <a:spcPts val="1000"/>
              </a:spcBef>
              <a:defRPr/>
            </a:pPr>
            <a:r>
              <a:rPr lang="en-GB" sz="2400"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Time to Peak analysis </a:t>
            </a:r>
            <a:endParaRPr lang="en-GB" sz="2400"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sp>
        <p:nvSpPr>
          <p:cNvPr id="2" name="TextBox 1"/>
          <p:cNvSpPr txBox="1"/>
          <p:nvPr/>
        </p:nvSpPr>
        <p:spPr>
          <a:xfrm>
            <a:off x="5400525" y="1555275"/>
            <a:ext cx="5691147" cy="4801314"/>
          </a:xfrm>
          <a:prstGeom prst="rect">
            <a:avLst/>
          </a:prstGeom>
          <a:noFill/>
        </p:spPr>
        <p:txBody>
          <a:bodyPr wrap="square" rtlCol="0">
            <a:spAutoFit/>
          </a:bodyPr>
          <a:lstStyle/>
          <a:p>
            <a:r>
              <a:rPr lang="en-GB" dirty="0" smtClean="0">
                <a:solidFill>
                  <a:schemeClr val="bg1"/>
                </a:solidFill>
              </a:rPr>
              <a:t>Systolic Strain analysis </a:t>
            </a:r>
          </a:p>
          <a:p>
            <a:endParaRPr lang="en-GB" dirty="0">
              <a:solidFill>
                <a:schemeClr val="bg1"/>
              </a:solidFill>
            </a:endParaRPr>
          </a:p>
          <a:p>
            <a:r>
              <a:rPr lang="en-GB" dirty="0">
                <a:solidFill>
                  <a:schemeClr val="bg1"/>
                </a:solidFill>
              </a:rPr>
              <a:t>Strain </a:t>
            </a:r>
            <a:r>
              <a:rPr lang="en-GB" dirty="0" smtClean="0">
                <a:solidFill>
                  <a:schemeClr val="bg1"/>
                </a:solidFill>
              </a:rPr>
              <a:t>or degree </a:t>
            </a:r>
            <a:r>
              <a:rPr lang="en-GB" dirty="0">
                <a:solidFill>
                  <a:schemeClr val="bg1"/>
                </a:solidFill>
              </a:rPr>
              <a:t>of </a:t>
            </a:r>
            <a:r>
              <a:rPr lang="en-GB" dirty="0" smtClean="0">
                <a:solidFill>
                  <a:schemeClr val="bg1"/>
                </a:solidFill>
              </a:rPr>
              <a:t>deformation is expressed as a %  (</a:t>
            </a:r>
            <a:r>
              <a:rPr lang="en-GB" dirty="0" err="1" smtClean="0">
                <a:solidFill>
                  <a:schemeClr val="bg1"/>
                </a:solidFill>
              </a:rPr>
              <a:t>Pk</a:t>
            </a:r>
            <a:r>
              <a:rPr lang="en-GB" dirty="0" smtClean="0">
                <a:solidFill>
                  <a:schemeClr val="bg1"/>
                </a:solidFill>
              </a:rPr>
              <a:t>%) and Strain </a:t>
            </a:r>
            <a:r>
              <a:rPr lang="en-GB" dirty="0">
                <a:solidFill>
                  <a:schemeClr val="bg1"/>
                </a:solidFill>
              </a:rPr>
              <a:t>Time to peak (TPK </a:t>
            </a:r>
            <a:r>
              <a:rPr lang="en-GB" dirty="0" err="1" smtClean="0">
                <a:solidFill>
                  <a:schemeClr val="bg1"/>
                </a:solidFill>
              </a:rPr>
              <a:t>ms</a:t>
            </a:r>
            <a:r>
              <a:rPr lang="en-GB" dirty="0" smtClean="0">
                <a:solidFill>
                  <a:schemeClr val="bg1"/>
                </a:solidFill>
              </a:rPr>
              <a:t>) is displayed in 6 segments but can also be  averaged  ( ignore the </a:t>
            </a:r>
            <a:r>
              <a:rPr lang="en-GB" dirty="0" err="1" smtClean="0">
                <a:solidFill>
                  <a:schemeClr val="bg1"/>
                </a:solidFill>
              </a:rPr>
              <a:t>Aver.curve</a:t>
            </a:r>
            <a:r>
              <a:rPr lang="en-GB" dirty="0" smtClean="0">
                <a:solidFill>
                  <a:schemeClr val="bg1"/>
                </a:solidFill>
              </a:rPr>
              <a:t> this is not an average of the segments)</a:t>
            </a:r>
          </a:p>
          <a:p>
            <a:endParaRPr lang="en-GB" dirty="0">
              <a:solidFill>
                <a:schemeClr val="bg1"/>
              </a:solidFill>
            </a:endParaRPr>
          </a:p>
          <a:p>
            <a:r>
              <a:rPr lang="en-GB" dirty="0" smtClean="0">
                <a:solidFill>
                  <a:schemeClr val="bg1"/>
                </a:solidFill>
              </a:rPr>
              <a:t>Both </a:t>
            </a:r>
            <a:r>
              <a:rPr lang="en-GB" dirty="0">
                <a:solidFill>
                  <a:schemeClr val="bg1"/>
                </a:solidFill>
              </a:rPr>
              <a:t>Strain and </a:t>
            </a:r>
            <a:r>
              <a:rPr lang="en-GB" dirty="0" smtClean="0">
                <a:solidFill>
                  <a:schemeClr val="bg1"/>
                </a:solidFill>
              </a:rPr>
              <a:t>strain TPK </a:t>
            </a:r>
            <a:r>
              <a:rPr lang="en-GB" dirty="0">
                <a:solidFill>
                  <a:schemeClr val="bg1"/>
                </a:solidFill>
              </a:rPr>
              <a:t>can be used to assess subtle systolic /contractile </a:t>
            </a:r>
            <a:r>
              <a:rPr lang="en-GB" dirty="0" smtClean="0">
                <a:solidFill>
                  <a:schemeClr val="bg1"/>
                </a:solidFill>
              </a:rPr>
              <a:t>changes or acute MI models .</a:t>
            </a:r>
            <a:endParaRPr lang="en-GB" dirty="0">
              <a:solidFill>
                <a:schemeClr val="bg1"/>
              </a:solidFill>
            </a:endParaRPr>
          </a:p>
          <a:p>
            <a:endParaRPr lang="en-GB" dirty="0">
              <a:solidFill>
                <a:schemeClr val="bg1"/>
              </a:solidFill>
            </a:endParaRPr>
          </a:p>
          <a:p>
            <a:r>
              <a:rPr lang="en-GB" dirty="0" smtClean="0">
                <a:solidFill>
                  <a:schemeClr val="bg1"/>
                </a:solidFill>
              </a:rPr>
              <a:t>Plus the </a:t>
            </a:r>
            <a:r>
              <a:rPr lang="en-GB" dirty="0">
                <a:solidFill>
                  <a:schemeClr val="bg1"/>
                </a:solidFill>
              </a:rPr>
              <a:t>standard deviation of time to peak longitudinal strain </a:t>
            </a:r>
            <a:r>
              <a:rPr lang="en-GB" dirty="0" smtClean="0">
                <a:solidFill>
                  <a:schemeClr val="bg1"/>
                </a:solidFill>
              </a:rPr>
              <a:t>across </a:t>
            </a:r>
            <a:r>
              <a:rPr lang="en-GB" dirty="0">
                <a:solidFill>
                  <a:schemeClr val="bg1"/>
                </a:solidFill>
              </a:rPr>
              <a:t>the 6 segment’s can be used to analyse dyssynchrony / mechanical </a:t>
            </a:r>
            <a:r>
              <a:rPr lang="en-GB" dirty="0" smtClean="0">
                <a:solidFill>
                  <a:schemeClr val="bg1"/>
                </a:solidFill>
              </a:rPr>
              <a:t>dispersion in a MI model </a:t>
            </a:r>
            <a:r>
              <a:rPr lang="en-GB" dirty="0">
                <a:solidFill>
                  <a:schemeClr val="bg1"/>
                </a:solidFill>
              </a:rPr>
              <a:t>, also maybe a useful measurement in dilated cardiomyopathy . </a:t>
            </a:r>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grpSp>
        <p:nvGrpSpPr>
          <p:cNvPr id="3" name="Group 2"/>
          <p:cNvGrpSpPr/>
          <p:nvPr/>
        </p:nvGrpSpPr>
        <p:grpSpPr>
          <a:xfrm>
            <a:off x="977098" y="1153455"/>
            <a:ext cx="3805214" cy="2943057"/>
            <a:chOff x="254442" y="1190913"/>
            <a:chExt cx="4906178" cy="4208023"/>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4442" y="1417388"/>
              <a:ext cx="4906178" cy="3981548"/>
            </a:xfrm>
            <a:prstGeom prst="rect">
              <a:avLst/>
            </a:prstGeom>
          </p:spPr>
        </p:pic>
        <p:sp>
          <p:nvSpPr>
            <p:cNvPr id="5" name="Oval 4"/>
            <p:cNvSpPr/>
            <p:nvPr/>
          </p:nvSpPr>
          <p:spPr>
            <a:xfrm>
              <a:off x="2847312" y="1190913"/>
              <a:ext cx="766921" cy="472965"/>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74693" y="3413485"/>
              <a:ext cx="1454344" cy="1121134"/>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9937" y="4343834"/>
            <a:ext cx="4305737" cy="2297464"/>
          </a:xfrm>
          <a:prstGeom prst="rect">
            <a:avLst/>
          </a:prstGeom>
        </p:spPr>
      </p:pic>
    </p:spTree>
    <p:extLst>
      <p:ext uri="{BB962C8B-B14F-4D97-AF65-F5344CB8AC3E}">
        <p14:creationId xmlns:p14="http://schemas.microsoft.com/office/powerpoint/2010/main" val="1123323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885371"/>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p>
          <a:p>
            <a:pPr lvl="0" algn="ctr">
              <a:lnSpc>
                <a:spcPct val="90000"/>
              </a:lnSpc>
              <a:spcBef>
                <a:spcPts val="1000"/>
              </a:spcBef>
              <a:defRPr/>
            </a:pPr>
            <a:r>
              <a:rPr lang="en-GB" sz="2400"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Time to Strain analysis </a:t>
            </a:r>
            <a:endParaRPr lang="en-GB" sz="2400"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b="-1208"/>
          <a:stretch/>
        </p:blipFill>
        <p:spPr>
          <a:xfrm>
            <a:off x="464100" y="3528801"/>
            <a:ext cx="4220040" cy="2585715"/>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332" y="5489713"/>
            <a:ext cx="1351881" cy="1075800"/>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9832" y="3276650"/>
            <a:ext cx="2360266" cy="842038"/>
          </a:xfrm>
          <a:prstGeom prst="rect">
            <a:avLst/>
          </a:prstGeom>
        </p:spPr>
      </p:pic>
      <p:sp>
        <p:nvSpPr>
          <p:cNvPr id="12" name="Rectangle 11"/>
          <p:cNvSpPr/>
          <p:nvPr/>
        </p:nvSpPr>
        <p:spPr>
          <a:xfrm>
            <a:off x="5407152" y="1336138"/>
            <a:ext cx="6096000" cy="3139321"/>
          </a:xfrm>
          <a:prstGeom prst="rect">
            <a:avLst/>
          </a:prstGeom>
        </p:spPr>
        <p:txBody>
          <a:bodyPr>
            <a:spAutoFit/>
          </a:bodyPr>
          <a:lstStyle/>
          <a:p>
            <a:r>
              <a:rPr lang="en-GB" b="1" u="sng" dirty="0" smtClean="0">
                <a:solidFill>
                  <a:schemeClr val="bg1"/>
                </a:solidFill>
              </a:rPr>
              <a:t>Systolic Strain Rate </a:t>
            </a:r>
          </a:p>
          <a:p>
            <a:endParaRPr lang="en-GB" b="1" u="sng" dirty="0">
              <a:solidFill>
                <a:schemeClr val="bg1"/>
              </a:solidFill>
            </a:endParaRPr>
          </a:p>
          <a:p>
            <a:r>
              <a:rPr lang="en-GB" i="1" dirty="0" smtClean="0">
                <a:solidFill>
                  <a:schemeClr val="bg1"/>
                </a:solidFill>
              </a:rPr>
              <a:t>Again </a:t>
            </a:r>
            <a:r>
              <a:rPr lang="en-GB" b="1" i="1" dirty="0" smtClean="0">
                <a:solidFill>
                  <a:schemeClr val="bg1"/>
                </a:solidFill>
              </a:rPr>
              <a:t>Systolic</a:t>
            </a:r>
            <a:r>
              <a:rPr lang="en-GB" i="1" dirty="0" smtClean="0">
                <a:solidFill>
                  <a:schemeClr val="bg1"/>
                </a:solidFill>
              </a:rPr>
              <a:t> Strain rate is negative </a:t>
            </a:r>
          </a:p>
          <a:p>
            <a:endParaRPr lang="en-GB" dirty="0">
              <a:solidFill>
                <a:schemeClr val="bg1"/>
              </a:solidFill>
            </a:endParaRPr>
          </a:p>
          <a:p>
            <a:r>
              <a:rPr lang="en-GB" dirty="0">
                <a:solidFill>
                  <a:schemeClr val="bg1"/>
                </a:solidFill>
              </a:rPr>
              <a:t>Strain rate </a:t>
            </a:r>
            <a:r>
              <a:rPr lang="en-GB" dirty="0" smtClean="0">
                <a:solidFill>
                  <a:schemeClr val="bg1"/>
                </a:solidFill>
              </a:rPr>
              <a:t>or rate </a:t>
            </a:r>
            <a:r>
              <a:rPr lang="en-GB" dirty="0">
                <a:solidFill>
                  <a:schemeClr val="bg1"/>
                </a:solidFill>
              </a:rPr>
              <a:t>of strain/deformation </a:t>
            </a:r>
            <a:r>
              <a:rPr lang="en-GB" dirty="0" smtClean="0">
                <a:solidFill>
                  <a:schemeClr val="bg1"/>
                </a:solidFill>
              </a:rPr>
              <a:t>,</a:t>
            </a:r>
            <a:r>
              <a:rPr lang="en-GB" dirty="0" err="1" smtClean="0">
                <a:solidFill>
                  <a:schemeClr val="bg1"/>
                </a:solidFill>
              </a:rPr>
              <a:t>ie</a:t>
            </a:r>
            <a:r>
              <a:rPr lang="en-GB" dirty="0" smtClean="0">
                <a:solidFill>
                  <a:schemeClr val="bg1"/>
                </a:solidFill>
              </a:rPr>
              <a:t>  </a:t>
            </a:r>
            <a:r>
              <a:rPr lang="en-GB" dirty="0">
                <a:solidFill>
                  <a:schemeClr val="bg1"/>
                </a:solidFill>
              </a:rPr>
              <a:t>change in strain per time unit /s, or </a:t>
            </a:r>
            <a:r>
              <a:rPr lang="en-GB" dirty="0" err="1" smtClean="0">
                <a:solidFill>
                  <a:schemeClr val="bg1"/>
                </a:solidFill>
              </a:rPr>
              <a:t>Pk</a:t>
            </a:r>
            <a:r>
              <a:rPr lang="en-GB" dirty="0" smtClean="0">
                <a:solidFill>
                  <a:schemeClr val="bg1"/>
                </a:solidFill>
              </a:rPr>
              <a:t> 1/s , and Strain rate Time to peak (TPK </a:t>
            </a:r>
            <a:r>
              <a:rPr lang="en-GB" dirty="0" err="1" smtClean="0">
                <a:solidFill>
                  <a:schemeClr val="bg1"/>
                </a:solidFill>
              </a:rPr>
              <a:t>ms</a:t>
            </a:r>
            <a:r>
              <a:rPr lang="en-GB" dirty="0" smtClean="0">
                <a:solidFill>
                  <a:schemeClr val="bg1"/>
                </a:solidFill>
              </a:rPr>
              <a:t>) is displayed in 6 segments but can also be  averaged  ( ignore the </a:t>
            </a:r>
            <a:r>
              <a:rPr lang="en-GB" dirty="0" err="1" smtClean="0">
                <a:solidFill>
                  <a:schemeClr val="bg1"/>
                </a:solidFill>
              </a:rPr>
              <a:t>Aver.curve</a:t>
            </a:r>
            <a:r>
              <a:rPr lang="en-GB" dirty="0" smtClean="0">
                <a:solidFill>
                  <a:schemeClr val="bg1"/>
                </a:solidFill>
              </a:rPr>
              <a:t> this is not an average of the segments)</a:t>
            </a:r>
          </a:p>
          <a:p>
            <a:endParaRPr lang="en-GB" dirty="0">
              <a:solidFill>
                <a:schemeClr val="bg1"/>
              </a:solidFill>
            </a:endParaRPr>
          </a:p>
          <a:p>
            <a:r>
              <a:rPr lang="en-GB" dirty="0" smtClean="0">
                <a:solidFill>
                  <a:schemeClr val="bg1"/>
                </a:solidFill>
              </a:rPr>
              <a:t>Both Strain rate  and strain rate  TPK can be used to assess subtle systolic /contractile changes or acute MI models .</a:t>
            </a:r>
            <a:endParaRPr lang="en-GB" dirty="0">
              <a:solidFill>
                <a:schemeClr val="bg1"/>
              </a:solidFill>
            </a:endParaRPr>
          </a:p>
        </p:txBody>
      </p:sp>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9246" y="1744685"/>
            <a:ext cx="4992624" cy="1458813"/>
          </a:xfrm>
          <a:prstGeom prst="rect">
            <a:avLst/>
          </a:prstGeom>
        </p:spPr>
      </p:pic>
      <p:sp>
        <p:nvSpPr>
          <p:cNvPr id="14" name="Oval 13"/>
          <p:cNvSpPr/>
          <p:nvPr/>
        </p:nvSpPr>
        <p:spPr>
          <a:xfrm>
            <a:off x="3609875" y="1336138"/>
            <a:ext cx="1332257" cy="1035661"/>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42086" y="4638558"/>
            <a:ext cx="4178823" cy="1926955"/>
          </a:xfrm>
          <a:prstGeom prst="rect">
            <a:avLst/>
          </a:prstGeom>
        </p:spPr>
      </p:pic>
    </p:spTree>
    <p:extLst>
      <p:ext uri="{BB962C8B-B14F-4D97-AF65-F5344CB8AC3E}">
        <p14:creationId xmlns:p14="http://schemas.microsoft.com/office/powerpoint/2010/main" val="3792393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885371"/>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p>
          <a:p>
            <a:pPr lvl="0" algn="ctr">
              <a:lnSpc>
                <a:spcPct val="90000"/>
              </a:lnSpc>
              <a:spcBef>
                <a:spcPts val="1000"/>
              </a:spcBef>
              <a:defRPr/>
            </a:pPr>
            <a:r>
              <a:rPr lang="en-GB" sz="2400"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Time to Peak analysis </a:t>
            </a:r>
            <a:endParaRPr lang="en-GB" sz="2400"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19057" t="23301"/>
          <a:stretch/>
        </p:blipFill>
        <p:spPr>
          <a:xfrm>
            <a:off x="969264" y="1234440"/>
            <a:ext cx="1847088" cy="1763870"/>
          </a:xfrm>
          <a:prstGeom prst="rect">
            <a:avLst/>
          </a:prstGeom>
        </p:spPr>
      </p:pic>
      <p:sp>
        <p:nvSpPr>
          <p:cNvPr id="7" name="Rectangle 6"/>
          <p:cNvSpPr/>
          <p:nvPr/>
        </p:nvSpPr>
        <p:spPr>
          <a:xfrm>
            <a:off x="3273503" y="1334216"/>
            <a:ext cx="6096000" cy="2308324"/>
          </a:xfrm>
          <a:prstGeom prst="rect">
            <a:avLst/>
          </a:prstGeom>
        </p:spPr>
        <p:txBody>
          <a:bodyPr>
            <a:spAutoFit/>
          </a:bodyPr>
          <a:lstStyle/>
          <a:p>
            <a:r>
              <a:rPr lang="en-GB" b="1" u="sng" dirty="0" smtClean="0">
                <a:solidFill>
                  <a:schemeClr val="bg1"/>
                </a:solidFill>
              </a:rPr>
              <a:t>Diastolic  Strain Rate </a:t>
            </a:r>
          </a:p>
          <a:p>
            <a:endParaRPr lang="en-GB" b="1" u="sng" dirty="0">
              <a:solidFill>
                <a:schemeClr val="bg1"/>
              </a:solidFill>
            </a:endParaRPr>
          </a:p>
          <a:p>
            <a:r>
              <a:rPr lang="en-GB" i="1" dirty="0" smtClean="0">
                <a:solidFill>
                  <a:schemeClr val="bg1"/>
                </a:solidFill>
              </a:rPr>
              <a:t>Diastolic Strain rate is Positive</a:t>
            </a:r>
          </a:p>
          <a:p>
            <a:endParaRPr lang="en-GB" i="1" dirty="0">
              <a:solidFill>
                <a:schemeClr val="bg1"/>
              </a:solidFill>
            </a:endParaRPr>
          </a:p>
          <a:p>
            <a:r>
              <a:rPr lang="en-GB" i="1" dirty="0" smtClean="0">
                <a:solidFill>
                  <a:schemeClr val="bg1"/>
                </a:solidFill>
              </a:rPr>
              <a:t>Press Reverse Peak to select positive peaks </a:t>
            </a:r>
          </a:p>
          <a:p>
            <a:endParaRPr lang="en-GB" i="1" dirty="0">
              <a:solidFill>
                <a:schemeClr val="bg1"/>
              </a:solidFill>
            </a:endParaRPr>
          </a:p>
          <a:p>
            <a:endParaRPr lang="en-GB" i="1" dirty="0" smtClean="0">
              <a:solidFill>
                <a:schemeClr val="bg1"/>
              </a:solidFill>
            </a:endParaRPr>
          </a:p>
          <a:p>
            <a:endParaRPr lang="en-GB" dirty="0">
              <a:solidFill>
                <a:schemeClr val="bg1"/>
              </a:solidFill>
            </a:endParaRPr>
          </a:p>
        </p:txBody>
      </p:sp>
      <p:grpSp>
        <p:nvGrpSpPr>
          <p:cNvPr id="16" name="Group 15"/>
          <p:cNvGrpSpPr/>
          <p:nvPr/>
        </p:nvGrpSpPr>
        <p:grpSpPr>
          <a:xfrm>
            <a:off x="4117506" y="3212645"/>
            <a:ext cx="5664491" cy="3312943"/>
            <a:chOff x="3254610" y="2956613"/>
            <a:chExt cx="5664491" cy="3312943"/>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54610" y="3386508"/>
              <a:ext cx="5664491" cy="2883048"/>
            </a:xfrm>
            <a:prstGeom prst="rect">
              <a:avLst/>
            </a:prstGeom>
          </p:spPr>
        </p:pic>
        <p:sp>
          <p:nvSpPr>
            <p:cNvPr id="13" name="TextBox 12"/>
            <p:cNvSpPr txBox="1"/>
            <p:nvPr/>
          </p:nvSpPr>
          <p:spPr>
            <a:xfrm>
              <a:off x="4236720" y="2956613"/>
              <a:ext cx="4269887" cy="338554"/>
            </a:xfrm>
            <a:prstGeom prst="rect">
              <a:avLst/>
            </a:prstGeom>
            <a:noFill/>
          </p:spPr>
          <p:txBody>
            <a:bodyPr wrap="none" rtlCol="0">
              <a:spAutoFit/>
            </a:bodyPr>
            <a:lstStyle/>
            <a:p>
              <a:r>
                <a:rPr lang="en-GB" sz="1600" b="1" dirty="0" smtClean="0">
                  <a:solidFill>
                    <a:schemeClr val="bg1"/>
                  </a:solidFill>
                </a:rPr>
                <a:t>Diastolic-Reverse Longitudinal Strain Rate (</a:t>
              </a:r>
              <a:r>
                <a:rPr lang="en-GB" sz="1600" b="1" dirty="0" err="1" smtClean="0">
                  <a:solidFill>
                    <a:schemeClr val="bg1"/>
                  </a:solidFill>
                </a:rPr>
                <a:t>rLSR</a:t>
              </a:r>
              <a:r>
                <a:rPr lang="en-GB" sz="1600" b="1" dirty="0" smtClean="0">
                  <a:solidFill>
                    <a:schemeClr val="bg1"/>
                  </a:solidFill>
                </a:rPr>
                <a:t>)</a:t>
              </a:r>
              <a:endParaRPr lang="en-GB" sz="1600" b="1" dirty="0"/>
            </a:p>
          </p:txBody>
        </p:sp>
        <p:cxnSp>
          <p:nvCxnSpPr>
            <p:cNvPr id="14" name="Straight Arrow Connector 13"/>
            <p:cNvCxnSpPr/>
            <p:nvPr/>
          </p:nvCxnSpPr>
          <p:spPr>
            <a:xfrm>
              <a:off x="6454560" y="3289049"/>
              <a:ext cx="8507" cy="646152"/>
            </a:xfrm>
            <a:prstGeom prst="straightConnector1">
              <a:avLst/>
            </a:prstGeom>
            <a:ln w="63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6011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885371"/>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p>
          <a:p>
            <a:pPr lvl="0" algn="ctr">
              <a:lnSpc>
                <a:spcPct val="90000"/>
              </a:lnSpc>
              <a:spcBef>
                <a:spcPts val="1000"/>
              </a:spcBef>
              <a:defRPr/>
            </a:pPr>
            <a:r>
              <a:rPr lang="en-GB" sz="2400"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Time to Peak analysis </a:t>
            </a:r>
            <a:endParaRPr lang="en-GB" sz="2400"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sp>
        <p:nvSpPr>
          <p:cNvPr id="7" name="Rectangle 6"/>
          <p:cNvSpPr/>
          <p:nvPr/>
        </p:nvSpPr>
        <p:spPr>
          <a:xfrm>
            <a:off x="4192175" y="1556662"/>
            <a:ext cx="6096000" cy="3970318"/>
          </a:xfrm>
          <a:prstGeom prst="rect">
            <a:avLst/>
          </a:prstGeom>
        </p:spPr>
        <p:txBody>
          <a:bodyPr>
            <a:spAutoFit/>
          </a:bodyPr>
          <a:lstStyle/>
          <a:p>
            <a:r>
              <a:rPr lang="en-GB" b="1" u="sng" dirty="0" smtClean="0">
                <a:solidFill>
                  <a:schemeClr val="bg1"/>
                </a:solidFill>
              </a:rPr>
              <a:t>Diastolic  Strain Rate </a:t>
            </a:r>
          </a:p>
          <a:p>
            <a:endParaRPr lang="en-GB" b="1" u="sng" dirty="0">
              <a:solidFill>
                <a:schemeClr val="bg1"/>
              </a:solidFill>
            </a:endParaRPr>
          </a:p>
          <a:p>
            <a:r>
              <a:rPr lang="en-GB" i="1" dirty="0" smtClean="0">
                <a:solidFill>
                  <a:schemeClr val="bg1"/>
                </a:solidFill>
              </a:rPr>
              <a:t>Diastolic Strain rate is Positive</a:t>
            </a:r>
          </a:p>
          <a:p>
            <a:endParaRPr lang="en-GB" i="1" dirty="0">
              <a:solidFill>
                <a:schemeClr val="bg1"/>
              </a:solidFill>
            </a:endParaRPr>
          </a:p>
          <a:p>
            <a:r>
              <a:rPr lang="en-GB" dirty="0">
                <a:solidFill>
                  <a:schemeClr val="bg1"/>
                </a:solidFill>
              </a:rPr>
              <a:t>In Time To Peak analysis, six segmental sections of the longitudinal Left ventricle  </a:t>
            </a:r>
            <a:r>
              <a:rPr lang="en-GB" dirty="0" smtClean="0">
                <a:solidFill>
                  <a:schemeClr val="bg1"/>
                </a:solidFill>
              </a:rPr>
              <a:t>can </a:t>
            </a:r>
            <a:r>
              <a:rPr lang="en-GB" dirty="0">
                <a:solidFill>
                  <a:schemeClr val="bg1"/>
                </a:solidFill>
              </a:rPr>
              <a:t>be  analysed for peak negative /diastolic strain rate , this is referred to as the reverse peak to differentiate from peak positive /systolic strain rate </a:t>
            </a:r>
            <a:r>
              <a:rPr lang="en-GB" dirty="0" smtClean="0">
                <a:solidFill>
                  <a:schemeClr val="bg1"/>
                </a:solidFill>
              </a:rPr>
              <a:t>. </a:t>
            </a:r>
          </a:p>
          <a:p>
            <a:r>
              <a:rPr lang="en-GB" dirty="0" smtClean="0">
                <a:solidFill>
                  <a:schemeClr val="bg1"/>
                </a:solidFill>
              </a:rPr>
              <a:t>The </a:t>
            </a:r>
            <a:r>
              <a:rPr lang="en-GB" dirty="0">
                <a:solidFill>
                  <a:schemeClr val="bg1"/>
                </a:solidFill>
              </a:rPr>
              <a:t>average </a:t>
            </a:r>
            <a:r>
              <a:rPr lang="en-GB" dirty="0" smtClean="0">
                <a:solidFill>
                  <a:schemeClr val="bg1"/>
                </a:solidFill>
              </a:rPr>
              <a:t>of </a:t>
            </a:r>
            <a:r>
              <a:rPr lang="en-GB" dirty="0">
                <a:solidFill>
                  <a:schemeClr val="bg1"/>
                </a:solidFill>
              </a:rPr>
              <a:t>the six regional segments </a:t>
            </a:r>
            <a:r>
              <a:rPr lang="en-GB" dirty="0" smtClean="0">
                <a:solidFill>
                  <a:schemeClr val="bg1"/>
                </a:solidFill>
              </a:rPr>
              <a:t>is called </a:t>
            </a:r>
            <a:r>
              <a:rPr lang="en-GB" dirty="0">
                <a:solidFill>
                  <a:schemeClr val="bg1"/>
                </a:solidFill>
              </a:rPr>
              <a:t>“Reverse Longitudinal strain rate” (</a:t>
            </a:r>
            <a:r>
              <a:rPr lang="en-GB" dirty="0" err="1">
                <a:solidFill>
                  <a:schemeClr val="bg1"/>
                </a:solidFill>
              </a:rPr>
              <a:t>rLSR</a:t>
            </a:r>
            <a:r>
              <a:rPr lang="en-GB" dirty="0">
                <a:solidFill>
                  <a:schemeClr val="bg1"/>
                </a:solidFill>
              </a:rPr>
              <a:t>) is a sensitive global diastolic measurement.</a:t>
            </a:r>
          </a:p>
          <a:p>
            <a:r>
              <a:rPr lang="en-GB" i="1" dirty="0">
                <a:solidFill>
                  <a:schemeClr val="bg1"/>
                </a:solidFill>
              </a:rPr>
              <a:t>I</a:t>
            </a:r>
            <a:r>
              <a:rPr lang="en-GB" i="1" dirty="0" smtClean="0">
                <a:solidFill>
                  <a:schemeClr val="bg1"/>
                </a:solidFill>
              </a:rPr>
              <a:t>gnore </a:t>
            </a:r>
            <a:r>
              <a:rPr lang="en-GB" i="1" dirty="0">
                <a:solidFill>
                  <a:schemeClr val="bg1"/>
                </a:solidFill>
              </a:rPr>
              <a:t>the </a:t>
            </a:r>
            <a:r>
              <a:rPr lang="en-GB" i="1" dirty="0" err="1">
                <a:solidFill>
                  <a:schemeClr val="bg1"/>
                </a:solidFill>
              </a:rPr>
              <a:t>Aver.curve</a:t>
            </a:r>
            <a:r>
              <a:rPr lang="en-GB" i="1" dirty="0">
                <a:solidFill>
                  <a:schemeClr val="bg1"/>
                </a:solidFill>
              </a:rPr>
              <a:t> this is not an average of the segments)</a:t>
            </a:r>
          </a:p>
          <a:p>
            <a:endParaRPr lang="en-GB" i="1" dirty="0" smtClean="0">
              <a:solidFill>
                <a:schemeClr val="bg1"/>
              </a:solidFill>
            </a:endParaRPr>
          </a:p>
          <a:p>
            <a:endParaRPr lang="en-GB" dirty="0">
              <a:solidFill>
                <a:schemeClr val="bg1"/>
              </a:solidFill>
            </a:endParaRPr>
          </a:p>
        </p:txBody>
      </p:sp>
      <p:grpSp>
        <p:nvGrpSpPr>
          <p:cNvPr id="3" name="Group 2"/>
          <p:cNvGrpSpPr/>
          <p:nvPr/>
        </p:nvGrpSpPr>
        <p:grpSpPr>
          <a:xfrm>
            <a:off x="256031" y="1153455"/>
            <a:ext cx="3410713" cy="2037801"/>
            <a:chOff x="533058" y="3179072"/>
            <a:chExt cx="6499312" cy="347776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058" y="3630353"/>
              <a:ext cx="6068910" cy="3026479"/>
            </a:xfrm>
            <a:prstGeom prst="rect">
              <a:avLst/>
            </a:prstGeom>
          </p:spPr>
        </p:pic>
        <p:sp>
          <p:nvSpPr>
            <p:cNvPr id="13" name="TextBox 12"/>
            <p:cNvSpPr txBox="1"/>
            <p:nvPr/>
          </p:nvSpPr>
          <p:spPr>
            <a:xfrm>
              <a:off x="1585284" y="3179072"/>
              <a:ext cx="5447086" cy="420207"/>
            </a:xfrm>
            <a:prstGeom prst="rect">
              <a:avLst/>
            </a:prstGeom>
            <a:noFill/>
          </p:spPr>
          <p:txBody>
            <a:bodyPr wrap="square" rtlCol="0">
              <a:spAutoFit/>
            </a:bodyPr>
            <a:lstStyle/>
            <a:p>
              <a:r>
                <a:rPr lang="en-GB" sz="1000" b="1" dirty="0" smtClean="0">
                  <a:solidFill>
                    <a:schemeClr val="bg1"/>
                  </a:solidFill>
                </a:rPr>
                <a:t>Diastolic-Reverse Longitudinal Strain Rate (</a:t>
              </a:r>
              <a:r>
                <a:rPr lang="en-GB" sz="1000" b="1" dirty="0" err="1" smtClean="0">
                  <a:solidFill>
                    <a:schemeClr val="bg1"/>
                  </a:solidFill>
                </a:rPr>
                <a:t>rLSR</a:t>
              </a:r>
              <a:r>
                <a:rPr lang="en-GB" sz="1000" b="1" dirty="0" smtClean="0">
                  <a:solidFill>
                    <a:schemeClr val="bg1"/>
                  </a:solidFill>
                </a:rPr>
                <a:t>)</a:t>
              </a:r>
              <a:endParaRPr lang="en-GB" sz="1000" b="1" dirty="0"/>
            </a:p>
          </p:txBody>
        </p:sp>
        <p:cxnSp>
          <p:nvCxnSpPr>
            <p:cNvPr id="14" name="Straight Arrow Connector 13"/>
            <p:cNvCxnSpPr/>
            <p:nvPr/>
          </p:nvCxnSpPr>
          <p:spPr>
            <a:xfrm>
              <a:off x="3961470" y="3528046"/>
              <a:ext cx="9114" cy="678298"/>
            </a:xfrm>
            <a:prstGeom prst="straightConnector1">
              <a:avLst/>
            </a:prstGeom>
            <a:ln w="63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0205" y="3828714"/>
            <a:ext cx="2969068" cy="2480645"/>
          </a:xfrm>
          <a:prstGeom prst="rect">
            <a:avLst/>
          </a:prstGeom>
        </p:spPr>
      </p:pic>
    </p:spTree>
    <p:extLst>
      <p:ext uri="{BB962C8B-B14F-4D97-AF65-F5344CB8AC3E}">
        <p14:creationId xmlns:p14="http://schemas.microsoft.com/office/powerpoint/2010/main" val="3660576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885371"/>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p>
          <a:p>
            <a:pPr lvl="0" algn="ctr">
              <a:lnSpc>
                <a:spcPct val="90000"/>
              </a:lnSpc>
              <a:spcBef>
                <a:spcPts val="1000"/>
              </a:spcBef>
              <a:defRPr/>
            </a:pPr>
            <a:r>
              <a:rPr lang="en-GB" sz="2400"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Time to Peak analysis </a:t>
            </a:r>
            <a:endParaRPr lang="en-GB" sz="2400"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sp>
        <p:nvSpPr>
          <p:cNvPr id="2" name="TextBox 1"/>
          <p:cNvSpPr txBox="1"/>
          <p:nvPr/>
        </p:nvSpPr>
        <p:spPr>
          <a:xfrm>
            <a:off x="4643919" y="3051424"/>
            <a:ext cx="2342308" cy="830997"/>
          </a:xfrm>
          <a:prstGeom prst="rect">
            <a:avLst/>
          </a:prstGeom>
          <a:noFill/>
        </p:spPr>
        <p:txBody>
          <a:bodyPr wrap="none" rtlCol="0">
            <a:spAutoFit/>
          </a:bodyPr>
          <a:lstStyle/>
          <a:p>
            <a:r>
              <a:rPr lang="en-GB" sz="4800" dirty="0" smtClean="0">
                <a:solidFill>
                  <a:schemeClr val="bg1"/>
                </a:solidFill>
              </a:rPr>
              <a:t>The End </a:t>
            </a:r>
            <a:endParaRPr lang="en-GB" sz="4800" dirty="0">
              <a:solidFill>
                <a:schemeClr val="bg1"/>
              </a:solidFill>
            </a:endParaRPr>
          </a:p>
        </p:txBody>
      </p:sp>
    </p:spTree>
    <p:extLst>
      <p:ext uri="{BB962C8B-B14F-4D97-AF65-F5344CB8AC3E}">
        <p14:creationId xmlns:p14="http://schemas.microsoft.com/office/powerpoint/2010/main" val="2068738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758" y="0"/>
            <a:ext cx="4514350" cy="1184778"/>
          </a:xfrm>
          <a:prstGeom prst="rect">
            <a:avLst/>
          </a:prstGeom>
          <a:noFill/>
          <a:ln w="9525">
            <a:noFill/>
            <a:miter lim="800000"/>
            <a:headEnd/>
            <a:tailEnd/>
          </a:ln>
        </p:spPr>
      </p:pic>
      <p:sp>
        <p:nvSpPr>
          <p:cNvPr id="4" name="Rectangle 3"/>
          <p:cNvSpPr/>
          <p:nvPr/>
        </p:nvSpPr>
        <p:spPr>
          <a:xfrm>
            <a:off x="1679276" y="1077380"/>
            <a:ext cx="8581195" cy="885371"/>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endPar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endParaRPr>
          </a:p>
          <a:p>
            <a:pPr marL="342900" lvl="0" indent="-342900">
              <a:lnSpc>
                <a:spcPct val="90000"/>
              </a:lnSpc>
              <a:spcBef>
                <a:spcPts val="1000"/>
              </a:spcBef>
              <a:buFont typeface="Arial" panose="020B0604020202020204" pitchFamily="34" charset="0"/>
              <a:buChar char="•"/>
              <a:defRPr/>
            </a:pPr>
            <a:r>
              <a:rPr lang="en-GB" sz="2400" dirty="0" smtClean="0">
                <a:solidFill>
                  <a:schemeClr val="bg1"/>
                </a:solidFill>
                <a:latin typeface="Arial" panose="020B0604020202020204" pitchFamily="34" charset="0"/>
                <a:cs typeface="Arial" panose="020B0604020202020204" pitchFamily="34" charset="0"/>
                <a:sym typeface="Wingdings" panose="05000000000000000000" pitchFamily="2" charset="2"/>
              </a:rPr>
              <a:t>Recommended introduction online tutorials and user guide </a:t>
            </a:r>
            <a:endParaRPr lang="en-GB" sz="2400"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sp>
        <p:nvSpPr>
          <p:cNvPr id="5" name="Rectangle 4"/>
          <p:cNvSpPr/>
          <p:nvPr/>
        </p:nvSpPr>
        <p:spPr>
          <a:xfrm>
            <a:off x="1794111" y="2465000"/>
            <a:ext cx="8351520" cy="2862322"/>
          </a:xfrm>
          <a:prstGeom prst="rect">
            <a:avLst/>
          </a:prstGeom>
          <a:solidFill>
            <a:schemeClr val="bg1"/>
          </a:solidFill>
        </p:spPr>
        <p:txBody>
          <a:bodyPr wrap="square">
            <a:spAutoFit/>
          </a:bodyPr>
          <a:lstStyle/>
          <a:p>
            <a:r>
              <a:rPr lang="en-GB" dirty="0" err="1" smtClean="0"/>
              <a:t>Visualsonics</a:t>
            </a:r>
            <a:r>
              <a:rPr lang="en-GB" dirty="0" smtClean="0"/>
              <a:t> </a:t>
            </a:r>
            <a:r>
              <a:rPr lang="en-GB" dirty="0" err="1" smtClean="0"/>
              <a:t>Vevo</a:t>
            </a:r>
            <a:r>
              <a:rPr lang="en-GB" dirty="0" smtClean="0"/>
              <a:t> strain software </a:t>
            </a:r>
          </a:p>
          <a:p>
            <a:r>
              <a:rPr lang="en-GB" dirty="0" smtClean="0">
                <a:hlinkClick r:id="rId4"/>
              </a:rPr>
              <a:t>https://www.visualsonics.com/product/software/vevo-strain-software</a:t>
            </a:r>
            <a:endParaRPr lang="en-GB" dirty="0" smtClean="0"/>
          </a:p>
          <a:p>
            <a:endParaRPr lang="en-GB" dirty="0" smtClean="0"/>
          </a:p>
          <a:p>
            <a:r>
              <a:rPr lang="en-GB" dirty="0" smtClean="0"/>
              <a:t>April 2015 Webinar - On Demand Tutorial: How to Measure Cardiac Wall Strain</a:t>
            </a:r>
          </a:p>
          <a:p>
            <a:r>
              <a:rPr lang="en-GB" dirty="0" smtClean="0">
                <a:hlinkClick r:id="rId5"/>
              </a:rPr>
              <a:t>https://www.youtube.com/watch?v=aC4dNaDh9og</a:t>
            </a:r>
            <a:endParaRPr lang="en-GB" dirty="0" smtClean="0"/>
          </a:p>
          <a:p>
            <a:endParaRPr lang="en-GB" dirty="0"/>
          </a:p>
          <a:p>
            <a:r>
              <a:rPr lang="en-GB" dirty="0" smtClean="0"/>
              <a:t>Oct </a:t>
            </a:r>
            <a:r>
              <a:rPr lang="en-GB" dirty="0"/>
              <a:t>2017 </a:t>
            </a:r>
            <a:r>
              <a:rPr lang="en-GB" dirty="0" err="1" smtClean="0"/>
              <a:t>VevoStrain</a:t>
            </a:r>
            <a:r>
              <a:rPr lang="en-GB" dirty="0" smtClean="0"/>
              <a:t> Webinar </a:t>
            </a:r>
            <a:r>
              <a:rPr lang="en-GB" dirty="0"/>
              <a:t>- Understanding Subtle Cardiac Changes</a:t>
            </a:r>
          </a:p>
          <a:p>
            <a:r>
              <a:rPr lang="en-GB" dirty="0" smtClean="0">
                <a:hlinkClick r:id="rId6"/>
              </a:rPr>
              <a:t>https</a:t>
            </a:r>
            <a:r>
              <a:rPr lang="en-GB" dirty="0">
                <a:hlinkClick r:id="rId6"/>
              </a:rPr>
              <a:t>://</a:t>
            </a:r>
            <a:r>
              <a:rPr lang="en-GB" dirty="0" smtClean="0">
                <a:hlinkClick r:id="rId6"/>
              </a:rPr>
              <a:t>www.youtube.com/watch?v=qdr9Z0itTdo&amp;t=2670s</a:t>
            </a:r>
            <a:endParaRPr lang="en-GB" dirty="0" smtClean="0"/>
          </a:p>
          <a:p>
            <a:endParaRPr lang="en-GB" dirty="0">
              <a:solidFill>
                <a:schemeClr val="bg1"/>
              </a:solidFill>
            </a:endParaRPr>
          </a:p>
          <a:p>
            <a:r>
              <a:rPr lang="it-IT" dirty="0" smtClean="0"/>
              <a:t>Visualsonics 51064 </a:t>
            </a:r>
            <a:r>
              <a:rPr lang="it-IT" dirty="0"/>
              <a:t>Vevo Strain User Guide 1.1</a:t>
            </a:r>
            <a:endParaRPr lang="en-GB" dirty="0" smtClean="0"/>
          </a:p>
        </p:txBody>
      </p:sp>
    </p:spTree>
    <p:extLst>
      <p:ext uri="{BB962C8B-B14F-4D97-AF65-F5344CB8AC3E}">
        <p14:creationId xmlns:p14="http://schemas.microsoft.com/office/powerpoint/2010/main" val="2065196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424732"/>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endPar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340" y="798999"/>
            <a:ext cx="2822232" cy="5755259"/>
          </a:xfrm>
          <a:prstGeom prst="rect">
            <a:avLst/>
          </a:prstGeom>
        </p:spPr>
      </p:pic>
      <p:sp>
        <p:nvSpPr>
          <p:cNvPr id="7" name="TextBox 6"/>
          <p:cNvSpPr txBox="1"/>
          <p:nvPr/>
        </p:nvSpPr>
        <p:spPr>
          <a:xfrm>
            <a:off x="3804746" y="1017237"/>
            <a:ext cx="7041930"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bg1"/>
                </a:solidFill>
              </a:rPr>
              <a:t>Choose</a:t>
            </a:r>
            <a:r>
              <a:rPr lang="en-GB" dirty="0">
                <a:solidFill>
                  <a:schemeClr val="bg1"/>
                </a:solidFill>
              </a:rPr>
              <a:t> </a:t>
            </a:r>
            <a:r>
              <a:rPr lang="en-GB" dirty="0" smtClean="0">
                <a:solidFill>
                  <a:schemeClr val="bg1"/>
                </a:solidFill>
              </a:rPr>
              <a:t>a good EKV and first press </a:t>
            </a:r>
            <a:r>
              <a:rPr lang="en-GB" dirty="0" smtClean="0">
                <a:solidFill>
                  <a:srgbClr val="FFFF00"/>
                </a:solidFill>
              </a:rPr>
              <a:t>Auto LV </a:t>
            </a:r>
            <a:r>
              <a:rPr lang="en-GB" dirty="0" smtClean="0">
                <a:solidFill>
                  <a:schemeClr val="bg1"/>
                </a:solidFill>
              </a:rPr>
              <a:t>for functional measurements</a:t>
            </a:r>
          </a:p>
          <a:p>
            <a:pPr marL="285750" indent="-285750">
              <a:buFont typeface="Arial" panose="020B0604020202020204" pitchFamily="34" charset="0"/>
              <a:buChar char="•"/>
            </a:pPr>
            <a:endParaRPr lang="en-GB" dirty="0" smtClean="0">
              <a:solidFill>
                <a:schemeClr val="bg1"/>
              </a:solidFill>
            </a:endParaRPr>
          </a:p>
          <a:p>
            <a:pPr marL="285750" indent="-285750">
              <a:buFont typeface="Arial" panose="020B0604020202020204" pitchFamily="34" charset="0"/>
              <a:buChar char="•"/>
            </a:pPr>
            <a:r>
              <a:rPr lang="en-GB" dirty="0" smtClean="0">
                <a:solidFill>
                  <a:schemeClr val="bg1"/>
                </a:solidFill>
              </a:rPr>
              <a:t>Press </a:t>
            </a:r>
            <a:r>
              <a:rPr lang="en-GB" dirty="0" err="1" smtClean="0">
                <a:solidFill>
                  <a:srgbClr val="FF0000"/>
                </a:solidFill>
              </a:rPr>
              <a:t>Vevo</a:t>
            </a:r>
            <a:r>
              <a:rPr lang="en-GB" dirty="0" smtClean="0">
                <a:solidFill>
                  <a:srgbClr val="FF0000"/>
                </a:solidFill>
              </a:rPr>
              <a:t> strain</a:t>
            </a:r>
            <a:r>
              <a:rPr lang="en-GB" dirty="0" smtClean="0">
                <a:solidFill>
                  <a:schemeClr val="bg1"/>
                </a:solidFill>
              </a:rPr>
              <a:t>  to start </a:t>
            </a:r>
            <a:r>
              <a:rPr lang="en-GB" dirty="0" err="1" smtClean="0">
                <a:solidFill>
                  <a:schemeClr val="bg1"/>
                </a:solidFill>
              </a:rPr>
              <a:t>vevo</a:t>
            </a:r>
            <a:r>
              <a:rPr lang="en-GB" dirty="0" smtClean="0">
                <a:solidFill>
                  <a:schemeClr val="bg1"/>
                </a:solidFill>
              </a:rPr>
              <a:t> strain software </a:t>
            </a:r>
          </a:p>
          <a:p>
            <a:r>
              <a:rPr lang="en-GB" dirty="0" smtClean="0">
                <a:solidFill>
                  <a:schemeClr val="bg1"/>
                </a:solidFill>
              </a:rPr>
              <a:t>  </a:t>
            </a:r>
            <a:endParaRPr lang="en-GB" dirty="0"/>
          </a:p>
        </p:txBody>
      </p:sp>
      <p:sp>
        <p:nvSpPr>
          <p:cNvPr id="9" name="Oval 8"/>
          <p:cNvSpPr/>
          <p:nvPr/>
        </p:nvSpPr>
        <p:spPr>
          <a:xfrm>
            <a:off x="1389745" y="1276953"/>
            <a:ext cx="596711" cy="215516"/>
          </a:xfrm>
          <a:prstGeom prst="ellipse">
            <a:avLst/>
          </a:prstGeom>
          <a:noFill/>
          <a:ln w="34925"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89316" y="862813"/>
            <a:ext cx="798784" cy="266668"/>
          </a:xfrm>
          <a:prstGeom prst="ellipse">
            <a:avLst/>
          </a:prstGeom>
          <a:noFill/>
          <a:ln w="349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5477" r="16142"/>
          <a:stretch/>
        </p:blipFill>
        <p:spPr>
          <a:xfrm>
            <a:off x="5020810" y="2445097"/>
            <a:ext cx="4007576" cy="3975205"/>
          </a:xfrm>
          <a:prstGeom prst="rect">
            <a:avLst/>
          </a:prstGeom>
        </p:spPr>
      </p:pic>
    </p:spTree>
    <p:extLst>
      <p:ext uri="{BB962C8B-B14F-4D97-AF65-F5344CB8AC3E}">
        <p14:creationId xmlns:p14="http://schemas.microsoft.com/office/powerpoint/2010/main" val="2777081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424732"/>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endPar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grpSp>
        <p:nvGrpSpPr>
          <p:cNvPr id="11" name="Group 10"/>
          <p:cNvGrpSpPr/>
          <p:nvPr/>
        </p:nvGrpSpPr>
        <p:grpSpPr>
          <a:xfrm>
            <a:off x="503197" y="692816"/>
            <a:ext cx="11226348" cy="4144831"/>
            <a:chOff x="1774949" y="689928"/>
            <a:chExt cx="8636737" cy="337053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4949" y="823262"/>
              <a:ext cx="8388553" cy="3237196"/>
            </a:xfrm>
            <a:prstGeom prst="rect">
              <a:avLst/>
            </a:prstGeom>
          </p:spPr>
        </p:pic>
        <p:sp>
          <p:nvSpPr>
            <p:cNvPr id="5" name="Oval 4"/>
            <p:cNvSpPr/>
            <p:nvPr/>
          </p:nvSpPr>
          <p:spPr>
            <a:xfrm>
              <a:off x="9612902" y="689928"/>
              <a:ext cx="798784" cy="266668"/>
            </a:xfrm>
            <a:prstGeom prst="ellipse">
              <a:avLst/>
            </a:prstGeom>
            <a:noFill/>
            <a:ln w="3492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741147" y="1117706"/>
              <a:ext cx="798784" cy="942322"/>
            </a:xfrm>
            <a:prstGeom prst="ellipse">
              <a:avLst/>
            </a:prstGeom>
            <a:noFill/>
            <a:ln w="349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V="1">
              <a:off x="2007476" y="2743200"/>
              <a:ext cx="7083972" cy="10510"/>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881352" y="5057066"/>
            <a:ext cx="9564414" cy="1200329"/>
          </a:xfrm>
          <a:prstGeom prst="rect">
            <a:avLst/>
          </a:prstGeom>
          <a:noFill/>
        </p:spPr>
        <p:txBody>
          <a:bodyPr wrap="square" rtlCol="0">
            <a:spAutoFit/>
          </a:bodyPr>
          <a:lstStyle/>
          <a:p>
            <a:r>
              <a:rPr lang="en-GB" sz="2400" dirty="0" smtClean="0">
                <a:solidFill>
                  <a:schemeClr val="bg1"/>
                </a:solidFill>
              </a:rPr>
              <a:t>Draw line across LV to select </a:t>
            </a:r>
            <a:r>
              <a:rPr lang="en-GB" sz="2400" dirty="0" err="1" smtClean="0">
                <a:solidFill>
                  <a:srgbClr val="FF0000"/>
                </a:solidFill>
              </a:rPr>
              <a:t>mmode</a:t>
            </a:r>
            <a:r>
              <a:rPr lang="en-GB" sz="2400" dirty="0" smtClean="0">
                <a:solidFill>
                  <a:srgbClr val="FF0000"/>
                </a:solidFill>
              </a:rPr>
              <a:t> </a:t>
            </a:r>
          </a:p>
          <a:p>
            <a:r>
              <a:rPr lang="en-GB" sz="2400" dirty="0" smtClean="0">
                <a:solidFill>
                  <a:schemeClr val="bg1"/>
                </a:solidFill>
              </a:rPr>
              <a:t>Press to select  whole cardiac cycle R-R in </a:t>
            </a:r>
            <a:r>
              <a:rPr lang="en-GB" sz="2400" dirty="0" smtClean="0">
                <a:solidFill>
                  <a:srgbClr val="FFFF00"/>
                </a:solidFill>
              </a:rPr>
              <a:t>period selector for analysis</a:t>
            </a:r>
          </a:p>
          <a:p>
            <a:r>
              <a:rPr lang="en-GB" sz="2400" dirty="0" smtClean="0">
                <a:solidFill>
                  <a:schemeClr val="bg1"/>
                </a:solidFill>
              </a:rPr>
              <a:t>Press</a:t>
            </a:r>
            <a:r>
              <a:rPr lang="en-GB" sz="2400" dirty="0" smtClean="0">
                <a:solidFill>
                  <a:srgbClr val="FFFF00"/>
                </a:solidFill>
              </a:rPr>
              <a:t> </a:t>
            </a:r>
            <a:r>
              <a:rPr lang="en-GB" sz="2400" dirty="0" smtClean="0">
                <a:solidFill>
                  <a:srgbClr val="00B050"/>
                </a:solidFill>
              </a:rPr>
              <a:t>next</a:t>
            </a:r>
            <a:r>
              <a:rPr lang="en-GB" sz="2400" dirty="0" smtClean="0">
                <a:solidFill>
                  <a:srgbClr val="FFFF00"/>
                </a:solidFill>
              </a:rPr>
              <a:t> </a:t>
            </a:r>
            <a:endParaRPr lang="en-GB" sz="2400" dirty="0">
              <a:solidFill>
                <a:srgbClr val="FFFF00"/>
              </a:solidFill>
            </a:endParaRPr>
          </a:p>
        </p:txBody>
      </p:sp>
    </p:spTree>
    <p:extLst>
      <p:ext uri="{BB962C8B-B14F-4D97-AF65-F5344CB8AC3E}">
        <p14:creationId xmlns:p14="http://schemas.microsoft.com/office/powerpoint/2010/main" val="540127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74798" y="117951"/>
            <a:ext cx="6109429" cy="341632"/>
          </a:xfrm>
          <a:prstGeom prst="rect">
            <a:avLst/>
          </a:prstGeom>
        </p:spPr>
        <p:txBody>
          <a:bodyPr wrap="none">
            <a:spAutoFit/>
          </a:bodyPr>
          <a:lstStyle/>
          <a:p>
            <a:pPr lvl="0">
              <a:lnSpc>
                <a:spcPct val="90000"/>
              </a:lnSpc>
              <a:spcBef>
                <a:spcPts val="1000"/>
              </a:spcBef>
              <a:defRPr/>
            </a:pPr>
            <a:r>
              <a:rPr lang="en-GB"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endParaRPr lang="en-GB" b="1"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57543" y="877240"/>
            <a:ext cx="1650125" cy="5071891"/>
          </a:xfrm>
          <a:prstGeom prst="rect">
            <a:avLst/>
          </a:prstGeom>
        </p:spPr>
      </p:pic>
      <p:sp>
        <p:nvSpPr>
          <p:cNvPr id="5" name="TextBox 4"/>
          <p:cNvSpPr txBox="1"/>
          <p:nvPr/>
        </p:nvSpPr>
        <p:spPr>
          <a:xfrm>
            <a:off x="9312166" y="1387366"/>
            <a:ext cx="1952971" cy="4524315"/>
          </a:xfrm>
          <a:prstGeom prst="rect">
            <a:avLst/>
          </a:prstGeom>
          <a:noFill/>
        </p:spPr>
        <p:txBody>
          <a:bodyPr wrap="none" rtlCol="0">
            <a:spAutoFit/>
          </a:bodyPr>
          <a:lstStyle/>
          <a:p>
            <a:r>
              <a:rPr lang="en-GB" dirty="0" smtClean="0">
                <a:solidFill>
                  <a:schemeClr val="bg1"/>
                </a:solidFill>
              </a:rPr>
              <a:t>Press Long axis</a:t>
            </a:r>
          </a:p>
          <a:p>
            <a:endParaRPr lang="en-GB" dirty="0">
              <a:solidFill>
                <a:schemeClr val="bg1"/>
              </a:solidFill>
            </a:endParaRPr>
          </a:p>
          <a:p>
            <a:endParaRPr lang="en-GB" dirty="0" smtClean="0">
              <a:solidFill>
                <a:schemeClr val="bg1"/>
              </a:solidFill>
            </a:endParaRPr>
          </a:p>
          <a:p>
            <a:r>
              <a:rPr lang="en-GB" dirty="0" smtClean="0">
                <a:solidFill>
                  <a:schemeClr val="bg1"/>
                </a:solidFill>
              </a:rPr>
              <a:t>Press Endo and Epi</a:t>
            </a: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r>
              <a:rPr lang="en-GB" dirty="0" smtClean="0">
                <a:solidFill>
                  <a:schemeClr val="bg1"/>
                </a:solidFill>
              </a:rPr>
              <a:t>Press Endo </a:t>
            </a:r>
            <a:endParaRPr lang="en-GB" dirty="0">
              <a:solidFill>
                <a:schemeClr val="bg1"/>
              </a:solidFill>
            </a:endParaRPr>
          </a:p>
        </p:txBody>
      </p:sp>
      <p:sp>
        <p:nvSpPr>
          <p:cNvPr id="7" name="TextBox 6"/>
          <p:cNvSpPr txBox="1"/>
          <p:nvPr/>
        </p:nvSpPr>
        <p:spPr>
          <a:xfrm>
            <a:off x="1492469" y="4361793"/>
            <a:ext cx="2964658" cy="369332"/>
          </a:xfrm>
          <a:prstGeom prst="rect">
            <a:avLst/>
          </a:prstGeom>
          <a:noFill/>
        </p:spPr>
        <p:txBody>
          <a:bodyPr wrap="none" rtlCol="0">
            <a:spAutoFit/>
          </a:bodyPr>
          <a:lstStyle/>
          <a:p>
            <a:r>
              <a:rPr lang="en-GB" dirty="0" smtClean="0">
                <a:solidFill>
                  <a:schemeClr val="bg1"/>
                </a:solidFill>
              </a:rPr>
              <a:t>Draw around LV Endocardium</a:t>
            </a:r>
            <a:endParaRPr lang="en-GB" dirty="0">
              <a:solidFill>
                <a:schemeClr val="bg1"/>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339" y="535161"/>
            <a:ext cx="6342102" cy="4626782"/>
          </a:xfrm>
          <a:prstGeom prst="rect">
            <a:avLst/>
          </a:prstGeom>
        </p:spPr>
      </p:pic>
    </p:spTree>
    <p:extLst>
      <p:ext uri="{BB962C8B-B14F-4D97-AF65-F5344CB8AC3E}">
        <p14:creationId xmlns:p14="http://schemas.microsoft.com/office/powerpoint/2010/main" val="1359930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74798" y="117951"/>
            <a:ext cx="6109429" cy="341632"/>
          </a:xfrm>
          <a:prstGeom prst="rect">
            <a:avLst/>
          </a:prstGeom>
        </p:spPr>
        <p:txBody>
          <a:bodyPr wrap="none">
            <a:spAutoFit/>
          </a:bodyPr>
          <a:lstStyle/>
          <a:p>
            <a:pPr lvl="0">
              <a:lnSpc>
                <a:spcPct val="90000"/>
              </a:lnSpc>
              <a:spcBef>
                <a:spcPts val="1000"/>
              </a:spcBef>
              <a:defRPr/>
            </a:pPr>
            <a:r>
              <a:rPr lang="en-GB"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endParaRPr lang="en-GB" b="1"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Box 4"/>
          <p:cNvSpPr txBox="1"/>
          <p:nvPr/>
        </p:nvSpPr>
        <p:spPr>
          <a:xfrm>
            <a:off x="9312166" y="1387366"/>
            <a:ext cx="184731" cy="646331"/>
          </a:xfrm>
          <a:prstGeom prst="rect">
            <a:avLst/>
          </a:prstGeom>
          <a:noFill/>
        </p:spPr>
        <p:txBody>
          <a:bodyPr wrap="none" rtlCol="0">
            <a:spAutoFit/>
          </a:bodyPr>
          <a:lstStyle/>
          <a:p>
            <a:endParaRPr lang="en-GB" dirty="0">
              <a:solidFill>
                <a:schemeClr val="bg1"/>
              </a:solidFill>
            </a:endParaRPr>
          </a:p>
          <a:p>
            <a:endParaRPr lang="en-GB" dirty="0" smtClean="0">
              <a:solidFill>
                <a:schemeClr val="bg1"/>
              </a:solidFill>
            </a:endParaRPr>
          </a:p>
        </p:txBody>
      </p:sp>
      <p:sp>
        <p:nvSpPr>
          <p:cNvPr id="7" name="TextBox 6"/>
          <p:cNvSpPr txBox="1"/>
          <p:nvPr/>
        </p:nvSpPr>
        <p:spPr>
          <a:xfrm>
            <a:off x="8319369" y="819806"/>
            <a:ext cx="3504770" cy="2862322"/>
          </a:xfrm>
          <a:prstGeom prst="rect">
            <a:avLst/>
          </a:prstGeom>
          <a:noFill/>
        </p:spPr>
        <p:txBody>
          <a:bodyPr wrap="square" rtlCol="0">
            <a:spAutoFit/>
          </a:bodyPr>
          <a:lstStyle/>
          <a:p>
            <a:r>
              <a:rPr lang="en-GB" dirty="0" smtClean="0">
                <a:solidFill>
                  <a:schemeClr val="bg1"/>
                </a:solidFill>
              </a:rPr>
              <a:t>Trace around LV Endocardium with left mouse button, ensure not to include </a:t>
            </a:r>
            <a:r>
              <a:rPr lang="en-GB" dirty="0" smtClean="0">
                <a:solidFill>
                  <a:srgbClr val="FF0000"/>
                </a:solidFill>
              </a:rPr>
              <a:t>base level  </a:t>
            </a:r>
            <a:r>
              <a:rPr lang="en-GB" dirty="0" smtClean="0">
                <a:solidFill>
                  <a:schemeClr val="bg1"/>
                </a:solidFill>
              </a:rPr>
              <a:t>,the software auto detects Epi press right button to select</a:t>
            </a:r>
          </a:p>
          <a:p>
            <a:endParaRPr lang="en-GB" dirty="0" smtClean="0">
              <a:solidFill>
                <a:schemeClr val="bg1"/>
              </a:solidFill>
            </a:endParaRPr>
          </a:p>
          <a:p>
            <a:r>
              <a:rPr lang="en-GB" dirty="0" smtClean="0">
                <a:solidFill>
                  <a:schemeClr val="bg1"/>
                </a:solidFill>
              </a:rPr>
              <a:t>Make corrections to wall trace if needed by selecting points on trace too delete or move (plus option </a:t>
            </a:r>
            <a:r>
              <a:rPr lang="en-GB" dirty="0" smtClean="0">
                <a:solidFill>
                  <a:srgbClr val="00B050"/>
                </a:solidFill>
              </a:rPr>
              <a:t>max min </a:t>
            </a:r>
            <a:r>
              <a:rPr lang="en-GB" dirty="0">
                <a:solidFill>
                  <a:srgbClr val="00B050"/>
                </a:solidFill>
              </a:rPr>
              <a:t>trace</a:t>
            </a:r>
            <a:r>
              <a:rPr lang="en-GB" dirty="0">
                <a:solidFill>
                  <a:schemeClr val="bg1"/>
                </a:solidFill>
              </a:rPr>
              <a:t> </a:t>
            </a:r>
            <a:r>
              <a:rPr lang="en-GB" dirty="0" smtClean="0">
                <a:solidFill>
                  <a:srgbClr val="00B050"/>
                </a:solidFill>
              </a:rPr>
              <a:t>size) </a:t>
            </a:r>
            <a:endParaRPr lang="en-GB" dirty="0">
              <a:solidFill>
                <a:srgbClr val="00B05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4821" y="652244"/>
            <a:ext cx="7680077" cy="5602881"/>
          </a:xfrm>
          <a:prstGeom prst="rect">
            <a:avLst/>
          </a:prstGeom>
        </p:spPr>
      </p:pic>
      <p:sp>
        <p:nvSpPr>
          <p:cNvPr id="2" name="Down Arrow 1"/>
          <p:cNvSpPr/>
          <p:nvPr/>
        </p:nvSpPr>
        <p:spPr>
          <a:xfrm>
            <a:off x="4172606" y="2033697"/>
            <a:ext cx="294290" cy="3993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0800000">
            <a:off x="4141075" y="4424855"/>
            <a:ext cx="283779" cy="4634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92963" y="4636927"/>
            <a:ext cx="1650125" cy="1597573"/>
          </a:xfrm>
          <a:prstGeom prst="rect">
            <a:avLst/>
          </a:prstGeom>
        </p:spPr>
      </p:pic>
      <p:sp>
        <p:nvSpPr>
          <p:cNvPr id="11" name="Oval 10"/>
          <p:cNvSpPr/>
          <p:nvPr/>
        </p:nvSpPr>
        <p:spPr>
          <a:xfrm>
            <a:off x="8553867" y="5744768"/>
            <a:ext cx="596711" cy="489732"/>
          </a:xfrm>
          <a:prstGeom prst="ellipse">
            <a:avLst/>
          </a:prstGeom>
          <a:noFill/>
          <a:ln w="34925"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929113" y="4794109"/>
            <a:ext cx="1981696" cy="369332"/>
          </a:xfrm>
          <a:prstGeom prst="rect">
            <a:avLst/>
          </a:prstGeom>
          <a:noFill/>
        </p:spPr>
        <p:txBody>
          <a:bodyPr wrap="none" rtlCol="0">
            <a:spAutoFit/>
          </a:bodyPr>
          <a:lstStyle/>
          <a:p>
            <a:r>
              <a:rPr lang="en-GB" dirty="0" smtClean="0">
                <a:solidFill>
                  <a:schemeClr val="bg1"/>
                </a:solidFill>
              </a:rPr>
              <a:t>Press </a:t>
            </a:r>
            <a:r>
              <a:rPr lang="en-GB" dirty="0" smtClean="0">
                <a:solidFill>
                  <a:srgbClr val="FFFF00"/>
                </a:solidFill>
              </a:rPr>
              <a:t>Start Analysis</a:t>
            </a:r>
            <a:endParaRPr lang="en-GB" dirty="0">
              <a:solidFill>
                <a:srgbClr val="FFFF00"/>
              </a:solidFill>
            </a:endParaRPr>
          </a:p>
        </p:txBody>
      </p:sp>
      <p:sp>
        <p:nvSpPr>
          <p:cNvPr id="13" name="Oval 12"/>
          <p:cNvSpPr/>
          <p:nvPr/>
        </p:nvSpPr>
        <p:spPr>
          <a:xfrm>
            <a:off x="7415459" y="3208818"/>
            <a:ext cx="596711" cy="489732"/>
          </a:xfrm>
          <a:prstGeom prst="ellipse">
            <a:avLst/>
          </a:prstGeom>
          <a:noFill/>
          <a:ln w="3492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9681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424732"/>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endPar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29084" y="803607"/>
            <a:ext cx="1891862" cy="5644922"/>
          </a:xfrm>
          <a:prstGeom prst="rect">
            <a:avLst/>
          </a:prstGeom>
        </p:spPr>
      </p:pic>
      <p:sp>
        <p:nvSpPr>
          <p:cNvPr id="6" name="Oval 5"/>
          <p:cNvSpPr/>
          <p:nvPr/>
        </p:nvSpPr>
        <p:spPr>
          <a:xfrm>
            <a:off x="7190660" y="3177901"/>
            <a:ext cx="766921" cy="472965"/>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259" y="2060537"/>
            <a:ext cx="5413846" cy="2682893"/>
          </a:xfrm>
          <a:prstGeom prst="rect">
            <a:avLst/>
          </a:prstGeom>
        </p:spPr>
      </p:pic>
      <p:sp>
        <p:nvSpPr>
          <p:cNvPr id="12" name="Oval 11"/>
          <p:cNvSpPr/>
          <p:nvPr/>
        </p:nvSpPr>
        <p:spPr>
          <a:xfrm>
            <a:off x="215258" y="2277377"/>
            <a:ext cx="1981403" cy="1361090"/>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523890" y="1870841"/>
            <a:ext cx="3297826" cy="646331"/>
          </a:xfrm>
          <a:prstGeom prst="rect">
            <a:avLst/>
          </a:prstGeom>
          <a:noFill/>
        </p:spPr>
        <p:txBody>
          <a:bodyPr wrap="none" rtlCol="0">
            <a:spAutoFit/>
          </a:bodyPr>
          <a:lstStyle/>
          <a:p>
            <a:r>
              <a:rPr lang="en-GB" dirty="0" smtClean="0">
                <a:solidFill>
                  <a:schemeClr val="bg1"/>
                </a:solidFill>
              </a:rPr>
              <a:t>Review the </a:t>
            </a:r>
            <a:r>
              <a:rPr lang="en-GB" dirty="0" err="1" smtClean="0">
                <a:solidFill>
                  <a:srgbClr val="FF0000"/>
                </a:solidFill>
              </a:rPr>
              <a:t>bmode</a:t>
            </a:r>
            <a:r>
              <a:rPr lang="en-GB" dirty="0" smtClean="0">
                <a:solidFill>
                  <a:srgbClr val="FF0000"/>
                </a:solidFill>
              </a:rPr>
              <a:t> and edit trace</a:t>
            </a:r>
          </a:p>
          <a:p>
            <a:r>
              <a:rPr lang="en-GB" dirty="0" smtClean="0">
                <a:solidFill>
                  <a:srgbClr val="FF0000"/>
                </a:solidFill>
              </a:rPr>
              <a:t>If needed </a:t>
            </a:r>
            <a:endParaRPr lang="en-GB" dirty="0">
              <a:solidFill>
                <a:srgbClr val="FF0000"/>
              </a:solidFill>
            </a:endParaRPr>
          </a:p>
        </p:txBody>
      </p:sp>
    </p:spTree>
    <p:extLst>
      <p:ext uri="{BB962C8B-B14F-4D97-AF65-F5344CB8AC3E}">
        <p14:creationId xmlns:p14="http://schemas.microsoft.com/office/powerpoint/2010/main" val="4154799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424732"/>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endPar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728" y="1230219"/>
            <a:ext cx="7954852" cy="4560981"/>
          </a:xfrm>
          <a:prstGeom prst="rect">
            <a:avLst/>
          </a:prstGeom>
        </p:spPr>
      </p:pic>
      <p:sp>
        <p:nvSpPr>
          <p:cNvPr id="8" name="Oval 7"/>
          <p:cNvSpPr/>
          <p:nvPr/>
        </p:nvSpPr>
        <p:spPr>
          <a:xfrm>
            <a:off x="3427036" y="4614041"/>
            <a:ext cx="4628222" cy="1103588"/>
          </a:xfrm>
          <a:prstGeom prst="ellipse">
            <a:avLst/>
          </a:prstGeom>
          <a:noFill/>
          <a:ln w="508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8490879" y="862357"/>
            <a:ext cx="3363311" cy="6463308"/>
          </a:xfrm>
          <a:prstGeom prst="rect">
            <a:avLst/>
          </a:prstGeom>
          <a:noFill/>
        </p:spPr>
        <p:txBody>
          <a:bodyPr wrap="square" rtlCol="0">
            <a:spAutoFit/>
          </a:bodyPr>
          <a:lstStyle/>
          <a:p>
            <a:r>
              <a:rPr lang="en-GB" sz="2000" b="1" u="sng" dirty="0" smtClean="0">
                <a:solidFill>
                  <a:schemeClr val="bg1"/>
                </a:solidFill>
              </a:rPr>
              <a:t>Analysis workspace</a:t>
            </a:r>
          </a:p>
          <a:p>
            <a:endParaRPr lang="en-GB" dirty="0">
              <a:solidFill>
                <a:schemeClr val="bg1"/>
              </a:solidFill>
            </a:endParaRPr>
          </a:p>
          <a:p>
            <a:r>
              <a:rPr lang="en-GB" dirty="0" smtClean="0">
                <a:solidFill>
                  <a:schemeClr val="bg1"/>
                </a:solidFill>
              </a:rPr>
              <a:t>Radial strain  is positive strain in systole hence red colour</a:t>
            </a:r>
          </a:p>
          <a:p>
            <a:r>
              <a:rPr lang="en-GB" dirty="0" smtClean="0">
                <a:solidFill>
                  <a:schemeClr val="bg1"/>
                </a:solidFill>
              </a:rPr>
              <a:t>Longitudinal strain is a negative strain in systole hence blue colour</a:t>
            </a:r>
          </a:p>
          <a:p>
            <a:endParaRPr lang="en-GB" dirty="0" smtClean="0">
              <a:solidFill>
                <a:schemeClr val="bg1"/>
              </a:solidFill>
            </a:endParaRPr>
          </a:p>
          <a:p>
            <a:r>
              <a:rPr lang="en-GB" dirty="0" smtClean="0">
                <a:solidFill>
                  <a:schemeClr val="bg1"/>
                </a:solidFill>
              </a:rPr>
              <a:t>Sub endocardial function is powered mostly by  longitudinal contraction, it is impaired earlier than circumferential or radial component’s. Therefore, Longitudinal function is in most cases the best early marker of left ventricular dysfunction.</a:t>
            </a:r>
          </a:p>
          <a:p>
            <a:endParaRPr lang="en-GB" dirty="0" smtClean="0">
              <a:solidFill>
                <a:schemeClr val="bg1"/>
              </a:solidFill>
            </a:endParaRPr>
          </a:p>
          <a:p>
            <a:endParaRPr lang="en-GB" dirty="0">
              <a:solidFill>
                <a:schemeClr val="bg1"/>
              </a:solidFill>
            </a:endParaRPr>
          </a:p>
          <a:p>
            <a:r>
              <a:rPr lang="en-GB" dirty="0" smtClean="0">
                <a:solidFill>
                  <a:schemeClr val="bg1"/>
                </a:solidFill>
              </a:rPr>
              <a:t>Different points on the trace can be selected on the </a:t>
            </a:r>
            <a:r>
              <a:rPr lang="en-GB" dirty="0" err="1" smtClean="0">
                <a:solidFill>
                  <a:schemeClr val="bg1"/>
                </a:solidFill>
              </a:rPr>
              <a:t>bmode</a:t>
            </a:r>
            <a:r>
              <a:rPr lang="en-GB" dirty="0" smtClean="0">
                <a:solidFill>
                  <a:schemeClr val="bg1"/>
                </a:solidFill>
              </a:rPr>
              <a:t> image  and </a:t>
            </a:r>
            <a:r>
              <a:rPr lang="en-GB" dirty="0" smtClean="0">
                <a:solidFill>
                  <a:srgbClr val="FFFF00"/>
                </a:solidFill>
              </a:rPr>
              <a:t>displayed across the  cardiac cycle </a:t>
            </a:r>
          </a:p>
          <a:p>
            <a:endParaRPr lang="en-GB" dirty="0" smtClean="0">
              <a:solidFill>
                <a:srgbClr val="FFFF00"/>
              </a:solidFill>
            </a:endParaRPr>
          </a:p>
          <a:p>
            <a:r>
              <a:rPr lang="en-GB" dirty="0" smtClean="0">
                <a:solidFill>
                  <a:schemeClr val="bg1"/>
                </a:solidFill>
              </a:rPr>
              <a:t>      </a:t>
            </a:r>
            <a:endParaRPr lang="en-GB" dirty="0">
              <a:solidFill>
                <a:schemeClr val="bg1"/>
              </a:solidFill>
            </a:endParaRPr>
          </a:p>
        </p:txBody>
      </p:sp>
      <p:sp>
        <p:nvSpPr>
          <p:cNvPr id="10" name="Oval 9"/>
          <p:cNvSpPr/>
          <p:nvPr/>
        </p:nvSpPr>
        <p:spPr>
          <a:xfrm>
            <a:off x="5465379" y="862357"/>
            <a:ext cx="1177160" cy="735724"/>
          </a:xfrm>
          <a:prstGeom prst="ellipse">
            <a:avLst/>
          </a:prstGeom>
          <a:noFill/>
          <a:ln w="508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427036" y="3699641"/>
            <a:ext cx="4628222" cy="777766"/>
          </a:xfrm>
          <a:prstGeom prst="ellipse">
            <a:avLst/>
          </a:prstGeom>
          <a:noFill/>
          <a:ln w="508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053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00297" y="268084"/>
            <a:ext cx="8081700" cy="424732"/>
          </a:xfrm>
          <a:prstGeom prst="rect">
            <a:avLst/>
          </a:prstGeom>
        </p:spPr>
        <p:txBody>
          <a:bodyPr wrap="none">
            <a:spAutoFit/>
          </a:bodyPr>
          <a:lstStyle/>
          <a:p>
            <a:pPr lvl="0">
              <a:lnSpc>
                <a:spcPct val="90000"/>
              </a:lnSpc>
              <a:spcBef>
                <a:spcPts val="1000"/>
              </a:spcBef>
              <a:defRPr/>
            </a:pPr>
            <a:r>
              <a:rPr lang="en-GB" sz="2400" b="1" u="sng" dirty="0" err="1">
                <a:solidFill>
                  <a:schemeClr val="bg1"/>
                </a:solidFill>
                <a:latin typeface="Arial" panose="020B0604020202020204" pitchFamily="34" charset="0"/>
                <a:cs typeface="Arial" panose="020B0604020202020204" pitchFamily="34" charset="0"/>
                <a:sym typeface="Wingdings" panose="05000000000000000000" pitchFamily="2" charset="2"/>
              </a:rPr>
              <a:t>Vevo</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Strain Software: </a:t>
            </a:r>
            <a:r>
              <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rPr>
              <a:t>Multifunctional cardiac </a:t>
            </a:r>
            <a:r>
              <a:rPr lang="en-GB" sz="2400" b="1"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analysis</a:t>
            </a:r>
            <a:endParaRPr lang="en-GB" sz="2400" b="1" u="sng"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729" y="1274915"/>
            <a:ext cx="7301554" cy="4516285"/>
          </a:xfrm>
          <a:prstGeom prst="rect">
            <a:avLst/>
          </a:prstGeom>
        </p:spPr>
      </p:pic>
      <p:sp>
        <p:nvSpPr>
          <p:cNvPr id="8" name="Oval 7"/>
          <p:cNvSpPr/>
          <p:nvPr/>
        </p:nvSpPr>
        <p:spPr>
          <a:xfrm>
            <a:off x="778430" y="2052680"/>
            <a:ext cx="4628222" cy="3738519"/>
          </a:xfrm>
          <a:prstGeom prst="ellipse">
            <a:avLst/>
          </a:prstGeom>
          <a:noFill/>
          <a:ln w="508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8292662" y="886032"/>
            <a:ext cx="3363311" cy="5170646"/>
          </a:xfrm>
          <a:prstGeom prst="rect">
            <a:avLst/>
          </a:prstGeom>
          <a:noFill/>
        </p:spPr>
        <p:txBody>
          <a:bodyPr wrap="square" rtlCol="0">
            <a:spAutoFit/>
          </a:bodyPr>
          <a:lstStyle/>
          <a:p>
            <a:r>
              <a:rPr lang="en-GB" sz="2400" b="1" u="sng" dirty="0" smtClean="0">
                <a:solidFill>
                  <a:schemeClr val="bg1"/>
                </a:solidFill>
              </a:rPr>
              <a:t>Analysis Workspace </a:t>
            </a:r>
          </a:p>
          <a:p>
            <a:endParaRPr lang="en-GB" dirty="0" smtClean="0">
              <a:solidFill>
                <a:schemeClr val="bg1"/>
              </a:solidFill>
            </a:endParaRPr>
          </a:p>
          <a:p>
            <a:r>
              <a:rPr lang="en-GB" dirty="0" smtClean="0">
                <a:solidFill>
                  <a:schemeClr val="bg1"/>
                </a:solidFill>
              </a:rPr>
              <a:t>Functional measurements can be obtained in </a:t>
            </a:r>
            <a:r>
              <a:rPr lang="en-GB" dirty="0" err="1" smtClean="0">
                <a:solidFill>
                  <a:schemeClr val="bg1"/>
                </a:solidFill>
              </a:rPr>
              <a:t>vevo</a:t>
            </a:r>
            <a:r>
              <a:rPr lang="en-GB" dirty="0" smtClean="0">
                <a:solidFill>
                  <a:schemeClr val="bg1"/>
                </a:solidFill>
              </a:rPr>
              <a:t> strain, but  Auto LV using artificial intelligence via the </a:t>
            </a:r>
            <a:r>
              <a:rPr lang="en-GB" dirty="0" err="1" smtClean="0">
                <a:solidFill>
                  <a:schemeClr val="bg1"/>
                </a:solidFill>
              </a:rPr>
              <a:t>vevo</a:t>
            </a:r>
            <a:r>
              <a:rPr lang="en-GB" dirty="0" smtClean="0">
                <a:solidFill>
                  <a:schemeClr val="bg1"/>
                </a:solidFill>
              </a:rPr>
              <a:t> lab software is a more </a:t>
            </a:r>
            <a:r>
              <a:rPr lang="en-GB" dirty="0" err="1" smtClean="0">
                <a:solidFill>
                  <a:schemeClr val="bg1"/>
                </a:solidFill>
              </a:rPr>
              <a:t>rebust</a:t>
            </a:r>
            <a:r>
              <a:rPr lang="en-GB" dirty="0" smtClean="0">
                <a:solidFill>
                  <a:schemeClr val="bg1"/>
                </a:solidFill>
              </a:rPr>
              <a:t> method</a:t>
            </a:r>
          </a:p>
          <a:p>
            <a:r>
              <a:rPr lang="en-GB" dirty="0" smtClean="0">
                <a:solidFill>
                  <a:schemeClr val="bg1"/>
                </a:solidFill>
              </a:rPr>
              <a:t>The main measurement here is </a:t>
            </a:r>
            <a:r>
              <a:rPr lang="en-GB" dirty="0" smtClean="0">
                <a:solidFill>
                  <a:srgbClr val="FFFF00"/>
                </a:solidFill>
              </a:rPr>
              <a:t>Global Longitudinal Strain (GLS)</a:t>
            </a:r>
            <a:r>
              <a:rPr lang="en-GB" dirty="0" smtClean="0">
                <a:solidFill>
                  <a:schemeClr val="bg1"/>
                </a:solidFill>
              </a:rPr>
              <a:t> , similar to EF as a functional measurement , but more reproducible and detects  subclinical myocardial dysfunction before LVEF (systolic)</a:t>
            </a:r>
          </a:p>
          <a:p>
            <a:endParaRPr lang="en-GB" dirty="0">
              <a:solidFill>
                <a:schemeClr val="bg1"/>
              </a:solidFill>
            </a:endParaRPr>
          </a:p>
          <a:p>
            <a:r>
              <a:rPr lang="en-GB" dirty="0">
                <a:solidFill>
                  <a:srgbClr val="00B0F0"/>
                </a:solidFill>
              </a:rPr>
              <a:t>G</a:t>
            </a:r>
            <a:r>
              <a:rPr lang="en-GB" dirty="0" smtClean="0">
                <a:solidFill>
                  <a:srgbClr val="00B0F0"/>
                </a:solidFill>
              </a:rPr>
              <a:t>raph displays </a:t>
            </a:r>
            <a:r>
              <a:rPr lang="en-GB" dirty="0" smtClean="0">
                <a:solidFill>
                  <a:schemeClr val="bg1"/>
                </a:solidFill>
              </a:rPr>
              <a:t>the volume and volume derivative/time derivative</a:t>
            </a:r>
          </a:p>
          <a:p>
            <a:r>
              <a:rPr lang="en-GB" dirty="0" smtClean="0">
                <a:solidFill>
                  <a:schemeClr val="bg1"/>
                </a:solidFill>
              </a:rPr>
              <a:t> </a:t>
            </a:r>
            <a:endParaRPr lang="en-GB" dirty="0">
              <a:solidFill>
                <a:schemeClr val="bg1"/>
              </a:solidFill>
            </a:endParaRPr>
          </a:p>
        </p:txBody>
      </p:sp>
      <p:sp>
        <p:nvSpPr>
          <p:cNvPr id="13" name="Oval 12"/>
          <p:cNvSpPr/>
          <p:nvPr/>
        </p:nvSpPr>
        <p:spPr>
          <a:xfrm>
            <a:off x="891543" y="1108050"/>
            <a:ext cx="4628222" cy="777766"/>
          </a:xfrm>
          <a:prstGeom prst="ellipse">
            <a:avLst/>
          </a:prstGeom>
          <a:noFill/>
          <a:ln w="508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5580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1039</Words>
  <Application>Microsoft Office PowerPoint</Application>
  <PresentationFormat>Widescreen</PresentationFormat>
  <Paragraphs>163</Paragraphs>
  <Slides>19</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THOMSON Adrian</dc:creator>
  <cp:lastModifiedBy>THOMSON Adrian</cp:lastModifiedBy>
  <cp:revision>69</cp:revision>
  <dcterms:created xsi:type="dcterms:W3CDTF">2021-03-25T13:45:25Z</dcterms:created>
  <dcterms:modified xsi:type="dcterms:W3CDTF">2021-03-26T19:10:01Z</dcterms:modified>
</cp:coreProperties>
</file>